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5"/>
  </p:notesMasterIdLst>
  <p:sldIdLst>
    <p:sldId id="256" r:id="rId2"/>
    <p:sldId id="257" r:id="rId3"/>
    <p:sldId id="261" r:id="rId4"/>
    <p:sldId id="258" r:id="rId5"/>
    <p:sldId id="262" r:id="rId6"/>
    <p:sldId id="263" r:id="rId7"/>
    <p:sldId id="264" r:id="rId8"/>
    <p:sldId id="265" r:id="rId9"/>
    <p:sldId id="266" r:id="rId10"/>
    <p:sldId id="267" r:id="rId11"/>
    <p:sldId id="268" r:id="rId12"/>
    <p:sldId id="269"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68BBB4-5AF2-47E1-8842-FD7638B2D0AB}" type="datetimeFigureOut">
              <a:rPr lang="en-IN" smtClean="0"/>
              <a:t>02-08-2022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5C95C-B818-45D1-9B4F-34B11BBCDD23}" type="slidenum">
              <a:rPr lang="en-IN" smtClean="0"/>
              <a:t>‹#›</a:t>
            </a:fld>
            <a:endParaRPr lang="en-IN"/>
          </a:p>
        </p:txBody>
      </p:sp>
    </p:spTree>
    <p:extLst>
      <p:ext uri="{BB962C8B-B14F-4D97-AF65-F5344CB8AC3E}">
        <p14:creationId xmlns:p14="http://schemas.microsoft.com/office/powerpoint/2010/main" val="301825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D5C95C-B818-45D1-9B4F-34B11BBCDD23}" type="slidenum">
              <a:rPr lang="en-IN" smtClean="0"/>
              <a:t>1</a:t>
            </a:fld>
            <a:endParaRPr lang="en-IN"/>
          </a:p>
        </p:txBody>
      </p:sp>
    </p:spTree>
    <p:extLst>
      <p:ext uri="{BB962C8B-B14F-4D97-AF65-F5344CB8AC3E}">
        <p14:creationId xmlns:p14="http://schemas.microsoft.com/office/powerpoint/2010/main" val="1585414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EDFEF56-FE23-4E25-99CB-FC373D97E03D}" type="datetime1">
              <a:rPr lang="en-IN" smtClean="0"/>
              <a:t>02-08-2022</a:t>
            </a:fld>
            <a:endParaRPr lang="en-IN"/>
          </a:p>
        </p:txBody>
      </p:sp>
      <p:sp>
        <p:nvSpPr>
          <p:cNvPr id="16" name="Slide Number Placeholder 15"/>
          <p:cNvSpPr>
            <a:spLocks noGrp="1"/>
          </p:cNvSpPr>
          <p:nvPr>
            <p:ph type="sldNum" sz="quarter" idx="11"/>
          </p:nvPr>
        </p:nvSpPr>
        <p:spPr/>
        <p:txBody>
          <a:bodyPr/>
          <a:lstStyle/>
          <a:p>
            <a:fld id="{28902DEA-6F6F-4FAE-93C3-801D0D676F4A}"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E9032A-44E1-4C0D-924F-50A2D4188829}"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02DEA-6F6F-4FAE-93C3-801D0D676F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BC4F81-F1CE-492E-976C-5856481232D0}"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02DEA-6F6F-4FAE-93C3-801D0D676F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31B9895-EAC7-459F-8D7B-55266881C853}" type="datetime1">
              <a:rPr lang="en-IN" smtClean="0"/>
              <a:t>02-08-2022</a:t>
            </a:fld>
            <a:endParaRPr lang="en-IN"/>
          </a:p>
        </p:txBody>
      </p:sp>
      <p:sp>
        <p:nvSpPr>
          <p:cNvPr id="15" name="Slide Number Placeholder 14"/>
          <p:cNvSpPr>
            <a:spLocks noGrp="1"/>
          </p:cNvSpPr>
          <p:nvPr>
            <p:ph type="sldNum" sz="quarter" idx="15"/>
          </p:nvPr>
        </p:nvSpPr>
        <p:spPr/>
        <p:txBody>
          <a:bodyPr/>
          <a:lstStyle>
            <a:lvl1pPr algn="ctr">
              <a:defRPr/>
            </a:lvl1pPr>
          </a:lstStyle>
          <a:p>
            <a:fld id="{28902DEA-6F6F-4FAE-93C3-801D0D676F4A}"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B514EC-7187-4004-AC0E-C3928BE44039}" type="datetime1">
              <a:rPr lang="en-IN" smtClean="0"/>
              <a:t>02-08-2022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902DEA-6F6F-4FAE-93C3-801D0D676F4A}"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0EDFA8-4B0B-4AB2-AB73-9132B8DC799B}" type="datetime1">
              <a:rPr lang="en-IN" smtClean="0"/>
              <a:t>02-08-2022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902DEA-6F6F-4FAE-93C3-801D0D676F4A}"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8902DEA-6F6F-4FAE-93C3-801D0D676F4A}"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C0BF84A3-7DA8-4250-B39D-0DF7F6B8FD94}" type="datetime1">
              <a:rPr lang="en-IN" smtClean="0"/>
              <a:t>02-08-2022</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E3F687-87CE-44EF-8F54-3B8B838CA709}" type="datetime1">
              <a:rPr lang="en-IN" smtClean="0"/>
              <a:t>02-08-2022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902DEA-6F6F-4FAE-93C3-801D0D676F4A}"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D469B-2B6D-4766-858E-694D4102A1F1}" type="datetime1">
              <a:rPr lang="en-IN" smtClean="0"/>
              <a:t>02-08-2022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902DEA-6F6F-4FAE-93C3-801D0D676F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0CF77F4-EF37-41E9-A9F4-3EF98001AAF1}" type="datetime1">
              <a:rPr lang="en-IN" smtClean="0"/>
              <a:t>02-08-2022</a:t>
            </a:fld>
            <a:endParaRPr lang="en-IN"/>
          </a:p>
        </p:txBody>
      </p:sp>
      <p:sp>
        <p:nvSpPr>
          <p:cNvPr id="9" name="Slide Number Placeholder 8"/>
          <p:cNvSpPr>
            <a:spLocks noGrp="1"/>
          </p:cNvSpPr>
          <p:nvPr>
            <p:ph type="sldNum" sz="quarter" idx="15"/>
          </p:nvPr>
        </p:nvSpPr>
        <p:spPr/>
        <p:txBody>
          <a:bodyPr/>
          <a:lstStyle/>
          <a:p>
            <a:fld id="{28902DEA-6F6F-4FAE-93C3-801D0D676F4A}"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A8F1E74A-C4C2-4E33-AC36-3219BD11FD42}" type="datetime1">
              <a:rPr lang="en-IN" smtClean="0"/>
              <a:t>02-08-2022</a:t>
            </a:fld>
            <a:endParaRPr lang="en-IN"/>
          </a:p>
        </p:txBody>
      </p:sp>
      <p:sp>
        <p:nvSpPr>
          <p:cNvPr id="9" name="Slide Number Placeholder 8"/>
          <p:cNvSpPr>
            <a:spLocks noGrp="1"/>
          </p:cNvSpPr>
          <p:nvPr>
            <p:ph type="sldNum" sz="quarter" idx="11"/>
          </p:nvPr>
        </p:nvSpPr>
        <p:spPr/>
        <p:txBody>
          <a:bodyPr/>
          <a:lstStyle/>
          <a:p>
            <a:fld id="{28902DEA-6F6F-4FAE-93C3-801D0D676F4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FB9D48EE-A4EA-4C51-87B8-7CBEB5EFCD1E}" type="datetime1">
              <a:rPr lang="en-IN" smtClean="0"/>
              <a:t>02-08-2022</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8902DEA-6F6F-4FAE-93C3-801D0D676F4A}"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b="1" spc="0" dirty="0" smtClean="0">
                <a:ln w="50800"/>
                <a:solidFill>
                  <a:schemeClr val="bg1">
                    <a:shade val="50000"/>
                  </a:schemeClr>
                </a:solidFill>
              </a:rPr>
              <a:t>SUB CODE – OEC IT 701A</a:t>
            </a:r>
          </a:p>
          <a:p>
            <a:r>
              <a:rPr lang="en-US" b="1" spc="0" dirty="0" smtClean="0">
                <a:ln w="50800"/>
                <a:solidFill>
                  <a:schemeClr val="bg1">
                    <a:shade val="50000"/>
                  </a:schemeClr>
                </a:solidFill>
              </a:rPr>
              <a:t>TOPIC -  PROJECT MANAGEMENT</a:t>
            </a:r>
            <a:endParaRPr lang="en-IN" b="1" spc="0" dirty="0">
              <a:ln w="50800"/>
              <a:solidFill>
                <a:schemeClr val="bg1">
                  <a:shade val="50000"/>
                </a:schemeClr>
              </a:solidFill>
            </a:endParaRPr>
          </a:p>
        </p:txBody>
      </p:sp>
      <p:sp>
        <p:nvSpPr>
          <p:cNvPr id="2" name="Title 1"/>
          <p:cNvSpPr>
            <a:spLocks noGrp="1"/>
          </p:cNvSpPr>
          <p:nvPr>
            <p:ph type="ctrTitle"/>
          </p:nvPr>
        </p:nvSpPr>
        <p:spPr>
          <a:xfrm>
            <a:off x="457200" y="548680"/>
            <a:ext cx="8305800" cy="2866252"/>
          </a:xfrm>
        </p:spPr>
        <p:txBody>
          <a:bodyPr/>
          <a:lstStyle/>
          <a:p>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SUBJECT – </a:t>
            </a:r>
            <a:b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OPERATIONs </a:t>
            </a:r>
            <a:r>
              <a:rPr lang="en-US"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RESEARCH</a:t>
            </a:r>
            <a:endParaRPr lang="en-IN"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Rounded Rectangle 3"/>
          <p:cNvSpPr/>
          <p:nvPr/>
        </p:nvSpPr>
        <p:spPr>
          <a:xfrm>
            <a:off x="467544" y="476672"/>
            <a:ext cx="6840760" cy="936104"/>
          </a:xfrm>
          <a:prstGeom prst="roundRect">
            <a:avLst/>
          </a:prstGeom>
          <a:ln>
            <a:noFill/>
          </a:ln>
          <a:effectLst>
            <a:innerShdw blurRad="114300">
              <a:prstClr val="black"/>
            </a:innerShdw>
            <a:softEdge rad="12700"/>
          </a:effectLst>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3000" b="1" dirty="0" smtClean="0">
                <a:ln w="50800"/>
                <a:solidFill>
                  <a:schemeClr val="bg1">
                    <a:shade val="50000"/>
                  </a:schemeClr>
                </a:solidFill>
              </a:rPr>
              <a:t>ASANSOL ENGINEERING COLLEGE</a:t>
            </a:r>
            <a:endParaRPr lang="en-IN" sz="3000" b="1" dirty="0">
              <a:ln w="50800"/>
              <a:solidFill>
                <a:schemeClr val="bg1">
                  <a:shade val="50000"/>
                </a:schemeClr>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538743"/>
            <a:ext cx="1330587" cy="13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 Single Corner Rectangle 5"/>
          <p:cNvSpPr/>
          <p:nvPr/>
        </p:nvSpPr>
        <p:spPr>
          <a:xfrm>
            <a:off x="251520" y="5085184"/>
            <a:ext cx="6048672" cy="1512168"/>
          </a:xfrm>
          <a:prstGeom prst="round1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smtClean="0"/>
              <a:t>NAME – AISHWARYA GHOSH</a:t>
            </a:r>
          </a:p>
          <a:p>
            <a:r>
              <a:rPr lang="en-US" sz="2400" b="1" dirty="0" smtClean="0"/>
              <a:t>ROLL NO. – 10800219074</a:t>
            </a:r>
          </a:p>
          <a:p>
            <a:r>
              <a:rPr lang="en-US" sz="2400" b="1" dirty="0" smtClean="0"/>
              <a:t>DEPT – INFORMATION TECHNOLOGY</a:t>
            </a:r>
            <a:endParaRPr lang="en-IN" sz="2400" b="1" dirty="0"/>
          </a:p>
        </p:txBody>
      </p:sp>
      <p:sp>
        <p:nvSpPr>
          <p:cNvPr id="7" name="Slide Number Placeholder 6"/>
          <p:cNvSpPr>
            <a:spLocks noGrp="1"/>
          </p:cNvSpPr>
          <p:nvPr>
            <p:ph type="sldNum" sz="quarter" idx="11"/>
          </p:nvPr>
        </p:nvSpPr>
        <p:spPr/>
        <p:txBody>
          <a:bodyPr/>
          <a:lstStyle/>
          <a:p>
            <a:fld id="{28902DEA-6F6F-4FAE-93C3-801D0D676F4A}" type="slidenum">
              <a:rPr lang="en-IN" smtClean="0"/>
              <a:t>1</a:t>
            </a:fld>
            <a:endParaRPr lang="en-IN"/>
          </a:p>
        </p:txBody>
      </p:sp>
    </p:spTree>
    <p:extLst>
      <p:ext uri="{BB962C8B-B14F-4D97-AF65-F5344CB8AC3E}">
        <p14:creationId xmlns:p14="http://schemas.microsoft.com/office/powerpoint/2010/main" val="554676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976664"/>
          </a:xfrm>
        </p:spPr>
        <p:txBody>
          <a:bodyPr>
            <a:normAutofit lnSpcReduction="10000"/>
          </a:bodyPr>
          <a:lstStyle/>
          <a:p>
            <a:pPr>
              <a:buClr>
                <a:schemeClr val="tx1"/>
              </a:buClr>
              <a:buFont typeface="Wingdings" pitchFamily="2" charset="2"/>
              <a:buChar char="v"/>
            </a:pPr>
            <a:r>
              <a:rPr lang="en-IN" b="1" u="sng" dirty="0"/>
              <a:t>Cost of </a:t>
            </a:r>
            <a:r>
              <a:rPr lang="en-IN" b="1" u="sng" dirty="0" smtClean="0"/>
              <a:t>quality </a:t>
            </a:r>
            <a:r>
              <a:rPr lang="en-IN" b="1" dirty="0" smtClean="0"/>
              <a:t>:-  </a:t>
            </a:r>
          </a:p>
          <a:p>
            <a:pPr marL="0" indent="0">
              <a:buNone/>
            </a:pPr>
            <a:r>
              <a:rPr lang="en-US" b="1" dirty="0" smtClean="0"/>
              <a:t>                   </a:t>
            </a:r>
            <a:r>
              <a:rPr lang="en-US" sz="2200" b="1" dirty="0"/>
              <a:t>Cost of quality refers to the cumulative monetary costs that enables a product or service to reach the quality standards defined by project management. </a:t>
            </a:r>
            <a:endParaRPr lang="en-US" sz="2200" b="1" dirty="0" smtClean="0"/>
          </a:p>
          <a:p>
            <a:pPr marL="0" indent="0">
              <a:buNone/>
            </a:pPr>
            <a:r>
              <a:rPr lang="en-US" sz="2200" b="1" dirty="0"/>
              <a:t> </a:t>
            </a:r>
            <a:r>
              <a:rPr lang="en-US" sz="2200" b="1" dirty="0" smtClean="0"/>
              <a:t>                      There </a:t>
            </a:r>
            <a:r>
              <a:rPr lang="en-US" sz="2200" b="1" dirty="0"/>
              <a:t>are two categories under </a:t>
            </a:r>
            <a:r>
              <a:rPr lang="en-US" sz="2200" b="1" dirty="0" smtClean="0"/>
              <a:t>it:-</a:t>
            </a:r>
          </a:p>
          <a:p>
            <a:pPr marL="0" indent="0">
              <a:buNone/>
            </a:pPr>
            <a:endParaRPr lang="en-US" sz="2200" b="1" dirty="0"/>
          </a:p>
          <a:p>
            <a:pPr marL="0" indent="0">
              <a:buNone/>
            </a:pPr>
            <a:r>
              <a:rPr lang="en-US" sz="2400" b="1" dirty="0" smtClean="0"/>
              <a:t>1) Cost </a:t>
            </a:r>
            <a:r>
              <a:rPr lang="en-US" sz="2400" b="1" dirty="0"/>
              <a:t>of </a:t>
            </a:r>
            <a:r>
              <a:rPr lang="en-US" sz="2400" b="1" dirty="0" smtClean="0"/>
              <a:t>conformance </a:t>
            </a:r>
            <a:r>
              <a:rPr lang="en-US" sz="2200" dirty="0" smtClean="0"/>
              <a:t>: </a:t>
            </a:r>
          </a:p>
          <a:p>
            <a:pPr marL="0" indent="0">
              <a:buNone/>
            </a:pPr>
            <a:r>
              <a:rPr lang="en-US" sz="2200" b="1" dirty="0"/>
              <a:t> </a:t>
            </a:r>
            <a:r>
              <a:rPr lang="en-US" sz="2200" b="1" dirty="0" smtClean="0"/>
              <a:t>                      </a:t>
            </a:r>
            <a:r>
              <a:rPr lang="en-US" sz="2000" b="1" dirty="0" smtClean="0"/>
              <a:t>Cost </a:t>
            </a:r>
            <a:r>
              <a:rPr lang="en-US" sz="2000" b="1" dirty="0"/>
              <a:t>of </a:t>
            </a:r>
            <a:r>
              <a:rPr lang="en-US" sz="2000" b="1" dirty="0" smtClean="0"/>
              <a:t>Conformance </a:t>
            </a:r>
            <a:r>
              <a:rPr lang="en-US" sz="2200" b="1" dirty="0" smtClean="0"/>
              <a:t>which </a:t>
            </a:r>
            <a:r>
              <a:rPr lang="en-US" sz="2200" b="1" dirty="0"/>
              <a:t>includes prevention costs—costs designed to prevent poor product quality from happening—and appraisal costs—costs required to evaluate at various intervals of the lifecycle including after completion</a:t>
            </a:r>
            <a:r>
              <a:rPr lang="en-US" sz="2200" b="1" dirty="0" smtClean="0"/>
              <a:t>.</a:t>
            </a:r>
          </a:p>
          <a:p>
            <a:pPr marL="0" indent="0">
              <a:buNone/>
            </a:pPr>
            <a:r>
              <a:rPr lang="en-US" sz="2200" b="1" dirty="0"/>
              <a:t> </a:t>
            </a:r>
            <a:r>
              <a:rPr lang="en-US" sz="2200" b="1" dirty="0" smtClean="0"/>
              <a:t>                       An </a:t>
            </a:r>
            <a:r>
              <a:rPr lang="en-US" sz="2200" b="1" dirty="0"/>
              <a:t>operational definition of what customer satisfaction is can help project managers determine whether or not the project outcome and management satisfies the customers.</a:t>
            </a:r>
            <a:endParaRPr lang="en-IN" sz="2200" b="1" dirty="0"/>
          </a:p>
          <a:p>
            <a:pPr marL="0" indent="0">
              <a:buNone/>
            </a:pPr>
            <a:endParaRPr lang="en-US" dirty="0" smtClean="0"/>
          </a:p>
          <a:p>
            <a:pPr marL="0" indent="0">
              <a:buNone/>
            </a:pPr>
            <a:endParaRPr lang="en-IN" dirty="0"/>
          </a:p>
        </p:txBody>
      </p:sp>
      <p:sp>
        <p:nvSpPr>
          <p:cNvPr id="3" name="Slide Number Placeholder 2"/>
          <p:cNvSpPr>
            <a:spLocks noGrp="1"/>
          </p:cNvSpPr>
          <p:nvPr>
            <p:ph type="sldNum" sz="quarter" idx="15"/>
          </p:nvPr>
        </p:nvSpPr>
        <p:spPr/>
        <p:txBody>
          <a:bodyPr/>
          <a:lstStyle/>
          <a:p>
            <a:fld id="{28902DEA-6F6F-4FAE-93C3-801D0D676F4A}" type="slidenum">
              <a:rPr lang="en-IN" smtClean="0"/>
              <a:t>10</a:t>
            </a:fld>
            <a:endParaRPr lang="en-IN"/>
          </a:p>
        </p:txBody>
      </p:sp>
    </p:spTree>
    <p:extLst>
      <p:ext uri="{BB962C8B-B14F-4D97-AF65-F5344CB8AC3E}">
        <p14:creationId xmlns:p14="http://schemas.microsoft.com/office/powerpoint/2010/main" val="3232176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832648"/>
          </a:xfrm>
        </p:spPr>
        <p:txBody>
          <a:bodyPr/>
          <a:lstStyle/>
          <a:p>
            <a:pPr marL="0" indent="0">
              <a:buNone/>
            </a:pPr>
            <a:r>
              <a:rPr lang="en-US" sz="2200" b="1" dirty="0"/>
              <a:t>Some of the ways customer satisfaction is measured are by organizing surveys and measuring the results based on answers, tracking customers issues through helpdesk software like </a:t>
            </a:r>
            <a:r>
              <a:rPr lang="en-US" sz="2200" b="1" dirty="0" err="1" smtClean="0"/>
              <a:t>Freshdesk</a:t>
            </a:r>
            <a:r>
              <a:rPr lang="en-US" sz="2200" b="1" dirty="0" smtClean="0"/>
              <a:t>, </a:t>
            </a:r>
            <a:r>
              <a:rPr lang="en-US" sz="2200" b="1" dirty="0"/>
              <a:t>tracking repeat purchases, or tracking social media mentions and sentiment</a:t>
            </a:r>
            <a:r>
              <a:rPr lang="en-US" sz="2200" b="1" dirty="0" smtClean="0"/>
              <a:t>.</a:t>
            </a:r>
            <a:endParaRPr lang="en-US" sz="2200" b="1" dirty="0"/>
          </a:p>
          <a:p>
            <a:pPr marL="0" indent="0">
              <a:buNone/>
            </a:pPr>
            <a:endParaRPr lang="en-US" dirty="0" smtClean="0"/>
          </a:p>
          <a:p>
            <a:pPr marL="0" indent="0">
              <a:buNone/>
            </a:pPr>
            <a:r>
              <a:rPr lang="en-US" dirty="0" smtClean="0"/>
              <a:t>2)</a:t>
            </a:r>
            <a:r>
              <a:rPr lang="en-US" dirty="0"/>
              <a:t> </a:t>
            </a:r>
            <a:r>
              <a:rPr lang="en-US" sz="2200" b="1" dirty="0"/>
              <a:t>Cost of </a:t>
            </a:r>
            <a:r>
              <a:rPr lang="en-US" sz="2200" b="1" dirty="0" smtClean="0"/>
              <a:t>non-Conformance:  </a:t>
            </a:r>
          </a:p>
          <a:p>
            <a:pPr marL="0" indent="0">
              <a:buNone/>
            </a:pPr>
            <a:r>
              <a:rPr lang="en-US" sz="2200" b="1" dirty="0"/>
              <a:t> </a:t>
            </a:r>
            <a:r>
              <a:rPr lang="en-US" sz="2200" b="1" dirty="0" smtClean="0"/>
              <a:t>                    Cost </a:t>
            </a:r>
            <a:r>
              <a:rPr lang="en-US" sz="2200" b="1" dirty="0"/>
              <a:t>of non-Conformance</a:t>
            </a:r>
            <a:r>
              <a:rPr lang="en-US" sz="2200" b="1" dirty="0" smtClean="0"/>
              <a:t> </a:t>
            </a:r>
            <a:r>
              <a:rPr lang="en-US" sz="2200" b="1" dirty="0"/>
              <a:t>includes internal failure costs—costs of repair or rework before the product or service has been launched—and external failure costs—costs of repair or rework after the product or service has been launched, and may include warranty work, liabilities, or loss of business</a:t>
            </a: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11</a:t>
            </a:fld>
            <a:endParaRPr lang="en-IN"/>
          </a:p>
        </p:txBody>
      </p:sp>
    </p:spTree>
    <p:extLst>
      <p:ext uri="{BB962C8B-B14F-4D97-AF65-F5344CB8AC3E}">
        <p14:creationId xmlns:p14="http://schemas.microsoft.com/office/powerpoint/2010/main" val="1825284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832648"/>
          </a:xfrm>
        </p:spPr>
        <p:txBody>
          <a:bodyPr>
            <a:noAutofit/>
          </a:bodyPr>
          <a:lstStyle/>
          <a:p>
            <a:pPr marL="0" indent="0">
              <a:buNone/>
            </a:pPr>
            <a:r>
              <a:rPr lang="en-US" sz="2400" b="1" dirty="0" smtClean="0"/>
              <a:t>                                        </a:t>
            </a:r>
            <a:r>
              <a:rPr lang="en-IN" sz="2400" b="1" dirty="0" smtClean="0"/>
              <a:t>COLCLUSION</a:t>
            </a:r>
          </a:p>
          <a:p>
            <a:pPr marL="0" indent="0">
              <a:buNone/>
            </a:pPr>
            <a:endParaRPr lang="en-IN" sz="2200" b="1" dirty="0" smtClean="0"/>
          </a:p>
          <a:p>
            <a:pPr marL="0" indent="0" fontAlgn="base">
              <a:buNone/>
            </a:pPr>
            <a:r>
              <a:rPr lang="en-US" sz="2200" b="1" dirty="0"/>
              <a:t>Project quality management has three processes performed in different project phases</a:t>
            </a:r>
            <a:r>
              <a:rPr lang="en-US" sz="2200" b="1" dirty="0" smtClean="0"/>
              <a:t>.</a:t>
            </a:r>
          </a:p>
          <a:p>
            <a:pPr marL="0" indent="0" fontAlgn="base">
              <a:buNone/>
            </a:pPr>
            <a:endParaRPr lang="en-US" sz="2200" b="1" dirty="0"/>
          </a:p>
          <a:p>
            <a:pPr fontAlgn="base">
              <a:buClr>
                <a:schemeClr val="tx1"/>
              </a:buClr>
              <a:buFont typeface="Wingdings" pitchFamily="2" charset="2"/>
              <a:buChar char="Ø"/>
            </a:pPr>
            <a:r>
              <a:rPr lang="en-US" sz="1800" b="1" dirty="0"/>
              <a:t>A quality management plan is prepared at the planning stage where quality requirements for the project and the product are identified. It also documents how the project will show it has met the quality requirements.</a:t>
            </a:r>
          </a:p>
          <a:p>
            <a:pPr fontAlgn="base">
              <a:buClr>
                <a:schemeClr val="tx1"/>
              </a:buClr>
              <a:buFont typeface="Wingdings" pitchFamily="2" charset="2"/>
              <a:buChar char="Ø"/>
            </a:pPr>
            <a:r>
              <a:rPr lang="en-US" sz="1800" b="1" dirty="0"/>
              <a:t>Quality assurance is performed at the execution phase to verify that processes are sufficient to produce deliverables of good quality. The project team can use process checklists and project audits.</a:t>
            </a:r>
          </a:p>
          <a:p>
            <a:pPr fontAlgn="base">
              <a:buClr>
                <a:schemeClr val="tx1"/>
              </a:buClr>
              <a:buFont typeface="Wingdings" pitchFamily="2" charset="2"/>
              <a:buChar char="Ø"/>
            </a:pPr>
            <a:r>
              <a:rPr lang="en-US" sz="1800" b="1" dirty="0"/>
              <a:t>Quality control is performed at the monitoring phase to verify that the product meets the quality requirements. The project team can use peer reviews and testing. Corrective action can be taken based on the results.</a:t>
            </a:r>
          </a:p>
          <a:p>
            <a:pPr>
              <a:buClr>
                <a:schemeClr val="tx1"/>
              </a:buClr>
              <a:buFont typeface="Wingdings" pitchFamily="2" charset="2"/>
              <a:buChar char="Ø"/>
            </a:pPr>
            <a:endParaRPr lang="en-IN" sz="2200" b="1" dirty="0" smtClean="0"/>
          </a:p>
          <a:p>
            <a:pPr>
              <a:buClr>
                <a:schemeClr val="tx1"/>
              </a:buClr>
              <a:buFont typeface="Wingdings" pitchFamily="2" charset="2"/>
              <a:buChar char="Ø"/>
            </a:pPr>
            <a:endParaRPr lang="en-IN" sz="2200" b="1" dirty="0"/>
          </a:p>
          <a:p>
            <a:pPr marL="0" indent="0">
              <a:buNone/>
            </a:pPr>
            <a:r>
              <a:rPr lang="en-IN" sz="2200" b="1" dirty="0"/>
              <a:t/>
            </a:r>
            <a:br>
              <a:rPr lang="en-IN" sz="2200" b="1" dirty="0"/>
            </a:br>
            <a:endParaRPr lang="en-IN" sz="2200" dirty="0"/>
          </a:p>
        </p:txBody>
      </p:sp>
      <p:sp>
        <p:nvSpPr>
          <p:cNvPr id="3" name="Slide Number Placeholder 2"/>
          <p:cNvSpPr>
            <a:spLocks noGrp="1"/>
          </p:cNvSpPr>
          <p:nvPr>
            <p:ph type="sldNum" sz="quarter" idx="15"/>
          </p:nvPr>
        </p:nvSpPr>
        <p:spPr/>
        <p:txBody>
          <a:bodyPr/>
          <a:lstStyle/>
          <a:p>
            <a:fld id="{28902DEA-6F6F-4FAE-93C3-801D0D676F4A}" type="slidenum">
              <a:rPr lang="en-IN" smtClean="0"/>
              <a:t>12</a:t>
            </a:fld>
            <a:endParaRPr lang="en-IN"/>
          </a:p>
        </p:txBody>
      </p:sp>
    </p:spTree>
    <p:extLst>
      <p:ext uri="{BB962C8B-B14F-4D97-AF65-F5344CB8AC3E}">
        <p14:creationId xmlns:p14="http://schemas.microsoft.com/office/powerpoint/2010/main" val="2677185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8902DEA-6F6F-4FAE-93C3-801D0D676F4A}" type="slidenum">
              <a:rPr lang="en-IN" smtClean="0"/>
              <a:t>13</a:t>
            </a:fld>
            <a:endParaRPr lang="en-IN"/>
          </a:p>
        </p:txBody>
      </p:sp>
      <p:sp>
        <p:nvSpPr>
          <p:cNvPr id="3" name="Oval Callout 2"/>
          <p:cNvSpPr/>
          <p:nvPr/>
        </p:nvSpPr>
        <p:spPr>
          <a:xfrm>
            <a:off x="2555776" y="2276872"/>
            <a:ext cx="3888432" cy="2016224"/>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smtClean="0"/>
              <a:t>THANK YOU</a:t>
            </a:r>
            <a:endParaRPr lang="en-IN" sz="3200" b="1" dirty="0"/>
          </a:p>
        </p:txBody>
      </p:sp>
    </p:spTree>
    <p:extLst>
      <p:ext uri="{BB962C8B-B14F-4D97-AF65-F5344CB8AC3E}">
        <p14:creationId xmlns:p14="http://schemas.microsoft.com/office/powerpoint/2010/main" val="414929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03385487"/>
              </p:ext>
            </p:extLst>
          </p:nvPr>
        </p:nvGraphicFramePr>
        <p:xfrm>
          <a:off x="611560" y="1988840"/>
          <a:ext cx="7992888" cy="4008472"/>
        </p:xfrm>
        <a:graphic>
          <a:graphicData uri="http://schemas.openxmlformats.org/drawingml/2006/table">
            <a:tbl>
              <a:tblPr firstRow="1" bandRow="1">
                <a:tableStyleId>{7DF18680-E054-41AD-8BC1-D1AEF772440D}</a:tableStyleId>
              </a:tblPr>
              <a:tblGrid>
                <a:gridCol w="6129174"/>
                <a:gridCol w="1863714"/>
              </a:tblGrid>
              <a:tr h="568221">
                <a:tc>
                  <a:txBody>
                    <a:bodyPr/>
                    <a:lstStyle/>
                    <a:p>
                      <a:r>
                        <a:rPr lang="en-US" dirty="0" smtClean="0"/>
                        <a:t>                                                   </a:t>
                      </a:r>
                      <a:r>
                        <a:rPr lang="en-US" sz="2000" dirty="0" smtClean="0"/>
                        <a:t>CONTENTS</a:t>
                      </a:r>
                      <a:endParaRPr lang="en-IN" sz="2000" dirty="0"/>
                    </a:p>
                  </a:txBody>
                  <a:tcPr/>
                </a:tc>
                <a:tc>
                  <a:txBody>
                    <a:bodyPr/>
                    <a:lstStyle/>
                    <a:p>
                      <a:r>
                        <a:rPr lang="en-US" dirty="0" smtClean="0"/>
                        <a:t>    </a:t>
                      </a:r>
                      <a:r>
                        <a:rPr lang="en-US" sz="2000" dirty="0" smtClean="0"/>
                        <a:t>PAGE NO</a:t>
                      </a:r>
                      <a:r>
                        <a:rPr lang="en-US" dirty="0" smtClean="0"/>
                        <a:t>.</a:t>
                      </a:r>
                      <a:endParaRPr lang="en-IN" dirty="0"/>
                    </a:p>
                  </a:txBody>
                  <a:tcPr/>
                </a:tc>
              </a:tr>
              <a:tr h="511899">
                <a:tc>
                  <a:txBody>
                    <a:bodyPr/>
                    <a:lstStyle/>
                    <a:p>
                      <a:pPr marL="285750" indent="-285750">
                        <a:buFont typeface="Arial" pitchFamily="34" charset="0"/>
                        <a:buChar char="•"/>
                      </a:pPr>
                      <a:r>
                        <a:rPr lang="en-US" b="1" dirty="0" smtClean="0"/>
                        <a:t>OVERVIEW</a:t>
                      </a:r>
                      <a:endParaRPr lang="en-IN" b="1" dirty="0"/>
                    </a:p>
                  </a:txBody>
                  <a:tcPr/>
                </a:tc>
                <a:tc>
                  <a:txBody>
                    <a:bodyPr/>
                    <a:lstStyle/>
                    <a:p>
                      <a:r>
                        <a:rPr lang="en-US" b="1" dirty="0" smtClean="0"/>
                        <a:t>          3</a:t>
                      </a:r>
                      <a:endParaRPr lang="en-IN" b="1" dirty="0"/>
                    </a:p>
                  </a:txBody>
                  <a:tcPr/>
                </a:tc>
              </a:tr>
              <a:tr h="576064">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smtClean="0">
                          <a:ln w="50800"/>
                          <a:solidFill>
                            <a:schemeClr val="bg1">
                              <a:shade val="50000"/>
                            </a:schemeClr>
                          </a:solidFill>
                        </a:rPr>
                        <a:t>INTODUCTION TO PROJECT MANAGEMENT</a:t>
                      </a:r>
                      <a:endParaRPr lang="en-IN" sz="1800" b="1" dirty="0" smtClean="0">
                        <a:ln w="50800"/>
                        <a:solidFill>
                          <a:schemeClr val="bg1">
                            <a:shade val="50000"/>
                          </a:schemeClr>
                        </a:solidFill>
                      </a:endParaRPr>
                    </a:p>
                    <a:p>
                      <a:pPr marL="285750" indent="-285750">
                        <a:buFont typeface="Arial" pitchFamily="34" charset="0"/>
                        <a:buChar char="•"/>
                      </a:pPr>
                      <a:endParaRPr lang="en-IN" dirty="0"/>
                    </a:p>
                  </a:txBody>
                  <a:tcPr/>
                </a:tc>
                <a:tc>
                  <a:txBody>
                    <a:bodyPr/>
                    <a:lstStyle/>
                    <a:p>
                      <a:r>
                        <a:rPr lang="en-US" b="1" dirty="0" smtClean="0"/>
                        <a:t>          4</a:t>
                      </a:r>
                      <a:endParaRPr lang="en-IN" b="1" dirty="0"/>
                    </a:p>
                  </a:txBody>
                  <a:tcPr/>
                </a:tc>
              </a:tr>
              <a:tr h="584056">
                <a:tc>
                  <a:txBody>
                    <a:bodyPr/>
                    <a:lstStyle/>
                    <a:p>
                      <a:pPr marL="285750" indent="-285750">
                        <a:buFont typeface="Arial" pitchFamily="34" charset="0"/>
                        <a:buChar char="•"/>
                      </a:pPr>
                      <a:r>
                        <a:rPr lang="en-US" sz="1800" b="1" dirty="0" smtClean="0">
                          <a:ln w="50800"/>
                          <a:solidFill>
                            <a:schemeClr val="bg1">
                              <a:shade val="50000"/>
                            </a:schemeClr>
                          </a:solidFill>
                        </a:rPr>
                        <a:t>KEY  POINTS  ABOUT A PROJECT  MANAGEMENT THESIS</a:t>
                      </a:r>
                      <a:endParaRPr lang="en-IN" dirty="0"/>
                    </a:p>
                  </a:txBody>
                  <a:tcPr/>
                </a:tc>
                <a:tc>
                  <a:txBody>
                    <a:bodyPr/>
                    <a:lstStyle/>
                    <a:p>
                      <a:r>
                        <a:rPr lang="en-US" b="1" dirty="0" smtClean="0"/>
                        <a:t>       5 – 6</a:t>
                      </a:r>
                      <a:endParaRPr lang="en-IN" b="1" dirty="0"/>
                    </a:p>
                  </a:txBody>
                  <a:tcPr/>
                </a:tc>
              </a:tr>
              <a:tr h="504056">
                <a:tc>
                  <a:txBody>
                    <a:bodyPr/>
                    <a:lstStyle/>
                    <a:p>
                      <a:pPr marL="285750" indent="-285750">
                        <a:buFont typeface="Arial" pitchFamily="34" charset="0"/>
                        <a:buChar char="•"/>
                      </a:pPr>
                      <a:r>
                        <a:rPr lang="en-US" sz="1800" b="1" dirty="0" smtClean="0">
                          <a:ln w="50800"/>
                          <a:solidFill>
                            <a:schemeClr val="bg1">
                              <a:shade val="50000"/>
                            </a:schemeClr>
                          </a:solidFill>
                        </a:rPr>
                        <a:t>OPERATINAL DEFINATION IN PROJECT MANAGEMENT</a:t>
                      </a:r>
                      <a:endParaRPr lang="en-IN" dirty="0"/>
                    </a:p>
                  </a:txBody>
                  <a:tcPr/>
                </a:tc>
                <a:tc>
                  <a:txBody>
                    <a:bodyPr/>
                    <a:lstStyle/>
                    <a:p>
                      <a:r>
                        <a:rPr lang="en-US" b="1" dirty="0" smtClean="0"/>
                        <a:t>       7 -  8</a:t>
                      </a:r>
                      <a:endParaRPr lang="en-IN" b="1" dirty="0"/>
                    </a:p>
                  </a:txBody>
                  <a:tcPr/>
                </a:tc>
              </a:tr>
              <a:tr h="504056">
                <a:tc>
                  <a:txBody>
                    <a:bodyPr/>
                    <a:lstStyle/>
                    <a:p>
                      <a:pPr marL="285750" indent="-285750">
                        <a:buFont typeface="Arial" pitchFamily="34" charset="0"/>
                        <a:buChar char="•"/>
                      </a:pPr>
                      <a:r>
                        <a:rPr lang="en-US" sz="1800" b="1" dirty="0" smtClean="0">
                          <a:ln w="50800"/>
                          <a:solidFill>
                            <a:schemeClr val="bg1">
                              <a:shade val="50000"/>
                            </a:schemeClr>
                          </a:solidFill>
                        </a:rPr>
                        <a:t>QUALITY  MANAGEMENT  CONCEPT</a:t>
                      </a:r>
                      <a:endParaRPr lang="en-IN" dirty="0"/>
                    </a:p>
                  </a:txBody>
                  <a:tcPr/>
                </a:tc>
                <a:tc>
                  <a:txBody>
                    <a:bodyPr/>
                    <a:lstStyle/>
                    <a:p>
                      <a:r>
                        <a:rPr lang="en-US" b="1" dirty="0" smtClean="0"/>
                        <a:t>       9 -  11</a:t>
                      </a:r>
                      <a:endParaRPr lang="en-IN" b="1" dirty="0"/>
                    </a:p>
                  </a:txBody>
                  <a:tcPr/>
                </a:tc>
              </a:tr>
              <a:tr h="504056">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800" b="1" dirty="0" smtClean="0"/>
                        <a:t>COLCLUSION</a:t>
                      </a:r>
                    </a:p>
                  </a:txBody>
                  <a:tcPr/>
                </a:tc>
                <a:tc>
                  <a:txBody>
                    <a:bodyPr/>
                    <a:lstStyle/>
                    <a:p>
                      <a:r>
                        <a:rPr lang="en-US" b="1" dirty="0" smtClean="0"/>
                        <a:t>          12</a:t>
                      </a:r>
                      <a:endParaRPr lang="en-IN" b="1" dirty="0"/>
                    </a:p>
                  </a:txBody>
                  <a:tcPr/>
                </a:tc>
              </a:tr>
            </a:tbl>
          </a:graphicData>
        </a:graphic>
      </p:graphicFrame>
      <p:sp>
        <p:nvSpPr>
          <p:cNvPr id="3" name="Title 2"/>
          <p:cNvSpPr>
            <a:spLocks noGrp="1"/>
          </p:cNvSpPr>
          <p:nvPr>
            <p:ph type="title"/>
          </p:nvPr>
        </p:nvSpPr>
        <p:spPr>
          <a:xfrm>
            <a:off x="688490" y="570156"/>
            <a:ext cx="7756263" cy="1130652"/>
          </a:xfrm>
        </p:spPr>
        <p:txBody>
          <a:bodyPr>
            <a:normAutofit fontScale="90000"/>
          </a:bodyPr>
          <a:lstStyle/>
          <a:p>
            <a:r>
              <a:rPr lang="en-US" dirty="0" smtClean="0"/>
              <a:t>   </a:t>
            </a:r>
            <a:br>
              <a:rPr lang="en-US" dirty="0" smtClean="0"/>
            </a:br>
            <a:r>
              <a:rPr lang="en-US" dirty="0"/>
              <a:t/>
            </a:r>
            <a:br>
              <a:rPr lang="en-US" dirty="0"/>
            </a:br>
            <a:r>
              <a:rPr lang="en-US" dirty="0" smtClean="0"/>
              <a:t>  </a:t>
            </a:r>
            <a:r>
              <a:rPr lang="en-US" sz="4000" b="1" dirty="0" smtClean="0"/>
              <a:t>TOPIC – PROJECT MANAGEMENT</a:t>
            </a:r>
            <a:r>
              <a:rPr lang="en-US" dirty="0" smtClean="0"/>
              <a:t/>
            </a:r>
            <a:br>
              <a:rPr lang="en-US" dirty="0" smtClean="0"/>
            </a:br>
            <a:r>
              <a:rPr lang="en-US" dirty="0" smtClean="0"/>
              <a:t>                       </a:t>
            </a:r>
            <a:r>
              <a:rPr lang="en-US" sz="4400" b="1" dirty="0" smtClean="0"/>
              <a:t>CONTENTS</a:t>
            </a:r>
            <a:endParaRPr lang="en-IN" sz="4400" b="1" dirty="0"/>
          </a:p>
        </p:txBody>
      </p:sp>
      <p:sp>
        <p:nvSpPr>
          <p:cNvPr id="4" name="Slide Number Placeholder 3"/>
          <p:cNvSpPr>
            <a:spLocks noGrp="1"/>
          </p:cNvSpPr>
          <p:nvPr>
            <p:ph type="sldNum" sz="quarter" idx="15"/>
          </p:nvPr>
        </p:nvSpPr>
        <p:spPr/>
        <p:txBody>
          <a:bodyPr/>
          <a:lstStyle/>
          <a:p>
            <a:fld id="{28902DEA-6F6F-4FAE-93C3-801D0D676F4A}" type="slidenum">
              <a:rPr lang="en-IN" smtClean="0"/>
              <a:t>2</a:t>
            </a:fld>
            <a:endParaRPr lang="en-IN"/>
          </a:p>
        </p:txBody>
      </p:sp>
    </p:spTree>
    <p:extLst>
      <p:ext uri="{BB962C8B-B14F-4D97-AF65-F5344CB8AC3E}">
        <p14:creationId xmlns:p14="http://schemas.microsoft.com/office/powerpoint/2010/main" val="137602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4283968" y="1600200"/>
            <a:ext cx="4482080" cy="4349080"/>
          </a:xfrm>
        </p:spPr>
        <p:txBody>
          <a:bodyPr>
            <a:scene3d>
              <a:camera prst="orthographicFront"/>
              <a:lightRig rig="balanced" dir="t">
                <a:rot lat="0" lon="0" rev="2100000"/>
              </a:lightRig>
            </a:scene3d>
            <a:sp3d extrusionH="57150" prstMaterial="metal">
              <a:bevelT w="38100" h="25400"/>
              <a:contourClr>
                <a:schemeClr val="bg2"/>
              </a:contourClr>
            </a:sp3d>
          </a:bodyPr>
          <a:lstStyle/>
          <a:p>
            <a:r>
              <a:rPr lang="en-US" sz="1800" b="1" dirty="0">
                <a:ln w="50800"/>
                <a:solidFill>
                  <a:schemeClr val="bg1">
                    <a:shade val="50000"/>
                  </a:schemeClr>
                </a:solidFill>
              </a:rPr>
              <a:t>Those who have handled a project management thesis before can witness that this is not a smooth affair. The creativity, level of research, and critical thinking necessary for developing such a paper require a mature student. The greatest hurdle comes in when you want to develop your research topic. Our professional writers have everything you need to write an award-winning paper. </a:t>
            </a:r>
          </a:p>
          <a:p>
            <a:endParaRPr lang="en-IN" b="1" dirty="0">
              <a:ln w="50800"/>
              <a:solidFill>
                <a:schemeClr val="bg1">
                  <a:shade val="50000"/>
                </a:schemeClr>
              </a:solidFill>
            </a:endParaRPr>
          </a:p>
        </p:txBody>
      </p:sp>
      <p:sp>
        <p:nvSpPr>
          <p:cNvPr id="4" name="Title 3"/>
          <p:cNvSpPr>
            <a:spLocks noGrp="1"/>
          </p:cNvSpPr>
          <p:nvPr>
            <p:ph type="title"/>
          </p:nvPr>
        </p:nvSpPr>
        <p:spPr>
          <a:xfrm>
            <a:off x="755576" y="457200"/>
            <a:ext cx="8007424" cy="1066800"/>
          </a:xfrm>
        </p:spPr>
        <p:txBody>
          <a:bodyPr/>
          <a:lstStyle/>
          <a:p>
            <a:pPr lvl="0">
              <a:spcBef>
                <a:spcPts val="600"/>
              </a:spcBef>
            </a:pPr>
            <a:r>
              <a:rPr lang="en-US" dirty="0" smtClean="0"/>
              <a:t>                                                       </a:t>
            </a:r>
            <a:r>
              <a:rPr lang="en-US" sz="2800" spc="0" dirty="0">
                <a:ln w="900" cmpd="sng">
                  <a:solidFill>
                    <a:srgbClr val="DDDDDD">
                      <a:satMod val="190000"/>
                      <a:alpha val="55000"/>
                    </a:srgbClr>
                  </a:solidFill>
                  <a:prstDash val="solid"/>
                </a:ln>
                <a:solidFill>
                  <a:srgbClr val="DDDDDD">
                    <a:satMod val="200000"/>
                    <a:tint val="3000"/>
                  </a:srgbClr>
                </a:solidFill>
                <a:effectLst>
                  <a:innerShdw blurRad="101600" dist="76200" dir="5400000">
                    <a:srgbClr val="DDDDDD">
                      <a:satMod val="190000"/>
                      <a:tint val="100000"/>
                      <a:alpha val="74000"/>
                    </a:srgbClr>
                  </a:innerShdw>
                </a:effectLst>
              </a:rPr>
              <a:t>OVERVIEW</a:t>
            </a:r>
            <a:br>
              <a:rPr lang="en-US" sz="2800" spc="0" dirty="0">
                <a:ln w="900" cmpd="sng">
                  <a:solidFill>
                    <a:srgbClr val="DDDDDD">
                      <a:satMod val="190000"/>
                      <a:alpha val="55000"/>
                    </a:srgbClr>
                  </a:solidFill>
                  <a:prstDash val="solid"/>
                </a:ln>
                <a:solidFill>
                  <a:srgbClr val="DDDDDD">
                    <a:satMod val="200000"/>
                    <a:tint val="3000"/>
                  </a:srgbClr>
                </a:solidFill>
                <a:effectLst>
                  <a:innerShdw blurRad="101600" dist="76200" dir="5400000">
                    <a:srgbClr val="DDDDDD">
                      <a:satMod val="190000"/>
                      <a:tint val="100000"/>
                      <a:alpha val="74000"/>
                    </a:srgbClr>
                  </a:innerShdw>
                </a:effectLst>
              </a:rPr>
            </a:br>
            <a:endParaRPr lang="en-IN" dirty="0"/>
          </a:p>
        </p:txBody>
      </p:sp>
      <p:sp>
        <p:nvSpPr>
          <p:cNvPr id="5" name="Slide Number Placeholder 4"/>
          <p:cNvSpPr>
            <a:spLocks noGrp="1"/>
          </p:cNvSpPr>
          <p:nvPr>
            <p:ph type="sldNum" sz="quarter" idx="15"/>
          </p:nvPr>
        </p:nvSpPr>
        <p:spPr/>
        <p:txBody>
          <a:bodyPr/>
          <a:lstStyle/>
          <a:p>
            <a:fld id="{28902DEA-6F6F-4FAE-93C3-801D0D676F4A}" type="slidenum">
              <a:rPr lang="en-IN" smtClean="0"/>
              <a:t>3</a:t>
            </a:fld>
            <a:endParaRPr lang="en-IN"/>
          </a:p>
        </p:txBody>
      </p:sp>
      <p:pic>
        <p:nvPicPr>
          <p:cNvPr id="6" name="Picture 2" descr="https://samphina.com.ng/wp-content/uploads/2019/10/Project-and-Seminar-Topics-with-Materials-for-Project-Management-768x592.jpg"/>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4521" r="17675" b="34941"/>
          <a:stretch/>
        </p:blipFill>
        <p:spPr bwMode="auto">
          <a:xfrm>
            <a:off x="539553" y="1844825"/>
            <a:ext cx="345638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4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b="1" cap="all" dirty="0"/>
              <a:t>WHAT IS A PROJECT </a:t>
            </a:r>
            <a:r>
              <a:rPr lang="en-US" sz="2400" b="1" cap="all" dirty="0" smtClean="0"/>
              <a:t> MANAGEMENT ?</a:t>
            </a:r>
          </a:p>
          <a:p>
            <a:pPr marL="0" indent="0">
              <a:buNone/>
            </a:pPr>
            <a:r>
              <a:rPr lang="en-US" sz="2400" b="1" cap="all" dirty="0"/>
              <a:t>             </a:t>
            </a:r>
            <a:r>
              <a:rPr lang="en-US" sz="2200" b="1" dirty="0"/>
              <a:t>Project management is based on the principle that all tasks are special, and thus, you should not treat two tasks as the same</a:t>
            </a:r>
            <a:r>
              <a:rPr lang="en-US" dirty="0"/>
              <a:t>. </a:t>
            </a:r>
            <a:r>
              <a:rPr lang="en-US" sz="2200" b="1" dirty="0"/>
              <a:t>It is an assignment that requires students to integrate the different processes to achieve a particular goal and </a:t>
            </a:r>
            <a:r>
              <a:rPr lang="en-US" sz="2200" b="1" dirty="0" smtClean="0"/>
              <a:t>deliverables</a:t>
            </a:r>
          </a:p>
          <a:p>
            <a:pPr marL="0" indent="0">
              <a:buNone/>
            </a:pPr>
            <a:r>
              <a:rPr lang="en-US" sz="2200" b="1" dirty="0"/>
              <a:t>               In this type of assignment, students have to develop many coordination skills and fairness in dealing with various projects. Since various tasks differ in line with their functional procedures, you have to dig deeper to determine how each yields direct and proportional earnings in the end.</a:t>
            </a: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4</a:t>
            </a:fld>
            <a:endParaRPr lang="en-IN"/>
          </a:p>
        </p:txBody>
      </p:sp>
      <p:sp>
        <p:nvSpPr>
          <p:cNvPr id="5" name="Flowchart: Alternate Process 4"/>
          <p:cNvSpPr/>
          <p:nvPr/>
        </p:nvSpPr>
        <p:spPr>
          <a:xfrm>
            <a:off x="467544" y="332656"/>
            <a:ext cx="8280920" cy="936104"/>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INTODUCTION TO PROJECT MANAGEMENT</a:t>
            </a:r>
            <a:endParaRPr lang="en-IN" sz="2800" b="1" dirty="0">
              <a:ln w="50800"/>
              <a:solidFill>
                <a:schemeClr val="bg1">
                  <a:shade val="50000"/>
                </a:schemeClr>
              </a:solidFill>
            </a:endParaRPr>
          </a:p>
        </p:txBody>
      </p:sp>
    </p:spTree>
    <p:extLst>
      <p:ext uri="{BB962C8B-B14F-4D97-AF65-F5344CB8AC3E}">
        <p14:creationId xmlns:p14="http://schemas.microsoft.com/office/powerpoint/2010/main" val="717796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0808"/>
            <a:ext cx="8229600" cy="4536504"/>
          </a:xfrm>
        </p:spPr>
        <p:txBody>
          <a:bodyPr>
            <a:normAutofit/>
          </a:bodyPr>
          <a:lstStyle/>
          <a:p>
            <a:pPr marL="0" indent="0">
              <a:buNone/>
            </a:pPr>
            <a:r>
              <a:rPr lang="en-US" sz="2200" b="1" dirty="0" smtClean="0"/>
              <a:t>               There </a:t>
            </a:r>
            <a:r>
              <a:rPr lang="en-US" sz="2200" b="1" dirty="0"/>
              <a:t>are different steps involved in writing a project management paper. These will contribute to the body paragraphs’ overall quality, length, and depth. The various practices involved in project </a:t>
            </a:r>
            <a:r>
              <a:rPr lang="en-US" sz="2200" b="1" dirty="0" smtClean="0"/>
              <a:t>management </a:t>
            </a:r>
            <a:r>
              <a:rPr lang="en-US" sz="2200" b="1" dirty="0"/>
              <a:t>include</a:t>
            </a:r>
            <a:r>
              <a:rPr lang="en-US" sz="2200" b="1" dirty="0" smtClean="0"/>
              <a:t>:-</a:t>
            </a:r>
          </a:p>
          <a:p>
            <a:pPr marL="0" indent="0">
              <a:buNone/>
            </a:pPr>
            <a:endParaRPr lang="en-US" sz="2200" b="1" dirty="0"/>
          </a:p>
          <a:p>
            <a:pPr>
              <a:buClr>
                <a:schemeClr val="tx1"/>
              </a:buClr>
            </a:pPr>
            <a:r>
              <a:rPr lang="en-US" sz="2200" b="1" dirty="0"/>
              <a:t>Initiating</a:t>
            </a:r>
          </a:p>
          <a:p>
            <a:pPr>
              <a:buClr>
                <a:schemeClr val="tx1"/>
              </a:buClr>
            </a:pPr>
            <a:r>
              <a:rPr lang="en-US" sz="2200" b="1" dirty="0"/>
              <a:t>Planning</a:t>
            </a:r>
          </a:p>
          <a:p>
            <a:pPr>
              <a:buClr>
                <a:schemeClr val="tx1"/>
              </a:buClr>
            </a:pPr>
            <a:r>
              <a:rPr lang="en-US" sz="2200" b="1" dirty="0"/>
              <a:t>Executing</a:t>
            </a:r>
          </a:p>
          <a:p>
            <a:pPr>
              <a:buClr>
                <a:schemeClr val="tx1"/>
              </a:buClr>
            </a:pPr>
            <a:r>
              <a:rPr lang="en-US" sz="2200" b="1" dirty="0"/>
              <a:t>Controlling</a:t>
            </a:r>
          </a:p>
          <a:p>
            <a:pPr>
              <a:buClr>
                <a:schemeClr val="tx1"/>
              </a:buClr>
            </a:pPr>
            <a:r>
              <a:rPr lang="en-US" sz="2200" b="1" dirty="0"/>
              <a:t>Closing the work of a team</a:t>
            </a:r>
          </a:p>
          <a:p>
            <a:pPr marL="0" indent="0">
              <a:buNone/>
            </a:pP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5</a:t>
            </a:fld>
            <a:endParaRPr lang="en-IN"/>
          </a:p>
        </p:txBody>
      </p:sp>
      <p:sp>
        <p:nvSpPr>
          <p:cNvPr id="5" name="Title 4"/>
          <p:cNvSpPr>
            <a:spLocks noGrp="1"/>
          </p:cNvSpPr>
          <p:nvPr>
            <p:ph type="title"/>
          </p:nvPr>
        </p:nvSpPr>
        <p:spPr>
          <a:xfrm>
            <a:off x="457200" y="260648"/>
            <a:ext cx="8229600" cy="111095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a:ln w="50800"/>
                <a:solidFill>
                  <a:schemeClr val="bg1">
                    <a:shade val="50000"/>
                  </a:schemeClr>
                </a:solidFill>
              </a:rPr>
              <a:t>KEY </a:t>
            </a:r>
            <a:r>
              <a:rPr lang="en-US" sz="2800" b="1" dirty="0" smtClean="0">
                <a:ln w="50800"/>
                <a:solidFill>
                  <a:schemeClr val="bg1">
                    <a:shade val="50000"/>
                  </a:schemeClr>
                </a:solidFill>
              </a:rPr>
              <a:t> POINTS  ABOUT A PROJECT  </a:t>
            </a:r>
            <a:r>
              <a:rPr lang="en-US" sz="2800" b="1" dirty="0">
                <a:ln w="50800"/>
                <a:solidFill>
                  <a:schemeClr val="bg1">
                    <a:shade val="50000"/>
                  </a:schemeClr>
                </a:solidFill>
              </a:rPr>
              <a:t>MANAGEMENT THESIS</a:t>
            </a:r>
            <a:endParaRPr lang="en-IN" sz="2800" b="1" dirty="0">
              <a:ln w="50800"/>
              <a:solidFill>
                <a:schemeClr val="bg1">
                  <a:shade val="50000"/>
                </a:schemeClr>
              </a:solidFill>
            </a:endParaRPr>
          </a:p>
        </p:txBody>
      </p:sp>
    </p:spTree>
    <p:extLst>
      <p:ext uri="{BB962C8B-B14F-4D97-AF65-F5344CB8AC3E}">
        <p14:creationId xmlns:p14="http://schemas.microsoft.com/office/powerpoint/2010/main" val="4058861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904656"/>
          </a:xfrm>
        </p:spPr>
        <p:txBody>
          <a:bodyPr>
            <a:normAutofit/>
          </a:bodyPr>
          <a:lstStyle/>
          <a:p>
            <a:pPr>
              <a:buClr>
                <a:schemeClr val="tx1"/>
              </a:buClr>
            </a:pPr>
            <a:r>
              <a:rPr lang="en-US" sz="2200" b="1" dirty="0"/>
              <a:t>Every project has a given time frame within which it is complete. It is the primary challenge as time constraints are always when unexpected issues arise. However, with practice, time will not be a factor anymore; it will be the motivation for completing a particular project.</a:t>
            </a:r>
          </a:p>
          <a:p>
            <a:pPr>
              <a:buClr>
                <a:schemeClr val="tx1"/>
              </a:buClr>
            </a:pPr>
            <a:endParaRPr lang="en-US" sz="2200" b="1" dirty="0"/>
          </a:p>
          <a:p>
            <a:pPr>
              <a:buClr>
                <a:schemeClr val="tx1"/>
              </a:buClr>
            </a:pPr>
            <a:r>
              <a:rPr lang="en-US" sz="2200" b="1" dirty="0"/>
              <a:t>If you don’t feel those skills are important to you, you can get custom dissertation help </a:t>
            </a:r>
            <a:r>
              <a:rPr lang="en-US" sz="2200" b="1" dirty="0" smtClean="0"/>
              <a:t>from </a:t>
            </a:r>
            <a:r>
              <a:rPr lang="en-US" sz="2200" b="1" dirty="0"/>
              <a:t>our expert team</a:t>
            </a:r>
            <a:r>
              <a:rPr lang="en-US" sz="2200" b="1" dirty="0" smtClean="0"/>
              <a:t>.</a:t>
            </a:r>
          </a:p>
          <a:p>
            <a:pPr>
              <a:buClr>
                <a:schemeClr val="tx1"/>
              </a:buClr>
            </a:pPr>
            <a:endParaRPr lang="en-US" sz="2200" b="1" dirty="0"/>
          </a:p>
          <a:p>
            <a:pPr>
              <a:buClr>
                <a:schemeClr val="tx1"/>
              </a:buClr>
            </a:pPr>
            <a:r>
              <a:rPr lang="en-US" sz="2200" b="1" dirty="0" smtClean="0"/>
              <a:t>Project </a:t>
            </a:r>
            <a:r>
              <a:rPr lang="en-US" sz="2200" b="1" dirty="0"/>
              <a:t>Manager Principle. Projects are set to fail if they’re not lead by a project manager. The project manager comes up with the plan to achieve the goals of the project, and they manage the team assembled to complete those tasks.</a:t>
            </a: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6</a:t>
            </a:fld>
            <a:endParaRPr lang="en-IN"/>
          </a:p>
        </p:txBody>
      </p:sp>
    </p:spTree>
    <p:extLst>
      <p:ext uri="{BB962C8B-B14F-4D97-AF65-F5344CB8AC3E}">
        <p14:creationId xmlns:p14="http://schemas.microsoft.com/office/powerpoint/2010/main" val="322836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                </a:t>
            </a:r>
            <a:r>
              <a:rPr lang="en-US" sz="2200" b="1" dirty="0" smtClean="0"/>
              <a:t>Operational </a:t>
            </a:r>
            <a:r>
              <a:rPr lang="en-US" sz="2200" b="1" dirty="0"/>
              <a:t>definition is used in many disciplines such as philosophy, psychiatry, science, business, computing, data collection, processes, and quality management. Its definition varies depending on its application, but operational definition is a clear, concise, and detailed definition of a measure. It is used so that when measurements are taken, there will be no or less room for confusion. In Grandpa’s example, the duck test operational definition will keep the grandkids from counting chickens as ducks by mistake</a:t>
            </a:r>
            <a:r>
              <a:rPr lang="en-US" dirty="0" smtClean="0"/>
              <a:t>.</a:t>
            </a:r>
          </a:p>
          <a:p>
            <a:pPr marL="0" indent="0">
              <a:buNone/>
            </a:pPr>
            <a:r>
              <a:rPr lang="en-US" dirty="0"/>
              <a:t> </a:t>
            </a:r>
            <a:r>
              <a:rPr lang="en-US" dirty="0" smtClean="0"/>
              <a:t>                 </a:t>
            </a:r>
            <a:r>
              <a:rPr lang="en-US" sz="2200" b="1" dirty="0"/>
              <a:t>Operational definition is sometimes referred to as a metric set, but metrics can represent not </a:t>
            </a:r>
            <a:r>
              <a:rPr lang="en-US" sz="2200" b="1" dirty="0" smtClean="0"/>
              <a:t>only optional</a:t>
            </a: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7</a:t>
            </a:fld>
            <a:endParaRPr lang="en-IN"/>
          </a:p>
        </p:txBody>
      </p:sp>
      <p:sp>
        <p:nvSpPr>
          <p:cNvPr id="5" name="Title 4"/>
          <p:cNvSpPr>
            <a:spLocks noGrp="1"/>
          </p:cNvSpPr>
          <p:nvPr>
            <p:ph type="title"/>
          </p:nvPr>
        </p:nvSpPr>
        <p:spPr>
          <a:xfrm>
            <a:off x="457200" y="260648"/>
            <a:ext cx="8229600" cy="111095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OPERATINAL DEFINATION IN PROJECT MANAGEMENT</a:t>
            </a:r>
            <a:endParaRPr lang="en-IN" sz="2800" b="1" dirty="0">
              <a:ln w="50800"/>
              <a:solidFill>
                <a:schemeClr val="bg1">
                  <a:shade val="50000"/>
                </a:schemeClr>
              </a:solidFill>
            </a:endParaRPr>
          </a:p>
        </p:txBody>
      </p:sp>
    </p:spTree>
    <p:extLst>
      <p:ext uri="{BB962C8B-B14F-4D97-AF65-F5344CB8AC3E}">
        <p14:creationId xmlns:p14="http://schemas.microsoft.com/office/powerpoint/2010/main" val="3014706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363272" cy="5976664"/>
          </a:xfrm>
        </p:spPr>
        <p:txBody>
          <a:bodyPr>
            <a:normAutofit/>
          </a:bodyPr>
          <a:lstStyle/>
          <a:p>
            <a:pPr marL="0" indent="0" fontAlgn="base">
              <a:buNone/>
            </a:pPr>
            <a:r>
              <a:rPr lang="en-US" sz="2200" b="1" dirty="0" smtClean="0"/>
              <a:t>metrics </a:t>
            </a:r>
            <a:r>
              <a:rPr lang="en-US" sz="2200" b="1" dirty="0"/>
              <a:t>that indicate performance, but also financial metrics that can indicate capacity or </a:t>
            </a:r>
            <a:r>
              <a:rPr lang="en-US" sz="2200" b="1" dirty="0" smtClean="0"/>
              <a:t>potential.</a:t>
            </a:r>
          </a:p>
          <a:p>
            <a:pPr marL="0" indent="0" fontAlgn="base">
              <a:buNone/>
            </a:pPr>
            <a:endParaRPr lang="en-US" sz="2200" b="1" dirty="0" smtClean="0"/>
          </a:p>
          <a:p>
            <a:pPr marL="0" indent="0" fontAlgn="base">
              <a:buNone/>
            </a:pPr>
            <a:r>
              <a:rPr lang="en-US" sz="2200" b="1" dirty="0" smtClean="0"/>
              <a:t>             Typically</a:t>
            </a:r>
            <a:r>
              <a:rPr lang="en-US" sz="2200" b="1" dirty="0"/>
              <a:t>, operational definition tries to answer three questions:</a:t>
            </a:r>
          </a:p>
          <a:p>
            <a:pPr marL="0" indent="0" fontAlgn="base">
              <a:buNone/>
            </a:pPr>
            <a:endParaRPr lang="en-US" sz="2200" b="1" dirty="0"/>
          </a:p>
          <a:p>
            <a:pPr fontAlgn="base">
              <a:buClr>
                <a:schemeClr val="tx1"/>
              </a:buClr>
              <a:buFont typeface="Arial" pitchFamily="34" charset="0"/>
              <a:buChar char="•"/>
            </a:pPr>
            <a:r>
              <a:rPr lang="en-US" sz="2200" b="1" dirty="0"/>
              <a:t>What is measured: a detailed description of the </a:t>
            </a:r>
            <a:r>
              <a:rPr lang="en-US" sz="2200" b="1" dirty="0" smtClean="0"/>
              <a:t>material, characteristic</a:t>
            </a:r>
            <a:r>
              <a:rPr lang="en-US" sz="2200" b="1" dirty="0"/>
              <a:t>, or variable being </a:t>
            </a:r>
            <a:r>
              <a:rPr lang="en-US" sz="2200" b="1" dirty="0" smtClean="0"/>
              <a:t>measured</a:t>
            </a:r>
          </a:p>
          <a:p>
            <a:pPr fontAlgn="base">
              <a:buClr>
                <a:schemeClr val="tx1"/>
              </a:buClr>
              <a:buFont typeface="Arial" pitchFamily="34" charset="0"/>
              <a:buChar char="•"/>
            </a:pPr>
            <a:endParaRPr lang="en-US" sz="2200" b="1" dirty="0"/>
          </a:p>
          <a:p>
            <a:pPr fontAlgn="base">
              <a:buClr>
                <a:schemeClr val="tx1"/>
              </a:buClr>
              <a:buFont typeface="Arial" pitchFamily="34" charset="0"/>
              <a:buChar char="•"/>
            </a:pPr>
            <a:r>
              <a:rPr lang="en-US" sz="2200" b="1" dirty="0"/>
              <a:t>How is it measured: a detailed description of the procedure and tools of </a:t>
            </a:r>
            <a:r>
              <a:rPr lang="en-US" sz="2200" b="1" dirty="0" smtClean="0"/>
              <a:t>measurement</a:t>
            </a:r>
          </a:p>
          <a:p>
            <a:pPr fontAlgn="base">
              <a:buClr>
                <a:schemeClr val="tx1"/>
              </a:buClr>
              <a:buFont typeface="Arial" pitchFamily="34" charset="0"/>
              <a:buChar char="•"/>
            </a:pPr>
            <a:endParaRPr lang="en-US" sz="2200" b="1" dirty="0"/>
          </a:p>
          <a:p>
            <a:pPr fontAlgn="base">
              <a:buClr>
                <a:schemeClr val="tx1"/>
              </a:buClr>
              <a:buFont typeface="Arial" pitchFamily="34" charset="0"/>
              <a:buChar char="•"/>
            </a:pPr>
            <a:r>
              <a:rPr lang="en-US" sz="2200" b="1" dirty="0"/>
              <a:t>When is it measured: a detailed description of the time, period, interval, or present state before it is measured</a:t>
            </a: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8</a:t>
            </a:fld>
            <a:endParaRPr lang="en-IN"/>
          </a:p>
        </p:txBody>
      </p:sp>
    </p:spTree>
    <p:extLst>
      <p:ext uri="{BB962C8B-B14F-4D97-AF65-F5344CB8AC3E}">
        <p14:creationId xmlns:p14="http://schemas.microsoft.com/office/powerpoint/2010/main" val="2976940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4683224"/>
          </a:xfrm>
        </p:spPr>
        <p:txBody>
          <a:bodyPr>
            <a:normAutofit/>
          </a:bodyPr>
          <a:lstStyle/>
          <a:p>
            <a:pPr marL="0" indent="0">
              <a:buNone/>
            </a:pPr>
            <a:r>
              <a:rPr lang="en-US" sz="2200" b="1" dirty="0" smtClean="0"/>
              <a:t>                   Generally</a:t>
            </a:r>
            <a:r>
              <a:rPr lang="en-US" sz="2200" b="1" dirty="0"/>
              <a:t>, there are three quality management concepts that help determine quality in the outcome of a project and in how it was managed</a:t>
            </a:r>
            <a:r>
              <a:rPr lang="en-US" sz="2200" b="1" dirty="0" smtClean="0"/>
              <a:t>.</a:t>
            </a:r>
          </a:p>
          <a:p>
            <a:pPr marL="0" indent="0">
              <a:buNone/>
            </a:pPr>
            <a:endParaRPr lang="en-US" sz="2200" b="1" dirty="0" smtClean="0"/>
          </a:p>
          <a:p>
            <a:pPr>
              <a:buClr>
                <a:schemeClr val="tx1"/>
              </a:buClr>
              <a:buFont typeface="Wingdings" pitchFamily="2" charset="2"/>
              <a:buChar char="v"/>
            </a:pPr>
            <a:r>
              <a:rPr lang="en-IN" sz="2400" b="1" u="sng" dirty="0"/>
              <a:t>Customer </a:t>
            </a:r>
            <a:r>
              <a:rPr lang="en-IN" sz="2400" b="1" u="sng" dirty="0" smtClean="0"/>
              <a:t> satisfaction </a:t>
            </a:r>
            <a:r>
              <a:rPr lang="en-IN" sz="2400" dirty="0" smtClean="0"/>
              <a:t>:- </a:t>
            </a:r>
          </a:p>
          <a:p>
            <a:pPr marL="0" indent="0">
              <a:buNone/>
            </a:pPr>
            <a:r>
              <a:rPr lang="en-US" sz="2200" b="1" dirty="0" smtClean="0"/>
              <a:t>                  Projects </a:t>
            </a:r>
            <a:r>
              <a:rPr lang="en-US" sz="2200" b="1" dirty="0"/>
              <a:t>are usually initiated based on customer needs. Customers are involved in all the project phases: initiation, planning, execution, monitoring, and closing. Customer satisfaction is the result of understanding, managing, and meeting the requirements and expectations of customers so that they are satisfied.</a:t>
            </a:r>
            <a:endParaRPr lang="en-IN" sz="2200" b="1" u="sng" dirty="0"/>
          </a:p>
          <a:p>
            <a:pPr marL="0" indent="0">
              <a:buNone/>
            </a:pPr>
            <a:endParaRPr lang="en-IN" sz="2200" b="1" dirty="0"/>
          </a:p>
        </p:txBody>
      </p:sp>
      <p:sp>
        <p:nvSpPr>
          <p:cNvPr id="3" name="Slide Number Placeholder 2"/>
          <p:cNvSpPr>
            <a:spLocks noGrp="1"/>
          </p:cNvSpPr>
          <p:nvPr>
            <p:ph type="sldNum" sz="quarter" idx="15"/>
          </p:nvPr>
        </p:nvSpPr>
        <p:spPr/>
        <p:txBody>
          <a:bodyPr/>
          <a:lstStyle/>
          <a:p>
            <a:fld id="{28902DEA-6F6F-4FAE-93C3-801D0D676F4A}" type="slidenum">
              <a:rPr lang="en-IN" smtClean="0"/>
              <a:t>9</a:t>
            </a:fld>
            <a:endParaRPr lang="en-IN"/>
          </a:p>
        </p:txBody>
      </p:sp>
      <p:sp>
        <p:nvSpPr>
          <p:cNvPr id="5" name="Title 4"/>
          <p:cNvSpPr>
            <a:spLocks noGrp="1"/>
          </p:cNvSpPr>
          <p:nvPr>
            <p:ph type="title"/>
          </p:nvPr>
        </p:nvSpPr>
        <p:spPr>
          <a:xfrm>
            <a:off x="457200" y="404664"/>
            <a:ext cx="8229600" cy="792088"/>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QUALITY  MANAGEMENT  CONCEPT</a:t>
            </a:r>
            <a:endParaRPr lang="en-IN" sz="2800" b="1" dirty="0">
              <a:ln w="50800"/>
              <a:solidFill>
                <a:schemeClr val="bg1">
                  <a:shade val="50000"/>
                </a:schemeClr>
              </a:solidFill>
            </a:endParaRPr>
          </a:p>
        </p:txBody>
      </p:sp>
    </p:spTree>
    <p:extLst>
      <p:ext uri="{BB962C8B-B14F-4D97-AF65-F5344CB8AC3E}">
        <p14:creationId xmlns:p14="http://schemas.microsoft.com/office/powerpoint/2010/main" val="18537535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160</TotalTime>
  <Words>975</Words>
  <Application>Microsoft Office PowerPoint</Application>
  <PresentationFormat>On-screen Show (4:3)</PresentationFormat>
  <Paragraphs>94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SUBJECT –  OPERATIONs RESEARCH</vt:lpstr>
      <vt:lpstr>       TOPIC – PROJECT MANAGEMENT                        CONTENTS</vt:lpstr>
      <vt:lpstr>                                                       OVERVIEW </vt:lpstr>
      <vt:lpstr>PowerPoint Presentation</vt:lpstr>
      <vt:lpstr>KEY  POINTS  ABOUT A PROJECT  MANAGEMENT THESIS</vt:lpstr>
      <vt:lpstr>PowerPoint Presentation</vt:lpstr>
      <vt:lpstr>OPERATINAL DEFINATION IN PROJECT MANAGEMENT</vt:lpstr>
      <vt:lpstr>PowerPoint Presentation</vt:lpstr>
      <vt:lpstr>QUALITY  MANAGEMENT  CONCEPT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19</cp:revision>
  <dcterms:created xsi:type="dcterms:W3CDTF">2022-08-02T11:37:16Z</dcterms:created>
  <dcterms:modified xsi:type="dcterms:W3CDTF">2022-08-02T14:43:18Z</dcterms:modified>
</cp:coreProperties>
</file>