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1BFCB7-54BB-428F-9006-D2E3CBD4C868}" type="datetimeFigureOut">
              <a:rPr lang="en-IN" smtClean="0"/>
              <a:t>02-08-2022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0752C8-1AB2-45E0-B464-D3C1775E0CCE}" type="slidenum">
              <a:rPr lang="en-IN" smtClean="0"/>
              <a:t>‹#›</a:t>
            </a:fld>
            <a:endParaRPr lang="en-IN"/>
          </a:p>
        </p:txBody>
      </p:sp>
    </p:spTree>
    <p:extLst>
      <p:ext uri="{BB962C8B-B14F-4D97-AF65-F5344CB8AC3E}">
        <p14:creationId xmlns:p14="http://schemas.microsoft.com/office/powerpoint/2010/main" val="317972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5432D41-2F95-47E6-9393-4801762CC8A5}" type="datetime1">
              <a:rPr lang="en-IN" smtClean="0"/>
              <a:t>02-08-2022</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3FE3FBD-D888-428B-98FD-AE0262F5D27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9ABD37-737A-46BC-8C86-B8D3AB2C1BB5}"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E3FBD-D888-428B-98FD-AE0262F5D27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EFE673-BBC8-4AE0-B9BF-FAA8A8670F4B}"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E3FBD-D888-428B-98FD-AE0262F5D27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371CCF61-603A-4B11-93B1-1E67A2E07D03}" type="datetime1">
              <a:rPr lang="en-IN" smtClean="0"/>
              <a:t>02-08-2022</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23FE3FBD-D888-428B-98FD-AE0262F5D27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3362B870-4DC1-41B7-899F-6143DAE0DE1E}" type="datetime1">
              <a:rPr lang="en-IN" smtClean="0"/>
              <a:t>02-08-2022</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23FE3FBD-D888-428B-98FD-AE0262F5D278}"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C1C5203D-06D4-46B0-B57A-E0DA0F43BB00}" type="datetime1">
              <a:rPr lang="en-IN" smtClean="0"/>
              <a:t>02-08-2022</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23FE3FBD-D888-428B-98FD-AE0262F5D27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E330DC3-25B9-40EA-A6C8-02A0B281740A}" type="datetime1">
              <a:rPr lang="en-IN" smtClean="0"/>
              <a:t>02-08-2022</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23FE3FBD-D888-428B-98FD-AE0262F5D27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36597F-2663-4ED5-9DA9-3A50C6A97355}" type="datetime1">
              <a:rPr lang="en-IN" smtClean="0"/>
              <a:t>02-08-2022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FE3FBD-D888-428B-98FD-AE0262F5D27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6D6CF76E-4AD5-44EA-89FB-BCBD7F08AC66}" type="datetime1">
              <a:rPr lang="en-IN" smtClean="0"/>
              <a:t>02-08-2022</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23FE3FBD-D888-428B-98FD-AE0262F5D27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703D097-867A-47A3-B604-81AE9BC1898D}" type="datetime1">
              <a:rPr lang="en-IN" smtClean="0"/>
              <a:t>02-08-2022</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23FE3FBD-D888-428B-98FD-AE0262F5D27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1EA51B5-F8BE-49A2-ABCD-8127A2B85701}" type="datetime1">
              <a:rPr lang="en-IN" smtClean="0"/>
              <a:t>02-08-2022</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23FE3FBD-D888-428B-98FD-AE0262F5D27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A972D42-3CC1-436E-84F6-2114207CD8FB}" type="datetime1">
              <a:rPr lang="en-IN" smtClean="0"/>
              <a:t>02-08-2022</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3FE3FBD-D888-428B-98FD-AE0262F5D278}"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404664"/>
            <a:ext cx="8352928" cy="2952328"/>
          </a:xfrm>
          <a:effectLst>
            <a:innerShdw blurRad="63500" dist="50800">
              <a:prstClr val="black">
                <a:alpha val="50000"/>
              </a:prstClr>
            </a:innerShdw>
          </a:effectLst>
        </p:spPr>
        <p:txBody>
          <a:bodyPr/>
          <a:lstStyle/>
          <a:p>
            <a:r>
              <a:rPr 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PROJECT MANAGEMENT AND ENTREPRENEURSHIP</a:t>
            </a:r>
            <a:endParaRPr lang="en-IN"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ubtitle 2"/>
          <p:cNvSpPr>
            <a:spLocks noGrp="1"/>
          </p:cNvSpPr>
          <p:nvPr>
            <p:ph type="subTitle" idx="1"/>
          </p:nvPr>
        </p:nvSpPr>
        <p:spPr>
          <a:xfrm>
            <a:off x="323528" y="3556000"/>
            <a:ext cx="8424936" cy="3113359"/>
          </a:xfrm>
        </p:spPr>
        <p:txBody>
          <a:bodyPr/>
          <a:lstStyle/>
          <a:p>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TOPIC - Entrepreneurship – An </a:t>
            </a:r>
            <a:r>
              <a:rPr 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Innovation: Challenges </a:t>
            </a:r>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of </a:t>
            </a:r>
            <a:r>
              <a:rPr 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Innovation</a:t>
            </a:r>
          </a:p>
          <a:p>
            <a:pPr algn="l"/>
            <a:r>
              <a:rPr 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SUB CODE – HS MC 701</a:t>
            </a:r>
            <a:endPar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4" name="Rounded Rectangle 3"/>
          <p:cNvSpPr/>
          <p:nvPr/>
        </p:nvSpPr>
        <p:spPr>
          <a:xfrm>
            <a:off x="611560" y="445622"/>
            <a:ext cx="6552728" cy="1111170"/>
          </a:xfrm>
          <a:prstGeom prst="roundRect">
            <a:avLst/>
          </a:prstGeom>
          <a:ln>
            <a:noFill/>
          </a:ln>
          <a:effectLst>
            <a:outerShdw blurRad="76200" dir="13500000" sy="23000" kx="1200000" algn="br" rotWithShape="0">
              <a:prstClr val="black">
                <a:alpha val="2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ASANSOL ENGINEERING COLLEGE</a:t>
            </a:r>
            <a:endParaRPr lang="en-I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445622"/>
            <a:ext cx="1249486" cy="128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 Single Corner Rectangle 7"/>
          <p:cNvSpPr/>
          <p:nvPr/>
        </p:nvSpPr>
        <p:spPr>
          <a:xfrm>
            <a:off x="-20442" y="5301208"/>
            <a:ext cx="5904656" cy="1556792"/>
          </a:xfrm>
          <a:prstGeom prst="round1Rect">
            <a:avLst/>
          </a:prstGeom>
          <a:ln>
            <a:noFill/>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r>
              <a:rPr lang="en-US" sz="2400" b="1" dirty="0" smtClean="0">
                <a:ln w="50800"/>
                <a:solidFill>
                  <a:schemeClr val="bg1">
                    <a:shade val="50000"/>
                  </a:schemeClr>
                </a:solidFill>
              </a:rPr>
              <a:t>NAME - AISHWARYA GHOSH</a:t>
            </a:r>
          </a:p>
          <a:p>
            <a:r>
              <a:rPr lang="en-US" sz="2400" b="1" dirty="0" smtClean="0">
                <a:ln w="50800"/>
                <a:solidFill>
                  <a:schemeClr val="bg1">
                    <a:shade val="50000"/>
                  </a:schemeClr>
                </a:solidFill>
              </a:rPr>
              <a:t>ROLL – 10800219074</a:t>
            </a:r>
          </a:p>
          <a:p>
            <a:r>
              <a:rPr lang="en-US" sz="2400" b="1" dirty="0" smtClean="0">
                <a:ln w="50800"/>
                <a:solidFill>
                  <a:schemeClr val="bg1">
                    <a:shade val="50000"/>
                  </a:schemeClr>
                </a:solidFill>
              </a:rPr>
              <a:t>DEPT – INFORMATION TECHNOLOGY</a:t>
            </a:r>
            <a:endParaRPr lang="en-IN" sz="2400" b="1" dirty="0">
              <a:ln w="50800"/>
              <a:solidFill>
                <a:schemeClr val="bg1">
                  <a:shade val="50000"/>
                </a:schemeClr>
              </a:solidFill>
            </a:endParaRPr>
          </a:p>
        </p:txBody>
      </p:sp>
      <p:sp>
        <p:nvSpPr>
          <p:cNvPr id="9" name="Slide Number Placeholder 8"/>
          <p:cNvSpPr>
            <a:spLocks noGrp="1"/>
          </p:cNvSpPr>
          <p:nvPr>
            <p:ph type="sldNum" sz="quarter" idx="12"/>
          </p:nvPr>
        </p:nvSpPr>
        <p:spPr/>
        <p:txBody>
          <a:bodyPr/>
          <a:lstStyle/>
          <a:p>
            <a:fld id="{23FE3FBD-D888-428B-98FD-AE0262F5D278}" type="slidenum">
              <a:rPr lang="en-IN" smtClean="0"/>
              <a:t>1</a:t>
            </a:fld>
            <a:endParaRPr lang="en-IN"/>
          </a:p>
        </p:txBody>
      </p:sp>
    </p:spTree>
    <p:extLst>
      <p:ext uri="{BB962C8B-B14F-4D97-AF65-F5344CB8AC3E}">
        <p14:creationId xmlns:p14="http://schemas.microsoft.com/office/powerpoint/2010/main" val="146393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3FE3FBD-D888-428B-98FD-AE0262F5D278}" type="slidenum">
              <a:rPr lang="en-IN" smtClean="0"/>
              <a:t>10</a:t>
            </a:fld>
            <a:endParaRPr lang="en-IN"/>
          </a:p>
        </p:txBody>
      </p:sp>
      <p:sp>
        <p:nvSpPr>
          <p:cNvPr id="3" name="Oval Callout 2"/>
          <p:cNvSpPr/>
          <p:nvPr/>
        </p:nvSpPr>
        <p:spPr>
          <a:xfrm>
            <a:off x="2483768" y="2101133"/>
            <a:ext cx="4464496" cy="2304256"/>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sz="3600" b="1" dirty="0" smtClean="0">
                <a:ln w="50800"/>
                <a:solidFill>
                  <a:schemeClr val="bg1">
                    <a:shade val="50000"/>
                  </a:schemeClr>
                </a:solidFill>
              </a:rPr>
              <a:t>THANK YOU</a:t>
            </a:r>
            <a:endParaRPr lang="en-IN" sz="3600" b="1" dirty="0">
              <a:ln w="50800"/>
              <a:solidFill>
                <a:schemeClr val="bg1">
                  <a:shade val="50000"/>
                </a:schemeClr>
              </a:solidFill>
            </a:endParaRPr>
          </a:p>
        </p:txBody>
      </p:sp>
    </p:spTree>
    <p:extLst>
      <p:ext uri="{BB962C8B-B14F-4D97-AF65-F5344CB8AC3E}">
        <p14:creationId xmlns:p14="http://schemas.microsoft.com/office/powerpoint/2010/main" val="3058807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7494"/>
            <a:ext cx="8229600" cy="1217290"/>
          </a:xfrm>
        </p:spPr>
        <p:txBody>
          <a:bodyPr/>
          <a:lstStyle/>
          <a:p>
            <a:r>
              <a:rPr lang="en-US" dirty="0" smtClean="0"/>
              <a:t>              </a:t>
            </a:r>
            <a:r>
              <a:rPr lang="en-US" sz="4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CONTENTS</a:t>
            </a:r>
            <a:endParaRPr lang="en-IN" sz="48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90035719"/>
              </p:ext>
            </p:extLst>
          </p:nvPr>
        </p:nvGraphicFramePr>
        <p:xfrm>
          <a:off x="395536" y="1916832"/>
          <a:ext cx="8229600" cy="3528865"/>
        </p:xfrm>
        <a:graphic>
          <a:graphicData uri="http://schemas.openxmlformats.org/drawingml/2006/table">
            <a:tbl>
              <a:tblPr firstRow="1" bandRow="1">
                <a:tableStyleId>{073A0DAA-6AF3-43AB-8588-CEC1D06C72B9}</a:tableStyleId>
              </a:tblPr>
              <a:tblGrid>
                <a:gridCol w="6203032"/>
                <a:gridCol w="2026568"/>
              </a:tblGrid>
              <a:tr h="452634">
                <a:tc>
                  <a:txBody>
                    <a:bodyPr/>
                    <a:lstStyle/>
                    <a:p>
                      <a:r>
                        <a:rPr lang="en-US" dirty="0" smtClean="0"/>
                        <a:t>                                        </a:t>
                      </a:r>
                      <a:r>
                        <a:rPr lang="en-US" sz="2800" dirty="0" smtClean="0"/>
                        <a:t>CONTENTS</a:t>
                      </a:r>
                      <a:endParaRPr lang="en-IN" sz="2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  </a:t>
                      </a:r>
                      <a:r>
                        <a:rPr lang="en-US" sz="2400" dirty="0" smtClean="0"/>
                        <a:t>PAGE NO.</a:t>
                      </a:r>
                      <a:endParaRPr lang="en-IN" sz="2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562433">
                <a:tc>
                  <a:txBody>
                    <a:bodyPr/>
                    <a:lstStyle/>
                    <a:p>
                      <a:pPr marL="285750" indent="-285750">
                        <a:buFont typeface="Arial" pitchFamily="34" charset="0"/>
                        <a:buChar char="•"/>
                      </a:pPr>
                      <a:r>
                        <a:rPr lang="en-US" sz="2000" b="1" dirty="0" smtClean="0"/>
                        <a:t>Learning objectives</a:t>
                      </a:r>
                      <a:r>
                        <a:rPr lang="en-US" sz="2000" b="1" baseline="0" dirty="0" smtClean="0"/>
                        <a:t> and Overview</a:t>
                      </a:r>
                      <a:endParaRPr lang="en-IN" sz="2000"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smtClean="0"/>
                        <a:t>            </a:t>
                      </a:r>
                      <a:r>
                        <a:rPr lang="en-US" b="1" dirty="0" smtClean="0"/>
                        <a:t>3</a:t>
                      </a:r>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576064">
                <a:tc>
                  <a:txBody>
                    <a:bodyPr/>
                    <a:lstStyle/>
                    <a:p>
                      <a:pPr marL="285750" indent="-285750">
                        <a:buFont typeface="Arial" pitchFamily="34" charset="0"/>
                        <a:buChar char="•"/>
                      </a:pPr>
                      <a:r>
                        <a:rPr lang="en-IN" sz="1800" b="1" dirty="0" smtClean="0">
                          <a:ln w="50800"/>
                          <a:solidFill>
                            <a:schemeClr val="bg1">
                              <a:shade val="50000"/>
                            </a:schemeClr>
                          </a:solidFill>
                          <a:effectLst/>
                        </a:rPr>
                        <a:t>Introduction to Innovation and Entrepreneurship</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            </a:t>
                      </a:r>
                      <a:r>
                        <a:rPr lang="en-US" b="1" dirty="0" smtClean="0"/>
                        <a:t>4</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48072">
                <a:tc>
                  <a:txBody>
                    <a:bodyPr/>
                    <a:lstStyle/>
                    <a:p>
                      <a:pPr marL="285750" indent="-285750">
                        <a:buFont typeface="Arial" pitchFamily="34" charset="0"/>
                        <a:buChar char="•"/>
                      </a:pPr>
                      <a:r>
                        <a:rPr lang="en-IN" sz="1800" b="1" dirty="0" smtClean="0">
                          <a:ln w="50800"/>
                          <a:solidFill>
                            <a:schemeClr val="bg1">
                              <a:shade val="50000"/>
                            </a:schemeClr>
                          </a:solidFill>
                          <a:effectLst/>
                        </a:rPr>
                        <a:t>Compete</a:t>
                      </a:r>
                      <a:r>
                        <a:rPr lang="en-IN" sz="1800" b="1" i="1" dirty="0" smtClean="0">
                          <a:ln w="50800"/>
                          <a:solidFill>
                            <a:schemeClr val="bg1">
                              <a:shade val="50000"/>
                            </a:schemeClr>
                          </a:solidFill>
                          <a:effectLst/>
                        </a:rPr>
                        <a:t>n</a:t>
                      </a:r>
                      <a:r>
                        <a:rPr lang="en-IN" sz="1800" b="1" dirty="0" smtClean="0">
                          <a:ln w="50800"/>
                          <a:solidFill>
                            <a:schemeClr val="bg1">
                              <a:shade val="50000"/>
                            </a:schemeClr>
                          </a:solidFill>
                          <a:effectLst/>
                        </a:rPr>
                        <a:t>cies &amp; Core Competence</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dirty="0" smtClean="0"/>
                        <a:t>         5</a:t>
                      </a:r>
                      <a:r>
                        <a:rPr lang="en-US" b="1" baseline="0" dirty="0" smtClean="0"/>
                        <a:t> – 6</a:t>
                      </a:r>
                      <a:endParaRPr lang="en-IN"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0437">
                <a:tc>
                  <a:txBody>
                    <a:bodyPr/>
                    <a:lstStyle/>
                    <a:p>
                      <a:pPr marL="285750" indent="-285750">
                        <a:buFont typeface="Arial" pitchFamily="34" charset="0"/>
                        <a:buChar char="•"/>
                      </a:pPr>
                      <a:r>
                        <a:rPr lang="en-US" sz="1800" b="1" dirty="0" smtClean="0">
                          <a:ln w="50800"/>
                          <a:solidFill>
                            <a:schemeClr val="bg1">
                              <a:shade val="50000"/>
                            </a:schemeClr>
                          </a:solidFill>
                          <a:effectLst/>
                        </a:rPr>
                        <a:t>The Four Key Elements of Innovation</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dirty="0" smtClean="0"/>
                        <a:t>         7</a:t>
                      </a:r>
                      <a:r>
                        <a:rPr lang="en-US" b="1" baseline="0" dirty="0" smtClean="0"/>
                        <a:t> – 8</a:t>
                      </a:r>
                      <a:endParaRPr lang="en-IN"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83699">
                <a:tc>
                  <a:txBody>
                    <a:bodyPr/>
                    <a:lstStyle/>
                    <a:p>
                      <a:pPr marL="285750" indent="-285750">
                        <a:buFont typeface="Arial" pitchFamily="34" charset="0"/>
                        <a:buChar char="•"/>
                      </a:pPr>
                      <a:r>
                        <a:rPr lang="en-US" sz="1800" b="1" dirty="0" smtClean="0">
                          <a:ln w="50800"/>
                          <a:solidFill>
                            <a:schemeClr val="bg1">
                              <a:shade val="50000"/>
                            </a:schemeClr>
                          </a:solidFill>
                          <a:effectLst/>
                        </a:rPr>
                        <a:t>Benefits &amp; Purpose of Innovation in</a:t>
                      </a:r>
                    </a:p>
                    <a:p>
                      <a:pPr marL="0" indent="0">
                        <a:buFont typeface="Arial" pitchFamily="34" charset="0"/>
                        <a:buNone/>
                      </a:pPr>
                      <a:r>
                        <a:rPr lang="en-US" sz="1800" b="1" dirty="0" smtClean="0">
                          <a:ln w="50800"/>
                          <a:solidFill>
                            <a:schemeClr val="bg1">
                              <a:shade val="50000"/>
                            </a:schemeClr>
                          </a:solidFill>
                          <a:effectLst/>
                        </a:rPr>
                        <a:t>                    Entrepreneurship</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dirty="0" smtClean="0"/>
                        <a:t>            9</a:t>
                      </a:r>
                      <a:endParaRPr lang="en-IN"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 name="Slide Number Placeholder 3"/>
          <p:cNvSpPr>
            <a:spLocks noGrp="1"/>
          </p:cNvSpPr>
          <p:nvPr>
            <p:ph type="sldNum" sz="quarter" idx="12"/>
          </p:nvPr>
        </p:nvSpPr>
        <p:spPr/>
        <p:txBody>
          <a:bodyPr/>
          <a:lstStyle/>
          <a:p>
            <a:fld id="{23FE3FBD-D888-428B-98FD-AE0262F5D278}" type="slidenum">
              <a:rPr lang="en-IN" smtClean="0"/>
              <a:t>2</a:t>
            </a:fld>
            <a:endParaRPr lang="en-IN"/>
          </a:p>
        </p:txBody>
      </p:sp>
    </p:spTree>
    <p:extLst>
      <p:ext uri="{BB962C8B-B14F-4D97-AF65-F5344CB8AC3E}">
        <p14:creationId xmlns:p14="http://schemas.microsoft.com/office/powerpoint/2010/main" val="565210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5186048"/>
          </a:xfrm>
        </p:spPr>
        <p:txBody>
          <a:bodyPr>
            <a:normAutofit lnSpcReduction="10000"/>
          </a:bodyPr>
          <a:lstStyle/>
          <a:p>
            <a:pPr>
              <a:buFont typeface="Wingdings" pitchFamily="2" charset="2"/>
              <a:buChar char="q"/>
            </a:pPr>
            <a:r>
              <a:rPr lang="en-US" sz="2000" b="1" dirty="0"/>
              <a:t>Describe how innovation and entrepreneurship are interrelated </a:t>
            </a:r>
            <a:r>
              <a:rPr lang="en-US" sz="2000" b="1" dirty="0" smtClean="0"/>
              <a:t>concepts</a:t>
            </a:r>
          </a:p>
          <a:p>
            <a:pPr>
              <a:buFont typeface="Wingdings" pitchFamily="2" charset="2"/>
              <a:buChar char="q"/>
            </a:pPr>
            <a:r>
              <a:rPr lang="en-US" sz="2000" b="1" dirty="0"/>
              <a:t>Describe the building blocks for both innovation and successful entrepreneurship</a:t>
            </a:r>
          </a:p>
          <a:p>
            <a:pPr>
              <a:buFont typeface="Wingdings" pitchFamily="2" charset="2"/>
              <a:buChar char="q"/>
            </a:pPr>
            <a:r>
              <a:rPr lang="en-US" sz="2000" b="1" dirty="0"/>
              <a:t>Explain the elements of innovation</a:t>
            </a:r>
          </a:p>
          <a:p>
            <a:pPr>
              <a:buFont typeface="Wingdings" pitchFamily="2" charset="2"/>
              <a:buChar char="q"/>
            </a:pPr>
            <a:endParaRPr lang="en-US" sz="2000" b="1" dirty="0"/>
          </a:p>
          <a:p>
            <a:pPr marL="64008" indent="0">
              <a:buNone/>
            </a:pPr>
            <a:endParaRPr lang="en-US" sz="2000" b="1" dirty="0" smtClean="0"/>
          </a:p>
          <a:p>
            <a:pPr marL="64008" indent="0">
              <a:buNone/>
            </a:pPr>
            <a:r>
              <a:rPr lang="en-US" sz="2000" b="1" dirty="0"/>
              <a:t> </a:t>
            </a:r>
            <a:r>
              <a:rPr lang="en-US" sz="2000" b="1" dirty="0" smtClean="0"/>
              <a:t>                                         </a:t>
            </a:r>
          </a:p>
          <a:p>
            <a:pPr marL="64008" indent="0">
              <a:buNone/>
            </a:pPr>
            <a:endParaRPr lang="en-US" sz="2000" b="1" dirty="0"/>
          </a:p>
          <a:p>
            <a:pPr marL="64008" indent="0">
              <a:buNone/>
            </a:pPr>
            <a:r>
              <a:rPr lang="en-US" sz="2000" b="1" dirty="0"/>
              <a:t>This chapter introduces the building blocks for both innovation and successful entrepreneurship while describing how innovation and entrepreneurship are interrelated concepts. It continues with a discussion about competencies—and specifically core competencies—as necessary building blocks for both innovation and successful entrepreneurship. The elements of innovation are also discussed</a:t>
            </a:r>
            <a:r>
              <a:rPr lang="en-US" sz="2000" dirty="0"/>
              <a:t>.</a:t>
            </a:r>
            <a:endParaRPr lang="en-IN" sz="2000" b="1" dirty="0"/>
          </a:p>
        </p:txBody>
      </p:sp>
      <p:sp>
        <p:nvSpPr>
          <p:cNvPr id="4" name="Rounded Rectangle 3"/>
          <p:cNvSpPr/>
          <p:nvPr/>
        </p:nvSpPr>
        <p:spPr>
          <a:xfrm>
            <a:off x="539552" y="332656"/>
            <a:ext cx="8064896" cy="7200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3600" b="1" dirty="0"/>
              <a:t>Learning Objectives</a:t>
            </a:r>
          </a:p>
          <a:p>
            <a:pPr algn="ctr"/>
            <a:endParaRPr lang="en-IN" dirty="0"/>
          </a:p>
        </p:txBody>
      </p:sp>
      <p:sp>
        <p:nvSpPr>
          <p:cNvPr id="5" name="Rectangle 4"/>
          <p:cNvSpPr/>
          <p:nvPr/>
        </p:nvSpPr>
        <p:spPr>
          <a:xfrm>
            <a:off x="3095836" y="3429000"/>
            <a:ext cx="2952328" cy="646331"/>
          </a:xfrm>
          <a:prstGeom prst="rect">
            <a:avLst/>
          </a:prstGeom>
          <a:noFill/>
        </p:spPr>
        <p:txBody>
          <a:bodyPr wrap="square" lIns="91440" tIns="45720" rIns="91440" bIns="45720">
            <a:spAutoFit/>
          </a:bodyPr>
          <a:lstStyle/>
          <a:p>
            <a:pPr algn="ctr"/>
            <a:r>
              <a:rPr lang="en-US" sz="36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OVERVIEW</a:t>
            </a:r>
            <a:endParaRPr lang="en-US" sz="3600" b="1" u="sng"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Slide Number Placeholder 5"/>
          <p:cNvSpPr>
            <a:spLocks noGrp="1"/>
          </p:cNvSpPr>
          <p:nvPr>
            <p:ph type="sldNum" sz="quarter" idx="12"/>
          </p:nvPr>
        </p:nvSpPr>
        <p:spPr/>
        <p:txBody>
          <a:bodyPr/>
          <a:lstStyle/>
          <a:p>
            <a:fld id="{23FE3FBD-D888-428B-98FD-AE0262F5D278}" type="slidenum">
              <a:rPr lang="en-IN" smtClean="0"/>
              <a:t>3</a:t>
            </a:fld>
            <a:endParaRPr lang="en-IN"/>
          </a:p>
        </p:txBody>
      </p:sp>
    </p:spTree>
    <p:extLst>
      <p:ext uri="{BB962C8B-B14F-4D97-AF65-F5344CB8AC3E}">
        <p14:creationId xmlns:p14="http://schemas.microsoft.com/office/powerpoint/2010/main" val="1466636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44824"/>
            <a:ext cx="8568952" cy="4752528"/>
          </a:xfrm>
        </p:spPr>
        <p:txBody>
          <a:bodyPr>
            <a:normAutofit lnSpcReduction="10000"/>
          </a:bodyPr>
          <a:lstStyle/>
          <a:p>
            <a:pPr marL="64008" indent="0">
              <a:buNone/>
            </a:pPr>
            <a:r>
              <a:rPr lang="en-US" sz="2400" dirty="0" smtClean="0"/>
              <a:t>              </a:t>
            </a:r>
            <a:r>
              <a:rPr lang="en-US" sz="2000" b="1" dirty="0"/>
              <a:t>Innovation is the specific tool of entrepreneurs, the means by which they exploit change as an opportunity for a different business or a different service. It is capable of being presented as a discipline, capable of being learned, capable of being practiced. Entrepreneurs need to search purposefully for the sources of innovation, the changes and their symptoms that indicate opportunities for successful </a:t>
            </a:r>
            <a:r>
              <a:rPr lang="en-US" sz="2000" b="1" dirty="0" smtClean="0"/>
              <a:t>innovation.</a:t>
            </a:r>
            <a:endParaRPr lang="en-US" sz="2000" b="1" dirty="0"/>
          </a:p>
          <a:p>
            <a:pPr marL="64008" indent="0">
              <a:buNone/>
            </a:pPr>
            <a:r>
              <a:rPr lang="en-US" sz="1800" b="1" dirty="0" smtClean="0"/>
              <a:t>                 </a:t>
            </a:r>
            <a:r>
              <a:rPr lang="en-US" sz="2000" b="1" dirty="0" err="1"/>
              <a:t>Drucker</a:t>
            </a:r>
            <a:r>
              <a:rPr lang="en-US" sz="2000" b="1" dirty="0"/>
              <a:t> (1985) argued that innovation should be viewed as an economic or social phenomenon rather than a technological term</a:t>
            </a:r>
            <a:r>
              <a:rPr lang="en-US" sz="2000" b="1" dirty="0"/>
              <a:t>. Innovation is not about making new inventions, but rather about recognizing how to take advantage of opportunities and </a:t>
            </a:r>
            <a:r>
              <a:rPr lang="en-US" sz="2000" b="1" dirty="0" smtClean="0"/>
              <a:t>changes. </a:t>
            </a:r>
          </a:p>
          <a:p>
            <a:pPr marL="64008" indent="0">
              <a:buNone/>
            </a:pPr>
            <a:r>
              <a:rPr lang="en-US" sz="2000" b="1" dirty="0" smtClean="0"/>
              <a:t>               To </a:t>
            </a:r>
            <a:r>
              <a:rPr lang="en-US" sz="2000" b="1" dirty="0"/>
              <a:t>better understand the interrelationship between innovation and entrepreneurship, we will consider some of the building blocks for both innovation and successful entrepreneurship</a:t>
            </a:r>
            <a:r>
              <a:rPr lang="en-US" sz="1800" b="1" dirty="0"/>
              <a:t>.</a:t>
            </a:r>
            <a:endParaRPr lang="en-US" sz="1800" b="1" dirty="0" smtClean="0"/>
          </a:p>
          <a:p>
            <a:pPr marL="64008" indent="0">
              <a:buNone/>
            </a:pPr>
            <a:endParaRPr lang="en-IN" sz="1800" b="1" dirty="0"/>
          </a:p>
        </p:txBody>
      </p:sp>
      <p:sp>
        <p:nvSpPr>
          <p:cNvPr id="4" name="Slide Number Placeholder 3"/>
          <p:cNvSpPr>
            <a:spLocks noGrp="1"/>
          </p:cNvSpPr>
          <p:nvPr>
            <p:ph type="sldNum" sz="quarter" idx="12"/>
          </p:nvPr>
        </p:nvSpPr>
        <p:spPr/>
        <p:txBody>
          <a:bodyPr/>
          <a:lstStyle/>
          <a:p>
            <a:fld id="{23FE3FBD-D888-428B-98FD-AE0262F5D278}" type="slidenum">
              <a:rPr lang="en-IN" smtClean="0"/>
              <a:t>4</a:t>
            </a:fld>
            <a:endParaRPr lang="en-IN"/>
          </a:p>
        </p:txBody>
      </p:sp>
      <p:sp>
        <p:nvSpPr>
          <p:cNvPr id="5" name="Title 4"/>
          <p:cNvSpPr>
            <a:spLocks noGrp="1"/>
          </p:cNvSpPr>
          <p:nvPr>
            <p:ph type="title"/>
          </p:nvPr>
        </p:nvSpPr>
        <p:spPr>
          <a:xfrm>
            <a:off x="323528" y="188640"/>
            <a:ext cx="8640960" cy="1512168"/>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IN" sz="3600" b="1" dirty="0" smtClean="0">
                <a:ln w="50800"/>
                <a:solidFill>
                  <a:schemeClr val="bg1">
                    <a:shade val="50000"/>
                  </a:schemeClr>
                </a:solidFill>
                <a:effectLst/>
              </a:rPr>
              <a:t>Introduction to Innovation </a:t>
            </a:r>
            <a:r>
              <a:rPr lang="en-IN" sz="3600" b="1" dirty="0">
                <a:ln w="50800"/>
                <a:solidFill>
                  <a:schemeClr val="bg1">
                    <a:shade val="50000"/>
                  </a:schemeClr>
                </a:solidFill>
                <a:effectLst/>
              </a:rPr>
              <a:t>and Entrepreneurship</a:t>
            </a:r>
            <a:br>
              <a:rPr lang="en-IN" sz="3600" b="1" dirty="0">
                <a:ln w="50800"/>
                <a:solidFill>
                  <a:schemeClr val="bg1">
                    <a:shade val="50000"/>
                  </a:schemeClr>
                </a:solidFill>
                <a:effectLst/>
              </a:rPr>
            </a:br>
            <a:endParaRPr lang="en-IN" sz="3600" b="1" dirty="0">
              <a:ln w="50800"/>
              <a:solidFill>
                <a:schemeClr val="bg1">
                  <a:shade val="50000"/>
                </a:schemeClr>
              </a:solidFill>
              <a:effectLst/>
            </a:endParaRPr>
          </a:p>
        </p:txBody>
      </p:sp>
    </p:spTree>
    <p:extLst>
      <p:ext uri="{BB962C8B-B14F-4D97-AF65-F5344CB8AC3E}">
        <p14:creationId xmlns:p14="http://schemas.microsoft.com/office/powerpoint/2010/main" val="190393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5042032"/>
          </a:xfrm>
        </p:spPr>
        <p:txBody>
          <a:bodyPr>
            <a:normAutofit/>
          </a:bodyPr>
          <a:lstStyle/>
          <a:p>
            <a:pPr marL="64008" indent="0">
              <a:buNone/>
            </a:pPr>
            <a:r>
              <a:rPr lang="en-US" sz="2400" b="1" dirty="0" smtClean="0"/>
              <a:t>1</a:t>
            </a:r>
            <a:r>
              <a:rPr lang="en-US" sz="2800" b="1" dirty="0" smtClean="0"/>
              <a:t>). </a:t>
            </a:r>
            <a:r>
              <a:rPr lang="en-US" sz="2800" b="1" u="sng" dirty="0" smtClean="0"/>
              <a:t>Competencies</a:t>
            </a:r>
            <a:r>
              <a:rPr lang="en-US" sz="2800" b="1" dirty="0" smtClean="0"/>
              <a:t> </a:t>
            </a:r>
            <a:r>
              <a:rPr lang="en-US" sz="2400" dirty="0" smtClean="0"/>
              <a:t>: </a:t>
            </a:r>
            <a:r>
              <a:rPr lang="en-US" sz="2000" b="1" dirty="0"/>
              <a:t>Competencies are the necessary </a:t>
            </a:r>
            <a:r>
              <a:rPr lang="en-US" sz="2000" b="1" dirty="0" smtClean="0"/>
              <a:t>                   ingredients </a:t>
            </a:r>
            <a:r>
              <a:rPr lang="en-US" sz="2000" b="1" dirty="0"/>
              <a:t>for entrepreneurial competence</a:t>
            </a:r>
            <a:r>
              <a:rPr lang="en-US" sz="2000" b="1" dirty="0" smtClean="0"/>
              <a:t>:</a:t>
            </a:r>
          </a:p>
          <a:p>
            <a:pPr marL="64008" indent="0">
              <a:buClr>
                <a:schemeClr val="tx1"/>
              </a:buClr>
              <a:buNone/>
            </a:pPr>
            <a:r>
              <a:rPr lang="en-US" sz="2000" b="1" dirty="0" smtClean="0"/>
              <a:t>      </a:t>
            </a:r>
          </a:p>
          <a:p>
            <a:pPr>
              <a:buClr>
                <a:schemeClr val="tx1"/>
              </a:buClr>
            </a:pPr>
            <a:r>
              <a:rPr lang="en-US" sz="2000" b="1" dirty="0" smtClean="0"/>
              <a:t>Individual Competencies  </a:t>
            </a:r>
            <a:r>
              <a:rPr lang="en-US" sz="2000" b="1" dirty="0" smtClean="0">
                <a:sym typeface="Wingdings" pitchFamily="2" charset="2"/>
              </a:rPr>
              <a:t> </a:t>
            </a:r>
          </a:p>
          <a:p>
            <a:pPr marL="64008" indent="0">
              <a:buClr>
                <a:schemeClr val="tx1"/>
              </a:buClr>
              <a:buNone/>
            </a:pPr>
            <a:r>
              <a:rPr lang="en-US" sz="2000" b="1" dirty="0">
                <a:sym typeface="Wingdings" pitchFamily="2" charset="2"/>
              </a:rPr>
              <a:t>                             </a:t>
            </a:r>
            <a:r>
              <a:rPr lang="en-US" sz="1800" b="1" dirty="0">
                <a:sym typeface="Wingdings" pitchFamily="2" charset="2"/>
              </a:rPr>
              <a:t>Individual competencies are the combination of learnable behaviors that encompass attitudes (wanting to do), skills (how to do), knowledge (what to do), practical experiences (proven learning), and natural talents of a person in order to effectively accomplish an explicit goal within a specific context.</a:t>
            </a:r>
            <a:endParaRPr lang="en-US" sz="1800" b="1" dirty="0" smtClean="0">
              <a:sym typeface="Wingdings" pitchFamily="2" charset="2"/>
            </a:endParaRPr>
          </a:p>
          <a:p>
            <a:pPr marL="64008" indent="0">
              <a:buClr>
                <a:schemeClr val="tx1"/>
              </a:buClr>
              <a:buNone/>
            </a:pPr>
            <a:endParaRPr lang="en-US" sz="2000" b="1" dirty="0">
              <a:sym typeface="Wingdings" pitchFamily="2" charset="2"/>
            </a:endParaRPr>
          </a:p>
          <a:p>
            <a:pPr>
              <a:buClr>
                <a:schemeClr val="tx1"/>
              </a:buClr>
            </a:pPr>
            <a:r>
              <a:rPr lang="en-US" sz="2000" b="1" dirty="0" smtClean="0"/>
              <a:t>Collective Competencies  </a:t>
            </a:r>
            <a:r>
              <a:rPr lang="en-US" sz="2000" b="1" dirty="0" smtClean="0">
                <a:sym typeface="Wingdings" pitchFamily="2" charset="2"/>
              </a:rPr>
              <a:t></a:t>
            </a:r>
            <a:r>
              <a:rPr lang="en-US" sz="2000" b="1" dirty="0" smtClean="0"/>
              <a:t>    </a:t>
            </a:r>
          </a:p>
          <a:p>
            <a:pPr marL="64008" indent="0">
              <a:buClr>
                <a:schemeClr val="tx1"/>
              </a:buClr>
              <a:buNone/>
            </a:pPr>
            <a:r>
              <a:rPr lang="en-US" sz="1800" b="1" dirty="0"/>
              <a:t>                               Collective competencies are the synergistic combination of the individual competencies of team members within organizations. There is a continuum that exists from low-functioning teams to high-functioning teams</a:t>
            </a:r>
            <a:r>
              <a:rPr lang="en-US" sz="2000" b="1" dirty="0"/>
              <a:t>.    </a:t>
            </a:r>
            <a:endParaRPr lang="en-IN" sz="2000" b="1" dirty="0"/>
          </a:p>
        </p:txBody>
      </p:sp>
      <p:sp>
        <p:nvSpPr>
          <p:cNvPr id="4" name="Slide Number Placeholder 3"/>
          <p:cNvSpPr>
            <a:spLocks noGrp="1"/>
          </p:cNvSpPr>
          <p:nvPr>
            <p:ph type="sldNum" sz="quarter" idx="12"/>
          </p:nvPr>
        </p:nvSpPr>
        <p:spPr/>
        <p:txBody>
          <a:bodyPr/>
          <a:lstStyle/>
          <a:p>
            <a:fld id="{23FE3FBD-D888-428B-98FD-AE0262F5D278}" type="slidenum">
              <a:rPr lang="en-IN" smtClean="0"/>
              <a:t>5</a:t>
            </a:fld>
            <a:endParaRPr lang="en-IN"/>
          </a:p>
        </p:txBody>
      </p:sp>
      <p:sp>
        <p:nvSpPr>
          <p:cNvPr id="5" name="Title 4"/>
          <p:cNvSpPr>
            <a:spLocks noGrp="1"/>
          </p:cNvSpPr>
          <p:nvPr>
            <p:ph type="title"/>
          </p:nvPr>
        </p:nvSpPr>
        <p:spPr>
          <a:xfrm>
            <a:off x="457200" y="268288"/>
            <a:ext cx="8229600" cy="928464"/>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IN" sz="3200" b="1" dirty="0">
                <a:ln w="50800"/>
                <a:solidFill>
                  <a:schemeClr val="bg1">
                    <a:shade val="50000"/>
                  </a:schemeClr>
                </a:solidFill>
                <a:effectLst/>
              </a:rPr>
              <a:t>Compete</a:t>
            </a:r>
            <a:r>
              <a:rPr lang="en-IN" sz="3200" b="1" i="1" dirty="0">
                <a:ln w="50800"/>
                <a:solidFill>
                  <a:schemeClr val="bg1">
                    <a:shade val="50000"/>
                  </a:schemeClr>
                </a:solidFill>
                <a:effectLst/>
              </a:rPr>
              <a:t>n</a:t>
            </a:r>
            <a:r>
              <a:rPr lang="en-IN" sz="3200" b="1" dirty="0">
                <a:ln w="50800"/>
                <a:solidFill>
                  <a:schemeClr val="bg1">
                    <a:shade val="50000"/>
                  </a:schemeClr>
                </a:solidFill>
                <a:effectLst/>
              </a:rPr>
              <a:t>cies </a:t>
            </a:r>
            <a:r>
              <a:rPr lang="en-IN" sz="3200" b="1" dirty="0">
                <a:ln w="50800"/>
                <a:solidFill>
                  <a:schemeClr val="bg1">
                    <a:shade val="50000"/>
                  </a:schemeClr>
                </a:solidFill>
                <a:effectLst/>
              </a:rPr>
              <a:t>&amp;</a:t>
            </a:r>
            <a:r>
              <a:rPr lang="en-IN" sz="3200" b="1" dirty="0" smtClean="0">
                <a:ln w="50800"/>
                <a:solidFill>
                  <a:schemeClr val="bg1">
                    <a:shade val="50000"/>
                  </a:schemeClr>
                </a:solidFill>
                <a:effectLst/>
              </a:rPr>
              <a:t> </a:t>
            </a:r>
            <a:r>
              <a:rPr lang="en-IN" sz="3200" b="1" dirty="0">
                <a:ln w="50800"/>
                <a:solidFill>
                  <a:schemeClr val="bg1">
                    <a:shade val="50000"/>
                  </a:schemeClr>
                </a:solidFill>
                <a:effectLst/>
              </a:rPr>
              <a:t>Core </a:t>
            </a:r>
            <a:r>
              <a:rPr lang="en-IN" sz="3200" b="1" dirty="0" smtClean="0">
                <a:ln w="50800"/>
                <a:solidFill>
                  <a:schemeClr val="bg1">
                    <a:shade val="50000"/>
                  </a:schemeClr>
                </a:solidFill>
                <a:effectLst/>
              </a:rPr>
              <a:t>Competence</a:t>
            </a:r>
            <a:r>
              <a:rPr lang="en-IN" sz="3200" b="1" dirty="0">
                <a:ln w="50800"/>
                <a:solidFill>
                  <a:schemeClr val="bg1">
                    <a:shade val="50000"/>
                  </a:schemeClr>
                </a:solidFill>
                <a:effectLst/>
              </a:rPr>
              <a:t/>
            </a:r>
            <a:br>
              <a:rPr lang="en-IN" sz="3200" b="1" dirty="0">
                <a:ln w="50800"/>
                <a:solidFill>
                  <a:schemeClr val="bg1">
                    <a:shade val="50000"/>
                  </a:schemeClr>
                </a:solidFill>
                <a:effectLst/>
              </a:rPr>
            </a:br>
            <a:endParaRPr lang="en-IN" sz="3200" b="1" dirty="0">
              <a:ln w="50800"/>
              <a:solidFill>
                <a:schemeClr val="bg1">
                  <a:shade val="50000"/>
                </a:schemeClr>
              </a:solidFill>
              <a:effectLst/>
            </a:endParaRPr>
          </a:p>
        </p:txBody>
      </p:sp>
    </p:spTree>
    <p:extLst>
      <p:ext uri="{BB962C8B-B14F-4D97-AF65-F5344CB8AC3E}">
        <p14:creationId xmlns:p14="http://schemas.microsoft.com/office/powerpoint/2010/main" val="138203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22152"/>
          </a:xfrm>
        </p:spPr>
        <p:txBody>
          <a:bodyPr/>
          <a:lstStyle/>
          <a:p>
            <a:pPr marL="64008" indent="0">
              <a:buNone/>
            </a:pPr>
            <a:r>
              <a:rPr lang="en-US" sz="2800" b="1" dirty="0" smtClean="0"/>
              <a:t>2</a:t>
            </a:r>
            <a:r>
              <a:rPr lang="en-US" sz="3200" b="1" dirty="0" smtClean="0"/>
              <a:t>). </a:t>
            </a:r>
            <a:r>
              <a:rPr lang="en-US" sz="3200" b="1" u="sng" dirty="0"/>
              <a:t>Core </a:t>
            </a:r>
            <a:r>
              <a:rPr lang="en-US" sz="3200" b="1" u="sng" dirty="0" smtClean="0"/>
              <a:t>Competencies :</a:t>
            </a:r>
          </a:p>
          <a:p>
            <a:pPr marL="64008" indent="0">
              <a:buNone/>
            </a:pPr>
            <a:r>
              <a:rPr lang="en-US" sz="2000" b="1" i="1" dirty="0" smtClean="0"/>
              <a:t>                Core </a:t>
            </a:r>
            <a:r>
              <a:rPr lang="en-US" sz="2000" b="1" i="1" dirty="0"/>
              <a:t>competencies</a:t>
            </a:r>
            <a:r>
              <a:rPr lang="en-US" sz="2000" b="1" dirty="0"/>
              <a:t> are those that are collectively held and that include “the learnable behaviors the entire organization must practice in order to achieve competence in relation to the </a:t>
            </a:r>
            <a:r>
              <a:rPr lang="en-US" sz="2000" b="1" dirty="0" smtClean="0"/>
              <a:t>organization’s </a:t>
            </a:r>
            <a:r>
              <a:rPr lang="en-US" sz="2000" b="1" dirty="0"/>
              <a:t>purpose and </a:t>
            </a:r>
            <a:r>
              <a:rPr lang="en-US" sz="2000" b="1" dirty="0" smtClean="0"/>
              <a:t>its competitive environment”.</a:t>
            </a:r>
          </a:p>
          <a:p>
            <a:pPr marL="64008" indent="0">
              <a:buNone/>
            </a:pPr>
            <a:r>
              <a:rPr lang="en-US" dirty="0"/>
              <a:t>           </a:t>
            </a:r>
            <a:r>
              <a:rPr lang="en-US" sz="2000" b="1" dirty="0"/>
              <a:t>Organizations need to identify what core competencies they need to cultivate in their precious human resources in order to meet a competence level that rises above the competition. The three tests to identify a core competence are</a:t>
            </a:r>
            <a:r>
              <a:rPr lang="en-US" sz="2000" b="1" dirty="0" smtClean="0"/>
              <a:t>:</a:t>
            </a:r>
          </a:p>
          <a:p>
            <a:pPr marL="64008" indent="0">
              <a:buNone/>
            </a:pPr>
            <a:r>
              <a:rPr lang="en-US" sz="1800" b="1" dirty="0" smtClean="0"/>
              <a:t>         1</a:t>
            </a:r>
            <a:r>
              <a:rPr lang="en-US" sz="1800" b="1" dirty="0"/>
              <a:t>. First, a core competence provides potential access to a wide variety of markets.</a:t>
            </a:r>
          </a:p>
          <a:p>
            <a:pPr marL="64008" indent="0">
              <a:buNone/>
            </a:pPr>
            <a:r>
              <a:rPr lang="en-US" sz="1800" b="1" dirty="0" smtClean="0"/>
              <a:t>         2</a:t>
            </a:r>
            <a:r>
              <a:rPr lang="en-US" sz="1800" b="1" dirty="0"/>
              <a:t>. Second a core competence should make a significant contribution to the perceived benefit of the end product.</a:t>
            </a:r>
          </a:p>
          <a:p>
            <a:pPr marL="64008" indent="0">
              <a:buNone/>
            </a:pPr>
            <a:r>
              <a:rPr lang="en-US" sz="1800" b="1" dirty="0" smtClean="0"/>
              <a:t>         3</a:t>
            </a:r>
            <a:r>
              <a:rPr lang="en-US" sz="1800" b="1" dirty="0"/>
              <a:t>. Finally a core competence should be difficult for competitors to imitate (Matthews &amp; </a:t>
            </a:r>
            <a:r>
              <a:rPr lang="en-US" sz="1800" b="1" dirty="0" err="1"/>
              <a:t>Brueggemann</a:t>
            </a:r>
            <a:r>
              <a:rPr lang="en-US" sz="1800" b="1" dirty="0"/>
              <a:t>, 2015, p. 12).</a:t>
            </a:r>
          </a:p>
          <a:p>
            <a:pPr marL="64008" indent="0">
              <a:buNone/>
            </a:pPr>
            <a:endParaRPr lang="en-US" sz="1800" b="1" dirty="0" smtClean="0"/>
          </a:p>
        </p:txBody>
      </p:sp>
      <p:sp>
        <p:nvSpPr>
          <p:cNvPr id="4" name="Slide Number Placeholder 3"/>
          <p:cNvSpPr>
            <a:spLocks noGrp="1"/>
          </p:cNvSpPr>
          <p:nvPr>
            <p:ph type="sldNum" sz="quarter" idx="12"/>
          </p:nvPr>
        </p:nvSpPr>
        <p:spPr/>
        <p:txBody>
          <a:bodyPr/>
          <a:lstStyle/>
          <a:p>
            <a:fld id="{23FE3FBD-D888-428B-98FD-AE0262F5D278}" type="slidenum">
              <a:rPr lang="en-IN" smtClean="0"/>
              <a:t>6</a:t>
            </a:fld>
            <a:endParaRPr lang="en-IN"/>
          </a:p>
        </p:txBody>
      </p:sp>
    </p:spTree>
    <p:extLst>
      <p:ext uri="{BB962C8B-B14F-4D97-AF65-F5344CB8AC3E}">
        <p14:creationId xmlns:p14="http://schemas.microsoft.com/office/powerpoint/2010/main" val="4061457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5042032"/>
          </a:xfrm>
        </p:spPr>
        <p:txBody>
          <a:bodyPr>
            <a:normAutofit/>
          </a:bodyPr>
          <a:lstStyle/>
          <a:p>
            <a:pPr marL="64008" indent="0">
              <a:buClr>
                <a:schemeClr val="tx1"/>
              </a:buClr>
              <a:buNone/>
            </a:pPr>
            <a:r>
              <a:rPr lang="en-US" sz="2000" b="1" dirty="0"/>
              <a:t>The Four Key Elements of Innovation: </a:t>
            </a:r>
            <a:endParaRPr lang="en-US" sz="2000" b="1" dirty="0" smtClean="0"/>
          </a:p>
          <a:p>
            <a:pPr>
              <a:buClr>
                <a:schemeClr val="tx1"/>
              </a:buClr>
            </a:pPr>
            <a:r>
              <a:rPr lang="en-US" sz="2000" b="1" dirty="0" smtClean="0"/>
              <a:t> Collaboration</a:t>
            </a:r>
            <a:r>
              <a:rPr lang="en-US" sz="2000" b="1" dirty="0"/>
              <a:t> </a:t>
            </a:r>
            <a:r>
              <a:rPr lang="en-US" sz="2000" b="1" dirty="0">
                <a:sym typeface="Wingdings" pitchFamily="2" charset="2"/>
              </a:rPr>
              <a:t> </a:t>
            </a:r>
            <a:endParaRPr lang="en-US" sz="2000" b="1" dirty="0" smtClean="0">
              <a:sym typeface="Wingdings" pitchFamily="2" charset="2"/>
            </a:endParaRPr>
          </a:p>
          <a:p>
            <a:pPr marL="64008" indent="0">
              <a:buClr>
                <a:schemeClr val="tx1"/>
              </a:buClr>
              <a:buNone/>
            </a:pPr>
            <a:r>
              <a:rPr lang="en-US" sz="2000" b="1" dirty="0">
                <a:sym typeface="Wingdings" pitchFamily="2" charset="2"/>
              </a:rPr>
              <a:t> </a:t>
            </a:r>
            <a:r>
              <a:rPr lang="en-US" sz="2000" b="1" dirty="0" smtClean="0">
                <a:sym typeface="Wingdings" pitchFamily="2" charset="2"/>
              </a:rPr>
              <a:t>                        </a:t>
            </a:r>
            <a:r>
              <a:rPr lang="en-US" sz="1800" b="1" dirty="0">
                <a:sym typeface="Wingdings" pitchFamily="2" charset="2"/>
              </a:rPr>
              <a:t>Collaboration is one type of group activity familiar to community development. There is no shortage of initiatives intended to be collaborative. Collaboration has never been easy, mostly because conflict and competition within and among groups dominates the landscape</a:t>
            </a:r>
            <a:r>
              <a:rPr lang="en-US" sz="1800" b="1" dirty="0" smtClean="0">
                <a:sym typeface="Wingdings" pitchFamily="2" charset="2"/>
              </a:rPr>
              <a:t>.</a:t>
            </a:r>
          </a:p>
          <a:p>
            <a:pPr marL="64008" indent="0">
              <a:buClr>
                <a:schemeClr val="tx1"/>
              </a:buClr>
              <a:buNone/>
            </a:pPr>
            <a:r>
              <a:rPr lang="en-US" sz="1800" b="1" dirty="0"/>
              <a:t>Listen and explore</a:t>
            </a:r>
            <a:r>
              <a:rPr lang="en-US" sz="1800" dirty="0"/>
              <a:t>—What can we do together?</a:t>
            </a:r>
            <a:r>
              <a:rPr lang="en-US" sz="1800" dirty="0"/>
              <a:t/>
            </a:r>
            <a:br>
              <a:rPr lang="en-US" sz="1800" dirty="0"/>
            </a:br>
            <a:r>
              <a:rPr lang="en-US" sz="1800" b="1" dirty="0"/>
              <a:t>Learn and adjust</a:t>
            </a:r>
            <a:r>
              <a:rPr lang="en-US" sz="1800" dirty="0"/>
              <a:t>—How will we learn together?</a:t>
            </a:r>
            <a:r>
              <a:rPr lang="en-US" sz="1800" dirty="0"/>
              <a:t/>
            </a:r>
            <a:br>
              <a:rPr lang="en-US" sz="1800" dirty="0"/>
            </a:br>
            <a:r>
              <a:rPr lang="en-US" sz="1800" b="1" dirty="0"/>
              <a:t>Focus and align</a:t>
            </a:r>
            <a:r>
              <a:rPr lang="en-US" sz="1800" dirty="0"/>
              <a:t>—What should we do together?</a:t>
            </a:r>
            <a:r>
              <a:rPr lang="en-US" sz="1800" dirty="0"/>
              <a:t/>
            </a:r>
            <a:br>
              <a:rPr lang="en-US" sz="1800" dirty="0"/>
            </a:br>
            <a:r>
              <a:rPr lang="en-US" sz="1800" b="1" dirty="0"/>
              <a:t>Link and leverage</a:t>
            </a:r>
            <a:r>
              <a:rPr lang="en-US" sz="1800" dirty="0"/>
              <a:t>—What will we do together?</a:t>
            </a:r>
            <a:endParaRPr lang="en-US" sz="1800" b="1" dirty="0" smtClean="0">
              <a:sym typeface="Wingdings" pitchFamily="2" charset="2"/>
            </a:endParaRPr>
          </a:p>
          <a:p>
            <a:pPr marL="64008" indent="0">
              <a:buNone/>
            </a:pPr>
            <a:endParaRPr lang="en-US" sz="1800" b="1" dirty="0">
              <a:sym typeface="Wingdings" pitchFamily="2" charset="2"/>
            </a:endParaRPr>
          </a:p>
          <a:p>
            <a:pPr>
              <a:buClr>
                <a:schemeClr val="tx1"/>
              </a:buClr>
            </a:pPr>
            <a:r>
              <a:rPr lang="en-US" sz="2000" b="1" dirty="0" smtClean="0"/>
              <a:t> Ideation </a:t>
            </a:r>
            <a:r>
              <a:rPr lang="en-US" sz="2000" b="1" dirty="0" smtClean="0">
                <a:sym typeface="Wingdings" pitchFamily="2" charset="2"/>
              </a:rPr>
              <a:t> </a:t>
            </a:r>
          </a:p>
          <a:p>
            <a:pPr marL="64008" indent="0">
              <a:buClr>
                <a:schemeClr val="tx1"/>
              </a:buClr>
              <a:buNone/>
            </a:pPr>
            <a:r>
              <a:rPr lang="en-US" sz="2000" b="1" dirty="0">
                <a:sym typeface="Wingdings" pitchFamily="2" charset="2"/>
              </a:rPr>
              <a:t>                            </a:t>
            </a:r>
            <a:r>
              <a:rPr lang="en-US" sz="1800" b="1" dirty="0">
                <a:sym typeface="Wingdings" pitchFamily="2" charset="2"/>
              </a:rPr>
              <a:t>Fresh, new ideas help your organization stand out. With intense competition for resources, organizations must differentiate in order to survive</a:t>
            </a:r>
            <a:r>
              <a:rPr lang="en-US" sz="2000" b="1" dirty="0" smtClean="0">
                <a:sym typeface="Wingdings" pitchFamily="2" charset="2"/>
              </a:rPr>
              <a:t>.</a:t>
            </a:r>
          </a:p>
        </p:txBody>
      </p:sp>
      <p:sp>
        <p:nvSpPr>
          <p:cNvPr id="4" name="Slide Number Placeholder 3"/>
          <p:cNvSpPr>
            <a:spLocks noGrp="1"/>
          </p:cNvSpPr>
          <p:nvPr>
            <p:ph type="sldNum" sz="quarter" idx="12"/>
          </p:nvPr>
        </p:nvSpPr>
        <p:spPr/>
        <p:txBody>
          <a:bodyPr/>
          <a:lstStyle/>
          <a:p>
            <a:fld id="{23FE3FBD-D888-428B-98FD-AE0262F5D278}" type="slidenum">
              <a:rPr lang="en-IN" smtClean="0"/>
              <a:t>7</a:t>
            </a:fld>
            <a:endParaRPr lang="en-IN"/>
          </a:p>
        </p:txBody>
      </p:sp>
      <p:sp>
        <p:nvSpPr>
          <p:cNvPr id="5" name="Title 4"/>
          <p:cNvSpPr>
            <a:spLocks noGrp="1"/>
          </p:cNvSpPr>
          <p:nvPr>
            <p:ph type="title"/>
          </p:nvPr>
        </p:nvSpPr>
        <p:spPr>
          <a:xfrm>
            <a:off x="395536" y="332656"/>
            <a:ext cx="8229600" cy="901822"/>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sz="3200" b="1" dirty="0">
                <a:ln w="50800"/>
                <a:solidFill>
                  <a:schemeClr val="bg1">
                    <a:shade val="50000"/>
                  </a:schemeClr>
                </a:solidFill>
                <a:effectLst/>
              </a:rPr>
              <a:t>The Four Key Elements of Innovation</a:t>
            </a:r>
            <a:endParaRPr lang="en-IN" sz="3200" b="1" dirty="0">
              <a:ln w="50800"/>
              <a:solidFill>
                <a:schemeClr val="bg1">
                  <a:shade val="50000"/>
                </a:schemeClr>
              </a:solidFill>
              <a:effectLst/>
            </a:endParaRPr>
          </a:p>
        </p:txBody>
      </p:sp>
    </p:spTree>
    <p:extLst>
      <p:ext uri="{BB962C8B-B14F-4D97-AF65-F5344CB8AC3E}">
        <p14:creationId xmlns:p14="http://schemas.microsoft.com/office/powerpoint/2010/main" val="382842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363272" cy="6194160"/>
          </a:xfrm>
        </p:spPr>
        <p:txBody>
          <a:bodyPr>
            <a:normAutofit/>
          </a:bodyPr>
          <a:lstStyle/>
          <a:p>
            <a:pPr>
              <a:buClr>
                <a:schemeClr val="tx1"/>
              </a:buClr>
            </a:pPr>
            <a:r>
              <a:rPr lang="en-IN" sz="2000" b="1" dirty="0" smtClean="0"/>
              <a:t>Implementation </a:t>
            </a:r>
            <a:r>
              <a:rPr lang="en-IN" sz="2000" b="1" dirty="0" smtClean="0">
                <a:sym typeface="Wingdings" pitchFamily="2" charset="2"/>
              </a:rPr>
              <a:t> </a:t>
            </a:r>
          </a:p>
          <a:p>
            <a:pPr marL="64008" indent="0">
              <a:buClr>
                <a:schemeClr val="tx1"/>
              </a:buClr>
              <a:buNone/>
            </a:pPr>
            <a:r>
              <a:rPr lang="en-US" sz="2000" b="1" dirty="0">
                <a:sym typeface="Wingdings" pitchFamily="2" charset="2"/>
              </a:rPr>
              <a:t>                                 There is no shortage of conversations on how technology is changing lives and how technological innovations are being implemented at lightning speed. In the world of community development, one example is the work being done at Social Compact</a:t>
            </a:r>
            <a:r>
              <a:rPr lang="en-US" sz="2000" b="1" dirty="0" smtClean="0">
                <a:sym typeface="Wingdings" pitchFamily="2" charset="2"/>
              </a:rPr>
              <a:t>.</a:t>
            </a:r>
          </a:p>
          <a:p>
            <a:pPr marL="64008" indent="0">
              <a:buClr>
                <a:schemeClr val="tx1"/>
              </a:buClr>
              <a:buNone/>
            </a:pPr>
            <a:r>
              <a:rPr lang="en-US" sz="2000" b="1" dirty="0">
                <a:sym typeface="Wingdings" pitchFamily="2" charset="2"/>
              </a:rPr>
              <a:t>Organizations must engage the best people to champion their ideas and keep those great ideas moving forward.</a:t>
            </a:r>
            <a:endParaRPr lang="en-IN" sz="2000" b="1" dirty="0" smtClean="0">
              <a:sym typeface="Wingdings" pitchFamily="2" charset="2"/>
            </a:endParaRPr>
          </a:p>
          <a:p>
            <a:pPr marL="64008" indent="0">
              <a:buClr>
                <a:schemeClr val="tx1"/>
              </a:buClr>
              <a:buNone/>
            </a:pPr>
            <a:endParaRPr lang="en-IN" sz="2000" b="1" dirty="0" smtClean="0"/>
          </a:p>
          <a:p>
            <a:pPr>
              <a:buClr>
                <a:schemeClr val="tx1"/>
              </a:buClr>
            </a:pPr>
            <a:r>
              <a:rPr lang="en-IN" sz="2000" b="1" dirty="0" smtClean="0"/>
              <a:t> </a:t>
            </a:r>
            <a:r>
              <a:rPr lang="en-IN" sz="2000" b="1" dirty="0"/>
              <a:t>Value </a:t>
            </a:r>
            <a:r>
              <a:rPr lang="en-IN" sz="2000" b="1" dirty="0" smtClean="0"/>
              <a:t>Creation </a:t>
            </a:r>
            <a:r>
              <a:rPr lang="en-IN" sz="2000" b="1" dirty="0" smtClean="0">
                <a:sym typeface="Wingdings" pitchFamily="2" charset="2"/>
              </a:rPr>
              <a:t> </a:t>
            </a:r>
          </a:p>
          <a:p>
            <a:pPr marL="64008" indent="0">
              <a:buClr>
                <a:schemeClr val="tx1"/>
              </a:buClr>
              <a:buNone/>
            </a:pPr>
            <a:r>
              <a:rPr lang="en-US" sz="2000" b="1" dirty="0">
                <a:sym typeface="Wingdings" pitchFamily="2" charset="2"/>
              </a:rPr>
              <a:t>                                  The purpose of innovation is to create business value. Value can be defined in many ways, such as incremental improvements to existing products, the creation of entirely new products and services, or reducing cost.</a:t>
            </a:r>
            <a:endParaRPr lang="en-IN" sz="3200" b="1" dirty="0"/>
          </a:p>
          <a:p>
            <a:pPr marL="64008" indent="0">
              <a:buClr>
                <a:schemeClr val="tx1"/>
              </a:buClr>
              <a:buNone/>
            </a:pPr>
            <a:r>
              <a:rPr lang="en-US" sz="2000" b="1" dirty="0"/>
              <a:t>Many companies develop experimentation brands, joint ventures or co-brands. This gives them the freedom to test new ideas and create value without the risk of damaging an established brand.</a:t>
            </a:r>
            <a:endParaRPr lang="en-IN" sz="2000" b="1" dirty="0"/>
          </a:p>
        </p:txBody>
      </p:sp>
      <p:sp>
        <p:nvSpPr>
          <p:cNvPr id="4" name="Slide Number Placeholder 3"/>
          <p:cNvSpPr>
            <a:spLocks noGrp="1"/>
          </p:cNvSpPr>
          <p:nvPr>
            <p:ph type="sldNum" sz="quarter" idx="12"/>
          </p:nvPr>
        </p:nvSpPr>
        <p:spPr/>
        <p:txBody>
          <a:bodyPr/>
          <a:lstStyle/>
          <a:p>
            <a:fld id="{23FE3FBD-D888-428B-98FD-AE0262F5D278}" type="slidenum">
              <a:rPr lang="en-IN" smtClean="0"/>
              <a:t>8</a:t>
            </a:fld>
            <a:endParaRPr lang="en-IN"/>
          </a:p>
        </p:txBody>
      </p:sp>
    </p:spTree>
    <p:extLst>
      <p:ext uri="{BB962C8B-B14F-4D97-AF65-F5344CB8AC3E}">
        <p14:creationId xmlns:p14="http://schemas.microsoft.com/office/powerpoint/2010/main" val="591263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229600" cy="4898016"/>
          </a:xfrm>
        </p:spPr>
        <p:txBody>
          <a:bodyPr>
            <a:normAutofit lnSpcReduction="10000"/>
          </a:bodyPr>
          <a:lstStyle/>
          <a:p>
            <a:pPr>
              <a:buClr>
                <a:schemeClr val="tx1"/>
              </a:buClr>
            </a:pPr>
            <a:r>
              <a:rPr lang="en-IN" sz="2400" b="1" dirty="0" smtClean="0"/>
              <a:t>Benefits </a:t>
            </a:r>
            <a:r>
              <a:rPr lang="en-IN" sz="2400" b="1" dirty="0"/>
              <a:t>of </a:t>
            </a:r>
            <a:r>
              <a:rPr lang="en-IN" sz="2400" b="1" dirty="0" smtClean="0"/>
              <a:t>Innovation :</a:t>
            </a:r>
          </a:p>
          <a:p>
            <a:pPr marL="64008" indent="0">
              <a:buNone/>
            </a:pPr>
            <a:r>
              <a:rPr lang="en-IN" sz="1800" b="1" dirty="0"/>
              <a:t> </a:t>
            </a:r>
            <a:r>
              <a:rPr lang="en-IN" sz="1800" b="1" dirty="0" smtClean="0"/>
              <a:t>              </a:t>
            </a:r>
            <a:r>
              <a:rPr lang="en-US" sz="1800" b="1" dirty="0" smtClean="0"/>
              <a:t>Innovation </a:t>
            </a:r>
            <a:r>
              <a:rPr lang="en-US" sz="1800" b="1" dirty="0"/>
              <a:t>leads to faster growth, as customers respond well when companies consistently produce quality products and services that meet their needs. And it helps businesses secure long-term contracts by creating brand loyalty among consumers.</a:t>
            </a:r>
          </a:p>
          <a:p>
            <a:pPr marL="64008" indent="0">
              <a:buNone/>
            </a:pPr>
            <a:r>
              <a:rPr lang="en-US" sz="1800" b="1" dirty="0" smtClean="0"/>
              <a:t>               Some </a:t>
            </a:r>
            <a:r>
              <a:rPr lang="en-US" sz="1800" b="1" dirty="0"/>
              <a:t>of the other benefits of innovation include: improved margins due to increased sales volumes, higher salaries due to greater competition in the marketplace, growth opportunities as technology advances rapidly</a:t>
            </a:r>
            <a:endParaRPr lang="en-US" sz="2400" b="1" dirty="0"/>
          </a:p>
          <a:p>
            <a:pPr>
              <a:buClr>
                <a:schemeClr val="tx1"/>
              </a:buClr>
            </a:pPr>
            <a:r>
              <a:rPr lang="en-IN" sz="2400" b="1" dirty="0" smtClean="0"/>
              <a:t>Purpose </a:t>
            </a:r>
            <a:r>
              <a:rPr lang="en-IN" sz="2400" b="1" dirty="0"/>
              <a:t>of </a:t>
            </a:r>
            <a:r>
              <a:rPr lang="en-IN" sz="2400" b="1" dirty="0" smtClean="0"/>
              <a:t>innovation :</a:t>
            </a:r>
          </a:p>
          <a:p>
            <a:pPr marL="64008" indent="0">
              <a:buClr>
                <a:schemeClr val="tx1"/>
              </a:buClr>
              <a:buNone/>
            </a:pPr>
            <a:r>
              <a:rPr lang="en-US" sz="2400" b="1" dirty="0"/>
              <a:t>           </a:t>
            </a:r>
            <a:r>
              <a:rPr lang="en-US" sz="1900" b="1" dirty="0"/>
              <a:t>The purpose of innovation is to create new products, services, or processes that improve the quality of life for people. This can be done in many ways, like providing better access to goods and services, making products more affordable or efficient, offering new opportunities for employment or education, and improving public health</a:t>
            </a:r>
            <a:r>
              <a:rPr lang="en-US" sz="2400" b="1" dirty="0"/>
              <a:t>.</a:t>
            </a:r>
            <a:endParaRPr lang="en-IN" sz="2400" b="1" dirty="0"/>
          </a:p>
        </p:txBody>
      </p:sp>
      <p:sp>
        <p:nvSpPr>
          <p:cNvPr id="4" name="Slide Number Placeholder 3"/>
          <p:cNvSpPr>
            <a:spLocks noGrp="1"/>
          </p:cNvSpPr>
          <p:nvPr>
            <p:ph type="sldNum" sz="quarter" idx="12"/>
          </p:nvPr>
        </p:nvSpPr>
        <p:spPr/>
        <p:txBody>
          <a:bodyPr/>
          <a:lstStyle/>
          <a:p>
            <a:fld id="{23FE3FBD-D888-428B-98FD-AE0262F5D278}" type="slidenum">
              <a:rPr lang="en-IN" smtClean="0"/>
              <a:t>9</a:t>
            </a:fld>
            <a:endParaRPr lang="en-IN"/>
          </a:p>
        </p:txBody>
      </p:sp>
      <p:sp>
        <p:nvSpPr>
          <p:cNvPr id="5" name="Title 4"/>
          <p:cNvSpPr>
            <a:spLocks noGrp="1"/>
          </p:cNvSpPr>
          <p:nvPr>
            <p:ph type="title"/>
          </p:nvPr>
        </p:nvSpPr>
        <p:spPr>
          <a:xfrm>
            <a:off x="395536" y="332656"/>
            <a:ext cx="822960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sz="3200" b="1" dirty="0" smtClean="0">
                <a:ln w="50800"/>
                <a:solidFill>
                  <a:schemeClr val="bg1">
                    <a:shade val="50000"/>
                  </a:schemeClr>
                </a:solidFill>
                <a:effectLst/>
              </a:rPr>
              <a:t>Benefits &amp; Purpose </a:t>
            </a:r>
            <a:r>
              <a:rPr lang="en-US" sz="3200" b="1" dirty="0">
                <a:ln w="50800"/>
                <a:solidFill>
                  <a:schemeClr val="bg1">
                    <a:shade val="50000"/>
                  </a:schemeClr>
                </a:solidFill>
                <a:effectLst/>
              </a:rPr>
              <a:t>of Innovation in Entrepreneurship</a:t>
            </a:r>
            <a:endParaRPr lang="en-IN" sz="3200" b="1" dirty="0">
              <a:ln w="50800"/>
              <a:solidFill>
                <a:schemeClr val="bg1">
                  <a:shade val="50000"/>
                </a:schemeClr>
              </a:solidFill>
              <a:effectLst/>
            </a:endParaRPr>
          </a:p>
        </p:txBody>
      </p:sp>
    </p:spTree>
    <p:extLst>
      <p:ext uri="{BB962C8B-B14F-4D97-AF65-F5344CB8AC3E}">
        <p14:creationId xmlns:p14="http://schemas.microsoft.com/office/powerpoint/2010/main" val="37615498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190</TotalTime>
  <Words>788</Words>
  <Application>Microsoft Office PowerPoint</Application>
  <PresentationFormat>On-screen Show (4:3)</PresentationFormat>
  <Paragraphs>81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PROJECT MANAGEMENT AND ENTREPRENEURSHIP</vt:lpstr>
      <vt:lpstr>              CONTENTS</vt:lpstr>
      <vt:lpstr>PowerPoint Presentation</vt:lpstr>
      <vt:lpstr>Introduction to Innovation and Entrepreneurship </vt:lpstr>
      <vt:lpstr>Competencies &amp; Core Competence </vt:lpstr>
      <vt:lpstr>PowerPoint Presentation</vt:lpstr>
      <vt:lpstr>The Four Key Elements of Innovation</vt:lpstr>
      <vt:lpstr>PowerPoint Presentation</vt:lpstr>
      <vt:lpstr>Benefits &amp; Purpose of Innovation in Entrepreneurship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Ghosh</dc:creator>
  <cp:lastModifiedBy>Aishwarya Ghosh</cp:lastModifiedBy>
  <cp:revision>16</cp:revision>
  <dcterms:created xsi:type="dcterms:W3CDTF">2022-08-02T02:51:53Z</dcterms:created>
  <dcterms:modified xsi:type="dcterms:W3CDTF">2022-08-02T06:02:42Z</dcterms:modified>
</cp:coreProperties>
</file>