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73" r:id="rId3"/>
    <p:sldId id="257" r:id="rId4"/>
    <p:sldId id="259" r:id="rId5"/>
    <p:sldId id="260" r:id="rId6"/>
    <p:sldId id="261" r:id="rId7"/>
    <p:sldId id="258" r:id="rId8"/>
    <p:sldId id="262" r:id="rId9"/>
    <p:sldId id="263" r:id="rId10"/>
    <p:sldId id="264" r:id="rId11"/>
    <p:sldId id="265" r:id="rId12"/>
    <p:sldId id="266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 in Percentage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Gradient Boost</c:v>
                </c:pt>
                <c:pt idx="1">
                  <c:v>KNN</c:v>
                </c:pt>
                <c:pt idx="2">
                  <c:v>SVM</c:v>
                </c:pt>
                <c:pt idx="3">
                  <c:v>Logistic Regression</c:v>
                </c:pt>
                <c:pt idx="4">
                  <c:v>XG Boost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68</c:v>
                </c:pt>
                <c:pt idx="1">
                  <c:v>69</c:v>
                </c:pt>
                <c:pt idx="2">
                  <c:v>74</c:v>
                </c:pt>
                <c:pt idx="3">
                  <c:v>78</c:v>
                </c:pt>
                <c:pt idx="4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4C-45A8-9CC9-5D2B68B2CE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1021392"/>
        <c:axId val="1371022880"/>
      </c:barChart>
      <c:catAx>
        <c:axId val="137102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1022880"/>
        <c:crosses val="autoZero"/>
        <c:auto val="1"/>
        <c:lblAlgn val="ctr"/>
        <c:lblOffset val="100"/>
        <c:noMultiLvlLbl val="0"/>
      </c:catAx>
      <c:valAx>
        <c:axId val="1371022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1021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E4E5EC-7DDC-4236-970A-699B65351E95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0F2928A-F3D5-4B46-95DF-01539DECEB52}">
      <dgm:prSet/>
      <dgm:spPr/>
      <dgm:t>
        <a:bodyPr/>
        <a:lstStyle/>
        <a:p>
          <a:r>
            <a:rPr lang="en-US" dirty="0"/>
            <a:t>Brain tumors are abnormal cell growths in the brain that can be treated based on the tumor stage.</a:t>
          </a:r>
        </a:p>
      </dgm:t>
    </dgm:pt>
    <dgm:pt modelId="{8CAA170B-3BC8-4349-84AA-7C63B23323C5}" type="parTrans" cxnId="{592F0FD6-F2E9-444F-810A-1A3FEF21BC3B}">
      <dgm:prSet/>
      <dgm:spPr/>
      <dgm:t>
        <a:bodyPr/>
        <a:lstStyle/>
        <a:p>
          <a:endParaRPr lang="en-US"/>
        </a:p>
      </dgm:t>
    </dgm:pt>
    <dgm:pt modelId="{16830866-AA17-41A9-9094-C0A6B1BEB732}" type="sibTrans" cxnId="{592F0FD6-F2E9-444F-810A-1A3FEF21BC3B}">
      <dgm:prSet/>
      <dgm:spPr/>
      <dgm:t>
        <a:bodyPr/>
        <a:lstStyle/>
        <a:p>
          <a:endParaRPr lang="en-US"/>
        </a:p>
      </dgm:t>
    </dgm:pt>
    <dgm:pt modelId="{14130435-0ECE-4EA3-9434-CA4403E8F868}">
      <dgm:prSet/>
      <dgm:spPr/>
      <dgm:t>
        <a:bodyPr/>
        <a:lstStyle/>
        <a:p>
          <a:r>
            <a:rPr lang="en-US" dirty="0"/>
            <a:t>Identification and categorization of brain tumors are crucial in modern medical research.</a:t>
          </a:r>
        </a:p>
      </dgm:t>
    </dgm:pt>
    <dgm:pt modelId="{27218AE0-F931-4CF7-9F78-F091593C3463}" type="parTrans" cxnId="{E69F99D0-A464-43A1-A652-F73301D75D50}">
      <dgm:prSet/>
      <dgm:spPr/>
      <dgm:t>
        <a:bodyPr/>
        <a:lstStyle/>
        <a:p>
          <a:endParaRPr lang="en-US"/>
        </a:p>
      </dgm:t>
    </dgm:pt>
    <dgm:pt modelId="{7A9167C4-872C-4EAC-96F1-96E39637AC4E}" type="sibTrans" cxnId="{E69F99D0-A464-43A1-A652-F73301D75D50}">
      <dgm:prSet/>
      <dgm:spPr/>
      <dgm:t>
        <a:bodyPr/>
        <a:lstStyle/>
        <a:p>
          <a:endParaRPr lang="en-US"/>
        </a:p>
      </dgm:t>
    </dgm:pt>
    <dgm:pt modelId="{BBAB8185-7477-4C55-8956-369D180DA636}">
      <dgm:prSet/>
      <dgm:spPr/>
      <dgm:t>
        <a:bodyPr/>
        <a:lstStyle/>
        <a:p>
          <a:r>
            <a:rPr lang="en-US" dirty="0"/>
            <a:t>The Research does predictive analysis to identify and classify brain tumors.</a:t>
          </a:r>
        </a:p>
      </dgm:t>
    </dgm:pt>
    <dgm:pt modelId="{6EA32C4E-D759-41B7-9D32-0B1243F61284}" type="parTrans" cxnId="{86EF646A-58B9-4B86-A7F1-9627355246C5}">
      <dgm:prSet/>
      <dgm:spPr/>
      <dgm:t>
        <a:bodyPr/>
        <a:lstStyle/>
        <a:p>
          <a:endParaRPr lang="en-US"/>
        </a:p>
      </dgm:t>
    </dgm:pt>
    <dgm:pt modelId="{0758F384-FB5C-40DC-A914-2336D6927C10}" type="sibTrans" cxnId="{86EF646A-58B9-4B86-A7F1-9627355246C5}">
      <dgm:prSet/>
      <dgm:spPr/>
      <dgm:t>
        <a:bodyPr/>
        <a:lstStyle/>
        <a:p>
          <a:endParaRPr lang="en-US"/>
        </a:p>
      </dgm:t>
    </dgm:pt>
    <dgm:pt modelId="{8748B93F-8B4A-4B86-B3D4-7D2A767D4609}">
      <dgm:prSet/>
      <dgm:spPr/>
      <dgm:t>
        <a:bodyPr/>
        <a:lstStyle/>
        <a:p>
          <a:r>
            <a:rPr lang="en-US" dirty="0"/>
            <a:t>Machine learning techniques are used to detect and classify brain tumors</a:t>
          </a:r>
        </a:p>
      </dgm:t>
    </dgm:pt>
    <dgm:pt modelId="{AB801017-2C38-41C8-8397-7571EDAEEC36}" type="parTrans" cxnId="{D1DB9426-FAA9-4CD4-B7F6-F3F29E3738B6}">
      <dgm:prSet/>
      <dgm:spPr/>
      <dgm:t>
        <a:bodyPr/>
        <a:lstStyle/>
        <a:p>
          <a:endParaRPr lang="en-US"/>
        </a:p>
      </dgm:t>
    </dgm:pt>
    <dgm:pt modelId="{F91950E4-D57B-4C9C-B6EF-985B643CD945}" type="sibTrans" cxnId="{D1DB9426-FAA9-4CD4-B7F6-F3F29E3738B6}">
      <dgm:prSet/>
      <dgm:spPr/>
      <dgm:t>
        <a:bodyPr/>
        <a:lstStyle/>
        <a:p>
          <a:endParaRPr lang="en-US"/>
        </a:p>
      </dgm:t>
    </dgm:pt>
    <dgm:pt modelId="{31D9C0FD-AF5D-449C-AF40-2A465943F2D5}" type="pres">
      <dgm:prSet presAssocID="{DDE4E5EC-7DDC-4236-970A-699B65351E95}" presName="linear" presStyleCnt="0">
        <dgm:presLayoutVars>
          <dgm:animLvl val="lvl"/>
          <dgm:resizeHandles val="exact"/>
        </dgm:presLayoutVars>
      </dgm:prSet>
      <dgm:spPr/>
    </dgm:pt>
    <dgm:pt modelId="{A9E1F59F-195B-4DCB-A952-D49213BCC77D}" type="pres">
      <dgm:prSet presAssocID="{B0F2928A-F3D5-4B46-95DF-01539DECEB5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742D38B-0CF6-460E-B52C-BE59F291E3AC}" type="pres">
      <dgm:prSet presAssocID="{16830866-AA17-41A9-9094-C0A6B1BEB732}" presName="spacer" presStyleCnt="0"/>
      <dgm:spPr/>
    </dgm:pt>
    <dgm:pt modelId="{58688E25-64E3-46CB-ADC1-C7F7DF027FD3}" type="pres">
      <dgm:prSet presAssocID="{14130435-0ECE-4EA3-9434-CA4403E8F86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861AB8E-5B35-412D-A09A-005CEBADCAEA}" type="pres">
      <dgm:prSet presAssocID="{7A9167C4-872C-4EAC-96F1-96E39637AC4E}" presName="spacer" presStyleCnt="0"/>
      <dgm:spPr/>
    </dgm:pt>
    <dgm:pt modelId="{57411D8F-0C78-467F-920B-3D35A609A155}" type="pres">
      <dgm:prSet presAssocID="{BBAB8185-7477-4C55-8956-369D180DA63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BB4B1DD-F22D-4822-96AD-58619DB17839}" type="pres">
      <dgm:prSet presAssocID="{0758F384-FB5C-40DC-A914-2336D6927C10}" presName="spacer" presStyleCnt="0"/>
      <dgm:spPr/>
    </dgm:pt>
    <dgm:pt modelId="{F1D6D184-920C-4C9F-8401-A2AEA5E9D2AE}" type="pres">
      <dgm:prSet presAssocID="{8748B93F-8B4A-4B86-B3D4-7D2A767D460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6939706-E208-4B19-97A0-B977DCC69C06}" type="presOf" srcId="{14130435-0ECE-4EA3-9434-CA4403E8F868}" destId="{58688E25-64E3-46CB-ADC1-C7F7DF027FD3}" srcOrd="0" destOrd="0" presId="urn:microsoft.com/office/officeart/2005/8/layout/vList2"/>
    <dgm:cxn modelId="{5BD25026-EA68-4086-A1CB-ED5C4596A2F6}" type="presOf" srcId="{DDE4E5EC-7DDC-4236-970A-699B65351E95}" destId="{31D9C0FD-AF5D-449C-AF40-2A465943F2D5}" srcOrd="0" destOrd="0" presId="urn:microsoft.com/office/officeart/2005/8/layout/vList2"/>
    <dgm:cxn modelId="{D1DB9426-FAA9-4CD4-B7F6-F3F29E3738B6}" srcId="{DDE4E5EC-7DDC-4236-970A-699B65351E95}" destId="{8748B93F-8B4A-4B86-B3D4-7D2A767D4609}" srcOrd="3" destOrd="0" parTransId="{AB801017-2C38-41C8-8397-7571EDAEEC36}" sibTransId="{F91950E4-D57B-4C9C-B6EF-985B643CD945}"/>
    <dgm:cxn modelId="{7582355E-9A90-4EAC-8931-AB53B59047A8}" type="presOf" srcId="{BBAB8185-7477-4C55-8956-369D180DA636}" destId="{57411D8F-0C78-467F-920B-3D35A609A155}" srcOrd="0" destOrd="0" presId="urn:microsoft.com/office/officeart/2005/8/layout/vList2"/>
    <dgm:cxn modelId="{260D8F47-CB9C-4886-B4A2-A33412823D83}" type="presOf" srcId="{8748B93F-8B4A-4B86-B3D4-7D2A767D4609}" destId="{F1D6D184-920C-4C9F-8401-A2AEA5E9D2AE}" srcOrd="0" destOrd="0" presId="urn:microsoft.com/office/officeart/2005/8/layout/vList2"/>
    <dgm:cxn modelId="{86EF646A-58B9-4B86-A7F1-9627355246C5}" srcId="{DDE4E5EC-7DDC-4236-970A-699B65351E95}" destId="{BBAB8185-7477-4C55-8956-369D180DA636}" srcOrd="2" destOrd="0" parTransId="{6EA32C4E-D759-41B7-9D32-0B1243F61284}" sibTransId="{0758F384-FB5C-40DC-A914-2336D6927C10}"/>
    <dgm:cxn modelId="{889F764C-961C-4469-9512-6D00550AB94A}" type="presOf" srcId="{B0F2928A-F3D5-4B46-95DF-01539DECEB52}" destId="{A9E1F59F-195B-4DCB-A952-D49213BCC77D}" srcOrd="0" destOrd="0" presId="urn:microsoft.com/office/officeart/2005/8/layout/vList2"/>
    <dgm:cxn modelId="{E69F99D0-A464-43A1-A652-F73301D75D50}" srcId="{DDE4E5EC-7DDC-4236-970A-699B65351E95}" destId="{14130435-0ECE-4EA3-9434-CA4403E8F868}" srcOrd="1" destOrd="0" parTransId="{27218AE0-F931-4CF7-9F78-F091593C3463}" sibTransId="{7A9167C4-872C-4EAC-96F1-96E39637AC4E}"/>
    <dgm:cxn modelId="{592F0FD6-F2E9-444F-810A-1A3FEF21BC3B}" srcId="{DDE4E5EC-7DDC-4236-970A-699B65351E95}" destId="{B0F2928A-F3D5-4B46-95DF-01539DECEB52}" srcOrd="0" destOrd="0" parTransId="{8CAA170B-3BC8-4349-84AA-7C63B23323C5}" sibTransId="{16830866-AA17-41A9-9094-C0A6B1BEB732}"/>
    <dgm:cxn modelId="{7AAF0468-C35D-420C-BD35-9730263E8986}" type="presParOf" srcId="{31D9C0FD-AF5D-449C-AF40-2A465943F2D5}" destId="{A9E1F59F-195B-4DCB-A952-D49213BCC77D}" srcOrd="0" destOrd="0" presId="urn:microsoft.com/office/officeart/2005/8/layout/vList2"/>
    <dgm:cxn modelId="{B18BB897-EA03-4ADE-8697-ED4D750FC166}" type="presParOf" srcId="{31D9C0FD-AF5D-449C-AF40-2A465943F2D5}" destId="{3742D38B-0CF6-460E-B52C-BE59F291E3AC}" srcOrd="1" destOrd="0" presId="urn:microsoft.com/office/officeart/2005/8/layout/vList2"/>
    <dgm:cxn modelId="{95E3B482-8B71-4CE1-B7A4-34F368526671}" type="presParOf" srcId="{31D9C0FD-AF5D-449C-AF40-2A465943F2D5}" destId="{58688E25-64E3-46CB-ADC1-C7F7DF027FD3}" srcOrd="2" destOrd="0" presId="urn:microsoft.com/office/officeart/2005/8/layout/vList2"/>
    <dgm:cxn modelId="{571F7889-CAC4-47FA-B660-0537688F5E0E}" type="presParOf" srcId="{31D9C0FD-AF5D-449C-AF40-2A465943F2D5}" destId="{E861AB8E-5B35-412D-A09A-005CEBADCAEA}" srcOrd="3" destOrd="0" presId="urn:microsoft.com/office/officeart/2005/8/layout/vList2"/>
    <dgm:cxn modelId="{50A4BC03-77BA-4C31-9691-A0D977203086}" type="presParOf" srcId="{31D9C0FD-AF5D-449C-AF40-2A465943F2D5}" destId="{57411D8F-0C78-467F-920B-3D35A609A155}" srcOrd="4" destOrd="0" presId="urn:microsoft.com/office/officeart/2005/8/layout/vList2"/>
    <dgm:cxn modelId="{C6989CA4-6B56-44F9-A90D-ECC5F148B0D9}" type="presParOf" srcId="{31D9C0FD-AF5D-449C-AF40-2A465943F2D5}" destId="{7BB4B1DD-F22D-4822-96AD-58619DB17839}" srcOrd="5" destOrd="0" presId="urn:microsoft.com/office/officeart/2005/8/layout/vList2"/>
    <dgm:cxn modelId="{098E17E3-7723-458F-B211-7C3610732D2D}" type="presParOf" srcId="{31D9C0FD-AF5D-449C-AF40-2A465943F2D5}" destId="{F1D6D184-920C-4C9F-8401-A2AEA5E9D2A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A760F1-F077-4BA9-AA4E-8EC2CB82D3A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C543669-615E-4A8B-80A0-2C6F63D39B9B}">
      <dgm:prSet/>
      <dgm:spPr/>
      <dgm:t>
        <a:bodyPr/>
        <a:lstStyle/>
        <a:p>
          <a:r>
            <a:rPr lang="en-US" dirty="0"/>
            <a:t>Present Research Focused more on only Detecting Tumor</a:t>
          </a:r>
        </a:p>
      </dgm:t>
    </dgm:pt>
    <dgm:pt modelId="{FC7A2213-B009-4B56-89DA-77118585C7A5}" type="parTrans" cxnId="{E3B7251B-F25A-4CE6-AB04-6DC06A5A01A1}">
      <dgm:prSet/>
      <dgm:spPr/>
      <dgm:t>
        <a:bodyPr/>
        <a:lstStyle/>
        <a:p>
          <a:endParaRPr lang="en-US"/>
        </a:p>
      </dgm:t>
    </dgm:pt>
    <dgm:pt modelId="{54BD8C7D-2E50-42C4-88D7-213442A82DA7}" type="sibTrans" cxnId="{E3B7251B-F25A-4CE6-AB04-6DC06A5A01A1}">
      <dgm:prSet/>
      <dgm:spPr/>
      <dgm:t>
        <a:bodyPr/>
        <a:lstStyle/>
        <a:p>
          <a:endParaRPr lang="en-US"/>
        </a:p>
      </dgm:t>
    </dgm:pt>
    <dgm:pt modelId="{1C4D0754-F9B4-46D4-9919-01E561D80806}">
      <dgm:prSet/>
      <dgm:spPr/>
      <dgm:t>
        <a:bodyPr/>
        <a:lstStyle/>
        <a:p>
          <a:r>
            <a:rPr lang="en-US" dirty="0"/>
            <a:t>Lack of focus on specific types of brain tumors</a:t>
          </a:r>
        </a:p>
      </dgm:t>
    </dgm:pt>
    <dgm:pt modelId="{7F52E805-E54C-4DF0-989A-3530ACEDFB6B}" type="parTrans" cxnId="{A64CD372-4871-4A6A-A13B-0FFFEA8DA6C6}">
      <dgm:prSet/>
      <dgm:spPr/>
      <dgm:t>
        <a:bodyPr/>
        <a:lstStyle/>
        <a:p>
          <a:endParaRPr lang="en-US"/>
        </a:p>
      </dgm:t>
    </dgm:pt>
    <dgm:pt modelId="{DF2F2AEC-0B09-4C80-BEA8-7C7B095F31C6}" type="sibTrans" cxnId="{A64CD372-4871-4A6A-A13B-0FFFEA8DA6C6}">
      <dgm:prSet/>
      <dgm:spPr/>
      <dgm:t>
        <a:bodyPr/>
        <a:lstStyle/>
        <a:p>
          <a:endParaRPr lang="en-US"/>
        </a:p>
      </dgm:t>
    </dgm:pt>
    <dgm:pt modelId="{6D5F0AFA-7928-4D60-ABAC-7226ABB83B88}">
      <dgm:prSet/>
      <dgm:spPr/>
      <dgm:t>
        <a:bodyPr/>
        <a:lstStyle/>
        <a:p>
          <a:r>
            <a:rPr lang="en-US" dirty="0"/>
            <a:t>Limited and Specific dataset</a:t>
          </a:r>
        </a:p>
      </dgm:t>
    </dgm:pt>
    <dgm:pt modelId="{3D8F0700-F1A5-432A-BB6E-CA1F501BC00C}" type="parTrans" cxnId="{E29E5C08-CBD9-433A-AA2B-C56D26E962FA}">
      <dgm:prSet/>
      <dgm:spPr/>
      <dgm:t>
        <a:bodyPr/>
        <a:lstStyle/>
        <a:p>
          <a:endParaRPr lang="en-US"/>
        </a:p>
      </dgm:t>
    </dgm:pt>
    <dgm:pt modelId="{928AA4AA-1B38-4C11-9A3A-E16B31B630A7}" type="sibTrans" cxnId="{E29E5C08-CBD9-433A-AA2B-C56D26E962FA}">
      <dgm:prSet/>
      <dgm:spPr/>
      <dgm:t>
        <a:bodyPr/>
        <a:lstStyle/>
        <a:p>
          <a:endParaRPr lang="en-US"/>
        </a:p>
      </dgm:t>
    </dgm:pt>
    <dgm:pt modelId="{D95CABF9-E487-4643-9D20-CDA8CD10AF0E}" type="pres">
      <dgm:prSet presAssocID="{0BA760F1-F077-4BA9-AA4E-8EC2CB82D3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E82A55C-BFC6-495D-B2D3-EFC190E194EC}" type="pres">
      <dgm:prSet presAssocID="{1C543669-615E-4A8B-80A0-2C6F63D39B9B}" presName="hierRoot1" presStyleCnt="0"/>
      <dgm:spPr/>
    </dgm:pt>
    <dgm:pt modelId="{E99E212E-ED7A-40EB-A42E-D987417C5167}" type="pres">
      <dgm:prSet presAssocID="{1C543669-615E-4A8B-80A0-2C6F63D39B9B}" presName="composite" presStyleCnt="0"/>
      <dgm:spPr/>
    </dgm:pt>
    <dgm:pt modelId="{BBDCEA6A-705C-4020-8366-FC23F04A65C4}" type="pres">
      <dgm:prSet presAssocID="{1C543669-615E-4A8B-80A0-2C6F63D39B9B}" presName="background" presStyleLbl="node0" presStyleIdx="0" presStyleCnt="3"/>
      <dgm:spPr/>
    </dgm:pt>
    <dgm:pt modelId="{6748FBAF-4B44-4C29-B792-3EE6306E7B1F}" type="pres">
      <dgm:prSet presAssocID="{1C543669-615E-4A8B-80A0-2C6F63D39B9B}" presName="text" presStyleLbl="fgAcc0" presStyleIdx="0" presStyleCnt="3">
        <dgm:presLayoutVars>
          <dgm:chPref val="3"/>
        </dgm:presLayoutVars>
      </dgm:prSet>
      <dgm:spPr/>
    </dgm:pt>
    <dgm:pt modelId="{A19470AB-3BA6-4C4D-AE94-C6BD5AA4D8E8}" type="pres">
      <dgm:prSet presAssocID="{1C543669-615E-4A8B-80A0-2C6F63D39B9B}" presName="hierChild2" presStyleCnt="0"/>
      <dgm:spPr/>
    </dgm:pt>
    <dgm:pt modelId="{F76DCB22-4997-433F-BCFC-938CBA940AB7}" type="pres">
      <dgm:prSet presAssocID="{1C4D0754-F9B4-46D4-9919-01E561D80806}" presName="hierRoot1" presStyleCnt="0"/>
      <dgm:spPr/>
    </dgm:pt>
    <dgm:pt modelId="{896C95C2-0F87-4427-B93D-6A6FF7462F99}" type="pres">
      <dgm:prSet presAssocID="{1C4D0754-F9B4-46D4-9919-01E561D80806}" presName="composite" presStyleCnt="0"/>
      <dgm:spPr/>
    </dgm:pt>
    <dgm:pt modelId="{87D422CE-8014-4D61-82BA-97876DA3ED2E}" type="pres">
      <dgm:prSet presAssocID="{1C4D0754-F9B4-46D4-9919-01E561D80806}" presName="background" presStyleLbl="node0" presStyleIdx="1" presStyleCnt="3"/>
      <dgm:spPr/>
    </dgm:pt>
    <dgm:pt modelId="{C9A42500-60F2-411A-B435-C66DFCA2BE38}" type="pres">
      <dgm:prSet presAssocID="{1C4D0754-F9B4-46D4-9919-01E561D80806}" presName="text" presStyleLbl="fgAcc0" presStyleIdx="1" presStyleCnt="3">
        <dgm:presLayoutVars>
          <dgm:chPref val="3"/>
        </dgm:presLayoutVars>
      </dgm:prSet>
      <dgm:spPr/>
    </dgm:pt>
    <dgm:pt modelId="{677DAFC1-B3CF-44C0-8A57-A535A9B04251}" type="pres">
      <dgm:prSet presAssocID="{1C4D0754-F9B4-46D4-9919-01E561D80806}" presName="hierChild2" presStyleCnt="0"/>
      <dgm:spPr/>
    </dgm:pt>
    <dgm:pt modelId="{68C925C4-1464-4115-AD4D-D4C26B6E9FA5}" type="pres">
      <dgm:prSet presAssocID="{6D5F0AFA-7928-4D60-ABAC-7226ABB83B88}" presName="hierRoot1" presStyleCnt="0"/>
      <dgm:spPr/>
    </dgm:pt>
    <dgm:pt modelId="{6966C86A-D1B8-45ED-B47C-1DBCEF1A0924}" type="pres">
      <dgm:prSet presAssocID="{6D5F0AFA-7928-4D60-ABAC-7226ABB83B88}" presName="composite" presStyleCnt="0"/>
      <dgm:spPr/>
    </dgm:pt>
    <dgm:pt modelId="{6F88F725-7031-4861-835F-203193F66B60}" type="pres">
      <dgm:prSet presAssocID="{6D5F0AFA-7928-4D60-ABAC-7226ABB83B88}" presName="background" presStyleLbl="node0" presStyleIdx="2" presStyleCnt="3"/>
      <dgm:spPr/>
    </dgm:pt>
    <dgm:pt modelId="{7681C6F5-E796-4F0F-961B-B2AAA28B80E2}" type="pres">
      <dgm:prSet presAssocID="{6D5F0AFA-7928-4D60-ABAC-7226ABB83B88}" presName="text" presStyleLbl="fgAcc0" presStyleIdx="2" presStyleCnt="3">
        <dgm:presLayoutVars>
          <dgm:chPref val="3"/>
        </dgm:presLayoutVars>
      </dgm:prSet>
      <dgm:spPr/>
    </dgm:pt>
    <dgm:pt modelId="{AFF07691-F849-4E47-A07F-58DC2B43D923}" type="pres">
      <dgm:prSet presAssocID="{6D5F0AFA-7928-4D60-ABAC-7226ABB83B88}" presName="hierChild2" presStyleCnt="0"/>
      <dgm:spPr/>
    </dgm:pt>
  </dgm:ptLst>
  <dgm:cxnLst>
    <dgm:cxn modelId="{E29E5C08-CBD9-433A-AA2B-C56D26E962FA}" srcId="{0BA760F1-F077-4BA9-AA4E-8EC2CB82D3A9}" destId="{6D5F0AFA-7928-4D60-ABAC-7226ABB83B88}" srcOrd="2" destOrd="0" parTransId="{3D8F0700-F1A5-432A-BB6E-CA1F501BC00C}" sibTransId="{928AA4AA-1B38-4C11-9A3A-E16B31B630A7}"/>
    <dgm:cxn modelId="{2EE6780F-810F-4D4B-90F5-5CB5E413A1C0}" type="presOf" srcId="{1C543669-615E-4A8B-80A0-2C6F63D39B9B}" destId="{6748FBAF-4B44-4C29-B792-3EE6306E7B1F}" srcOrd="0" destOrd="0" presId="urn:microsoft.com/office/officeart/2005/8/layout/hierarchy1"/>
    <dgm:cxn modelId="{E3B7251B-F25A-4CE6-AB04-6DC06A5A01A1}" srcId="{0BA760F1-F077-4BA9-AA4E-8EC2CB82D3A9}" destId="{1C543669-615E-4A8B-80A0-2C6F63D39B9B}" srcOrd="0" destOrd="0" parTransId="{FC7A2213-B009-4B56-89DA-77118585C7A5}" sibTransId="{54BD8C7D-2E50-42C4-88D7-213442A82DA7}"/>
    <dgm:cxn modelId="{82643467-0EA0-4CE3-9977-40E1EB6AFA6E}" type="presOf" srcId="{1C4D0754-F9B4-46D4-9919-01E561D80806}" destId="{C9A42500-60F2-411A-B435-C66DFCA2BE38}" srcOrd="0" destOrd="0" presId="urn:microsoft.com/office/officeart/2005/8/layout/hierarchy1"/>
    <dgm:cxn modelId="{F6D11D6A-2FDA-4D3B-BB34-04AEF26D7656}" type="presOf" srcId="{6D5F0AFA-7928-4D60-ABAC-7226ABB83B88}" destId="{7681C6F5-E796-4F0F-961B-B2AAA28B80E2}" srcOrd="0" destOrd="0" presId="urn:microsoft.com/office/officeart/2005/8/layout/hierarchy1"/>
    <dgm:cxn modelId="{4E97C172-95C0-4527-B26A-978150AC2675}" type="presOf" srcId="{0BA760F1-F077-4BA9-AA4E-8EC2CB82D3A9}" destId="{D95CABF9-E487-4643-9D20-CDA8CD10AF0E}" srcOrd="0" destOrd="0" presId="urn:microsoft.com/office/officeart/2005/8/layout/hierarchy1"/>
    <dgm:cxn modelId="{A64CD372-4871-4A6A-A13B-0FFFEA8DA6C6}" srcId="{0BA760F1-F077-4BA9-AA4E-8EC2CB82D3A9}" destId="{1C4D0754-F9B4-46D4-9919-01E561D80806}" srcOrd="1" destOrd="0" parTransId="{7F52E805-E54C-4DF0-989A-3530ACEDFB6B}" sibTransId="{DF2F2AEC-0B09-4C80-BEA8-7C7B095F31C6}"/>
    <dgm:cxn modelId="{FCACEDDF-F9AA-4637-BC5F-AA205787EFD7}" type="presParOf" srcId="{D95CABF9-E487-4643-9D20-CDA8CD10AF0E}" destId="{DE82A55C-BFC6-495D-B2D3-EFC190E194EC}" srcOrd="0" destOrd="0" presId="urn:microsoft.com/office/officeart/2005/8/layout/hierarchy1"/>
    <dgm:cxn modelId="{4F2D02BA-B18F-440A-A842-B7E0FC965C3D}" type="presParOf" srcId="{DE82A55C-BFC6-495D-B2D3-EFC190E194EC}" destId="{E99E212E-ED7A-40EB-A42E-D987417C5167}" srcOrd="0" destOrd="0" presId="urn:microsoft.com/office/officeart/2005/8/layout/hierarchy1"/>
    <dgm:cxn modelId="{FE09ED0E-91A6-4A22-BBD6-86761DE4C3ED}" type="presParOf" srcId="{E99E212E-ED7A-40EB-A42E-D987417C5167}" destId="{BBDCEA6A-705C-4020-8366-FC23F04A65C4}" srcOrd="0" destOrd="0" presId="urn:microsoft.com/office/officeart/2005/8/layout/hierarchy1"/>
    <dgm:cxn modelId="{B675B8BC-451E-4384-973F-2E37E1D113B8}" type="presParOf" srcId="{E99E212E-ED7A-40EB-A42E-D987417C5167}" destId="{6748FBAF-4B44-4C29-B792-3EE6306E7B1F}" srcOrd="1" destOrd="0" presId="urn:microsoft.com/office/officeart/2005/8/layout/hierarchy1"/>
    <dgm:cxn modelId="{32E88ABA-216D-4782-8C07-A03DC22EAF50}" type="presParOf" srcId="{DE82A55C-BFC6-495D-B2D3-EFC190E194EC}" destId="{A19470AB-3BA6-4C4D-AE94-C6BD5AA4D8E8}" srcOrd="1" destOrd="0" presId="urn:microsoft.com/office/officeart/2005/8/layout/hierarchy1"/>
    <dgm:cxn modelId="{CD2E338F-8768-46E9-BAE5-166EEE39D024}" type="presParOf" srcId="{D95CABF9-E487-4643-9D20-CDA8CD10AF0E}" destId="{F76DCB22-4997-433F-BCFC-938CBA940AB7}" srcOrd="1" destOrd="0" presId="urn:microsoft.com/office/officeart/2005/8/layout/hierarchy1"/>
    <dgm:cxn modelId="{531B0FA3-5D76-49CF-8EE0-E37394F31F5D}" type="presParOf" srcId="{F76DCB22-4997-433F-BCFC-938CBA940AB7}" destId="{896C95C2-0F87-4427-B93D-6A6FF7462F99}" srcOrd="0" destOrd="0" presId="urn:microsoft.com/office/officeart/2005/8/layout/hierarchy1"/>
    <dgm:cxn modelId="{DC0CC4AB-A565-4501-912C-E27C4FDB8A2B}" type="presParOf" srcId="{896C95C2-0F87-4427-B93D-6A6FF7462F99}" destId="{87D422CE-8014-4D61-82BA-97876DA3ED2E}" srcOrd="0" destOrd="0" presId="urn:microsoft.com/office/officeart/2005/8/layout/hierarchy1"/>
    <dgm:cxn modelId="{0AF1CB2D-E808-42C5-A444-92D6ABA4006E}" type="presParOf" srcId="{896C95C2-0F87-4427-B93D-6A6FF7462F99}" destId="{C9A42500-60F2-411A-B435-C66DFCA2BE38}" srcOrd="1" destOrd="0" presId="urn:microsoft.com/office/officeart/2005/8/layout/hierarchy1"/>
    <dgm:cxn modelId="{ED306820-DE8D-43F4-A2B6-A6308F25F47B}" type="presParOf" srcId="{F76DCB22-4997-433F-BCFC-938CBA940AB7}" destId="{677DAFC1-B3CF-44C0-8A57-A535A9B04251}" srcOrd="1" destOrd="0" presId="urn:microsoft.com/office/officeart/2005/8/layout/hierarchy1"/>
    <dgm:cxn modelId="{F697F4E3-8DA7-4250-A3CD-A0D45CA25576}" type="presParOf" srcId="{D95CABF9-E487-4643-9D20-CDA8CD10AF0E}" destId="{68C925C4-1464-4115-AD4D-D4C26B6E9FA5}" srcOrd="2" destOrd="0" presId="urn:microsoft.com/office/officeart/2005/8/layout/hierarchy1"/>
    <dgm:cxn modelId="{9C61C430-1FF0-4B2B-9F24-645D81124388}" type="presParOf" srcId="{68C925C4-1464-4115-AD4D-D4C26B6E9FA5}" destId="{6966C86A-D1B8-45ED-B47C-1DBCEF1A0924}" srcOrd="0" destOrd="0" presId="urn:microsoft.com/office/officeart/2005/8/layout/hierarchy1"/>
    <dgm:cxn modelId="{ABEAE27B-3CFD-4334-B234-52AA020834ED}" type="presParOf" srcId="{6966C86A-D1B8-45ED-B47C-1DBCEF1A0924}" destId="{6F88F725-7031-4861-835F-203193F66B60}" srcOrd="0" destOrd="0" presId="urn:microsoft.com/office/officeart/2005/8/layout/hierarchy1"/>
    <dgm:cxn modelId="{7B5082AC-4170-47F4-9133-362C15EC590F}" type="presParOf" srcId="{6966C86A-D1B8-45ED-B47C-1DBCEF1A0924}" destId="{7681C6F5-E796-4F0F-961B-B2AAA28B80E2}" srcOrd="1" destOrd="0" presId="urn:microsoft.com/office/officeart/2005/8/layout/hierarchy1"/>
    <dgm:cxn modelId="{0ADBC5A1-DDD2-4F57-9E0A-829EF967E360}" type="presParOf" srcId="{68C925C4-1464-4115-AD4D-D4C26B6E9FA5}" destId="{AFF07691-F849-4E47-A07F-58DC2B43D92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A67CF5-3882-45FE-A806-A821C9F0D1E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4FE2306-2133-4912-A5E2-13A55DB9502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Compilation of three dataset.</a:t>
          </a:r>
          <a:endParaRPr lang="en-US"/>
        </a:p>
      </dgm:t>
    </dgm:pt>
    <dgm:pt modelId="{EC496CCE-7421-4928-824C-62EA7AA28959}" type="parTrans" cxnId="{5D3FF252-8742-4C30-85EF-E93FC7F187EF}">
      <dgm:prSet/>
      <dgm:spPr/>
      <dgm:t>
        <a:bodyPr/>
        <a:lstStyle/>
        <a:p>
          <a:endParaRPr lang="en-US"/>
        </a:p>
      </dgm:t>
    </dgm:pt>
    <dgm:pt modelId="{EFDD1894-F420-445E-A9EE-BF0E31619F73}" type="sibTrans" cxnId="{5D3FF252-8742-4C30-85EF-E93FC7F187EF}">
      <dgm:prSet/>
      <dgm:spPr/>
      <dgm:t>
        <a:bodyPr/>
        <a:lstStyle/>
        <a:p>
          <a:endParaRPr lang="en-US"/>
        </a:p>
      </dgm:t>
    </dgm:pt>
    <dgm:pt modelId="{95C7A63E-A751-4629-9087-2BE8834396C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Ability to classify specific tumor</a:t>
          </a:r>
          <a:endParaRPr lang="en-US" dirty="0"/>
        </a:p>
      </dgm:t>
    </dgm:pt>
    <dgm:pt modelId="{768D3D9E-186F-4DA2-B972-4A61188B238A}" type="parTrans" cxnId="{C81D99FE-7048-47EA-B351-87CAF09EBF14}">
      <dgm:prSet/>
      <dgm:spPr/>
      <dgm:t>
        <a:bodyPr/>
        <a:lstStyle/>
        <a:p>
          <a:endParaRPr lang="en-US"/>
        </a:p>
      </dgm:t>
    </dgm:pt>
    <dgm:pt modelId="{7FECF08B-A828-4B42-8BBC-D3757728E678}" type="sibTrans" cxnId="{C81D99FE-7048-47EA-B351-87CAF09EBF14}">
      <dgm:prSet/>
      <dgm:spPr/>
      <dgm:t>
        <a:bodyPr/>
        <a:lstStyle/>
        <a:p>
          <a:endParaRPr lang="en-US"/>
        </a:p>
      </dgm:t>
    </dgm:pt>
    <dgm:pt modelId="{AA1FB29D-8387-4CCA-824D-95F3F69A983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Computationally Inexpensive </a:t>
          </a:r>
          <a:endParaRPr lang="en-US"/>
        </a:p>
      </dgm:t>
    </dgm:pt>
    <dgm:pt modelId="{2FCEDAD1-4FA3-43D1-9B4D-89192B3C018A}" type="parTrans" cxnId="{7866E25D-3E9A-4395-9EB6-FEFAF064992E}">
      <dgm:prSet/>
      <dgm:spPr/>
      <dgm:t>
        <a:bodyPr/>
        <a:lstStyle/>
        <a:p>
          <a:endParaRPr lang="en-US"/>
        </a:p>
      </dgm:t>
    </dgm:pt>
    <dgm:pt modelId="{D0DEA283-2ADD-4984-A932-B4E53529B144}" type="sibTrans" cxnId="{7866E25D-3E9A-4395-9EB6-FEFAF064992E}">
      <dgm:prSet/>
      <dgm:spPr/>
      <dgm:t>
        <a:bodyPr/>
        <a:lstStyle/>
        <a:p>
          <a:endParaRPr lang="en-US"/>
        </a:p>
      </dgm:t>
    </dgm:pt>
    <dgm:pt modelId="{A013F473-B667-4237-B8BA-970FEB02DED1}" type="pres">
      <dgm:prSet presAssocID="{6BA67CF5-3882-45FE-A806-A821C9F0D1E2}" presName="root" presStyleCnt="0">
        <dgm:presLayoutVars>
          <dgm:dir/>
          <dgm:resizeHandles val="exact"/>
        </dgm:presLayoutVars>
      </dgm:prSet>
      <dgm:spPr/>
    </dgm:pt>
    <dgm:pt modelId="{1465A1D0-C623-4597-BE42-0F091858D360}" type="pres">
      <dgm:prSet presAssocID="{94FE2306-2133-4912-A5E2-13A55DB95022}" presName="compNode" presStyleCnt="0"/>
      <dgm:spPr/>
    </dgm:pt>
    <dgm:pt modelId="{78762AAC-0DF5-4117-8316-4C6B0C826AC8}" type="pres">
      <dgm:prSet presAssocID="{94FE2306-2133-4912-A5E2-13A55DB9502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7EF72C3-016A-4D8B-967C-CE92F4FB7EBB}" type="pres">
      <dgm:prSet presAssocID="{94FE2306-2133-4912-A5E2-13A55DB95022}" presName="spaceRect" presStyleCnt="0"/>
      <dgm:spPr/>
    </dgm:pt>
    <dgm:pt modelId="{7C573A97-F1CA-4B4D-866E-83DA33B8EE1A}" type="pres">
      <dgm:prSet presAssocID="{94FE2306-2133-4912-A5E2-13A55DB95022}" presName="textRect" presStyleLbl="revTx" presStyleIdx="0" presStyleCnt="3">
        <dgm:presLayoutVars>
          <dgm:chMax val="1"/>
          <dgm:chPref val="1"/>
        </dgm:presLayoutVars>
      </dgm:prSet>
      <dgm:spPr/>
    </dgm:pt>
    <dgm:pt modelId="{D2B1CBE8-7518-45C6-9C8B-4917B5AA4D29}" type="pres">
      <dgm:prSet presAssocID="{EFDD1894-F420-445E-A9EE-BF0E31619F73}" presName="sibTrans" presStyleCnt="0"/>
      <dgm:spPr/>
    </dgm:pt>
    <dgm:pt modelId="{6713608F-A38A-49DA-8C71-B02B20F9C556}" type="pres">
      <dgm:prSet presAssocID="{95C7A63E-A751-4629-9087-2BE8834396CE}" presName="compNode" presStyleCnt="0"/>
      <dgm:spPr/>
    </dgm:pt>
    <dgm:pt modelId="{8CE8E88C-8F6A-4873-821C-A4B5B16D8161}" type="pres">
      <dgm:prSet presAssocID="{95C7A63E-A751-4629-9087-2BE8834396C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76428BF-3FDF-489D-B6DA-D38863AB5857}" type="pres">
      <dgm:prSet presAssocID="{95C7A63E-A751-4629-9087-2BE8834396CE}" presName="spaceRect" presStyleCnt="0"/>
      <dgm:spPr/>
    </dgm:pt>
    <dgm:pt modelId="{22BB5B4D-2DA7-4CA0-9B79-47695F4065AB}" type="pres">
      <dgm:prSet presAssocID="{95C7A63E-A751-4629-9087-2BE8834396CE}" presName="textRect" presStyleLbl="revTx" presStyleIdx="1" presStyleCnt="3">
        <dgm:presLayoutVars>
          <dgm:chMax val="1"/>
          <dgm:chPref val="1"/>
        </dgm:presLayoutVars>
      </dgm:prSet>
      <dgm:spPr/>
    </dgm:pt>
    <dgm:pt modelId="{7AA4CD1E-97FC-4B58-8FAA-A116E0372A11}" type="pres">
      <dgm:prSet presAssocID="{7FECF08B-A828-4B42-8BBC-D3757728E678}" presName="sibTrans" presStyleCnt="0"/>
      <dgm:spPr/>
    </dgm:pt>
    <dgm:pt modelId="{4BD3DFBF-22C2-4764-B484-84D8ACEFB4D3}" type="pres">
      <dgm:prSet presAssocID="{AA1FB29D-8387-4CCA-824D-95F3F69A9834}" presName="compNode" presStyleCnt="0"/>
      <dgm:spPr/>
    </dgm:pt>
    <dgm:pt modelId="{A20A5846-FE5F-49A3-91AD-F48AD3E7E141}" type="pres">
      <dgm:prSet presAssocID="{AA1FB29D-8387-4CCA-824D-95F3F69A983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E9F9964F-E1A9-47A1-ABC5-B22AC6A404D5}" type="pres">
      <dgm:prSet presAssocID="{AA1FB29D-8387-4CCA-824D-95F3F69A9834}" presName="spaceRect" presStyleCnt="0"/>
      <dgm:spPr/>
    </dgm:pt>
    <dgm:pt modelId="{8461D1ED-36CA-4485-948E-0A2DC7C58F8C}" type="pres">
      <dgm:prSet presAssocID="{AA1FB29D-8387-4CCA-824D-95F3F69A983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8D0F419-2DB2-490E-8CE3-F4160C7C190F}" type="presOf" srcId="{94FE2306-2133-4912-A5E2-13A55DB95022}" destId="{7C573A97-F1CA-4B4D-866E-83DA33B8EE1A}" srcOrd="0" destOrd="0" presId="urn:microsoft.com/office/officeart/2018/2/layout/IconLabelList"/>
    <dgm:cxn modelId="{8BECD73E-1C46-4307-B912-34AB816F5D3F}" type="presOf" srcId="{AA1FB29D-8387-4CCA-824D-95F3F69A9834}" destId="{8461D1ED-36CA-4485-948E-0A2DC7C58F8C}" srcOrd="0" destOrd="0" presId="urn:microsoft.com/office/officeart/2018/2/layout/IconLabelList"/>
    <dgm:cxn modelId="{7866E25D-3E9A-4395-9EB6-FEFAF064992E}" srcId="{6BA67CF5-3882-45FE-A806-A821C9F0D1E2}" destId="{AA1FB29D-8387-4CCA-824D-95F3F69A9834}" srcOrd="2" destOrd="0" parTransId="{2FCEDAD1-4FA3-43D1-9B4D-89192B3C018A}" sibTransId="{D0DEA283-2ADD-4984-A932-B4E53529B144}"/>
    <dgm:cxn modelId="{5D3FF252-8742-4C30-85EF-E93FC7F187EF}" srcId="{6BA67CF5-3882-45FE-A806-A821C9F0D1E2}" destId="{94FE2306-2133-4912-A5E2-13A55DB95022}" srcOrd="0" destOrd="0" parTransId="{EC496CCE-7421-4928-824C-62EA7AA28959}" sibTransId="{EFDD1894-F420-445E-A9EE-BF0E31619F73}"/>
    <dgm:cxn modelId="{D807A685-3ABA-485A-B0C7-94125EB1A78D}" type="presOf" srcId="{6BA67CF5-3882-45FE-A806-A821C9F0D1E2}" destId="{A013F473-B667-4237-B8BA-970FEB02DED1}" srcOrd="0" destOrd="0" presId="urn:microsoft.com/office/officeart/2018/2/layout/IconLabelList"/>
    <dgm:cxn modelId="{F0CB22D8-A7F7-4611-B182-656F0B1ECD8D}" type="presOf" srcId="{95C7A63E-A751-4629-9087-2BE8834396CE}" destId="{22BB5B4D-2DA7-4CA0-9B79-47695F4065AB}" srcOrd="0" destOrd="0" presId="urn:microsoft.com/office/officeart/2018/2/layout/IconLabelList"/>
    <dgm:cxn modelId="{C81D99FE-7048-47EA-B351-87CAF09EBF14}" srcId="{6BA67CF5-3882-45FE-A806-A821C9F0D1E2}" destId="{95C7A63E-A751-4629-9087-2BE8834396CE}" srcOrd="1" destOrd="0" parTransId="{768D3D9E-186F-4DA2-B972-4A61188B238A}" sibTransId="{7FECF08B-A828-4B42-8BBC-D3757728E678}"/>
    <dgm:cxn modelId="{5C97CCA7-BEA6-4A96-9CCA-F8D291CCEE9B}" type="presParOf" srcId="{A013F473-B667-4237-B8BA-970FEB02DED1}" destId="{1465A1D0-C623-4597-BE42-0F091858D360}" srcOrd="0" destOrd="0" presId="urn:microsoft.com/office/officeart/2018/2/layout/IconLabelList"/>
    <dgm:cxn modelId="{9FE025A2-22B4-4B2C-83DE-CC3F233436D7}" type="presParOf" srcId="{1465A1D0-C623-4597-BE42-0F091858D360}" destId="{78762AAC-0DF5-4117-8316-4C6B0C826AC8}" srcOrd="0" destOrd="0" presId="urn:microsoft.com/office/officeart/2018/2/layout/IconLabelList"/>
    <dgm:cxn modelId="{10C3B95B-BEBB-4F0A-B804-1F28F013F14E}" type="presParOf" srcId="{1465A1D0-C623-4597-BE42-0F091858D360}" destId="{57EF72C3-016A-4D8B-967C-CE92F4FB7EBB}" srcOrd="1" destOrd="0" presId="urn:microsoft.com/office/officeart/2018/2/layout/IconLabelList"/>
    <dgm:cxn modelId="{5C107F81-0D6F-4F2E-933F-AF675AD30803}" type="presParOf" srcId="{1465A1D0-C623-4597-BE42-0F091858D360}" destId="{7C573A97-F1CA-4B4D-866E-83DA33B8EE1A}" srcOrd="2" destOrd="0" presId="urn:microsoft.com/office/officeart/2018/2/layout/IconLabelList"/>
    <dgm:cxn modelId="{050EB62A-4B1B-464C-8453-2B5EA0AE96E8}" type="presParOf" srcId="{A013F473-B667-4237-B8BA-970FEB02DED1}" destId="{D2B1CBE8-7518-45C6-9C8B-4917B5AA4D29}" srcOrd="1" destOrd="0" presId="urn:microsoft.com/office/officeart/2018/2/layout/IconLabelList"/>
    <dgm:cxn modelId="{DD2DEB77-4C39-4BB7-B8D3-289BFDD6C4E3}" type="presParOf" srcId="{A013F473-B667-4237-B8BA-970FEB02DED1}" destId="{6713608F-A38A-49DA-8C71-B02B20F9C556}" srcOrd="2" destOrd="0" presId="urn:microsoft.com/office/officeart/2018/2/layout/IconLabelList"/>
    <dgm:cxn modelId="{5FB3FDC2-AB58-4BEC-9AFF-C6FE18905DD6}" type="presParOf" srcId="{6713608F-A38A-49DA-8C71-B02B20F9C556}" destId="{8CE8E88C-8F6A-4873-821C-A4B5B16D8161}" srcOrd="0" destOrd="0" presId="urn:microsoft.com/office/officeart/2018/2/layout/IconLabelList"/>
    <dgm:cxn modelId="{1FA4316C-9BED-41D5-B1E0-155CC909D5FD}" type="presParOf" srcId="{6713608F-A38A-49DA-8C71-B02B20F9C556}" destId="{076428BF-3FDF-489D-B6DA-D38863AB5857}" srcOrd="1" destOrd="0" presId="urn:microsoft.com/office/officeart/2018/2/layout/IconLabelList"/>
    <dgm:cxn modelId="{54EE3F03-CB43-4881-8C22-13FF1F35719A}" type="presParOf" srcId="{6713608F-A38A-49DA-8C71-B02B20F9C556}" destId="{22BB5B4D-2DA7-4CA0-9B79-47695F4065AB}" srcOrd="2" destOrd="0" presId="urn:microsoft.com/office/officeart/2018/2/layout/IconLabelList"/>
    <dgm:cxn modelId="{74910895-0EB5-4464-9A08-EC963D9BBCBC}" type="presParOf" srcId="{A013F473-B667-4237-B8BA-970FEB02DED1}" destId="{7AA4CD1E-97FC-4B58-8FAA-A116E0372A11}" srcOrd="3" destOrd="0" presId="urn:microsoft.com/office/officeart/2018/2/layout/IconLabelList"/>
    <dgm:cxn modelId="{AE05B3A4-983B-4AF7-A14D-DD2BDD770D7C}" type="presParOf" srcId="{A013F473-B667-4237-B8BA-970FEB02DED1}" destId="{4BD3DFBF-22C2-4764-B484-84D8ACEFB4D3}" srcOrd="4" destOrd="0" presId="urn:microsoft.com/office/officeart/2018/2/layout/IconLabelList"/>
    <dgm:cxn modelId="{8D0569D2-290B-4E00-806B-1A381768158A}" type="presParOf" srcId="{4BD3DFBF-22C2-4764-B484-84D8ACEFB4D3}" destId="{A20A5846-FE5F-49A3-91AD-F48AD3E7E141}" srcOrd="0" destOrd="0" presId="urn:microsoft.com/office/officeart/2018/2/layout/IconLabelList"/>
    <dgm:cxn modelId="{712E3585-4554-4166-823B-577A038F0FC4}" type="presParOf" srcId="{4BD3DFBF-22C2-4764-B484-84D8ACEFB4D3}" destId="{E9F9964F-E1A9-47A1-ABC5-B22AC6A404D5}" srcOrd="1" destOrd="0" presId="urn:microsoft.com/office/officeart/2018/2/layout/IconLabelList"/>
    <dgm:cxn modelId="{03BA090C-8CC8-487B-9FE2-39310C339421}" type="presParOf" srcId="{4BD3DFBF-22C2-4764-B484-84D8ACEFB4D3}" destId="{8461D1ED-36CA-4485-948E-0A2DC7C58F8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74FB97-A546-4F4F-B714-4551C3E1FBAE}" type="doc">
      <dgm:prSet loTypeId="urn:microsoft.com/office/officeart/2005/8/layout/hierarchy1" loCatId="hierarchy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96B3D927-BC7D-46B6-BBC4-DEFD5EDB318E}">
      <dgm:prSet/>
      <dgm:spPr/>
      <dgm:t>
        <a:bodyPr/>
        <a:lstStyle/>
        <a:p>
          <a:r>
            <a:rPr lang="en-IN"/>
            <a:t>Principle Component Analysis (PCA)</a:t>
          </a:r>
          <a:endParaRPr lang="en-US"/>
        </a:p>
      </dgm:t>
    </dgm:pt>
    <dgm:pt modelId="{F3243988-B325-49F4-A628-0E5AF5677747}" type="parTrans" cxnId="{5FE8940F-B61F-4133-9A4A-5FD97F9559F8}">
      <dgm:prSet/>
      <dgm:spPr/>
      <dgm:t>
        <a:bodyPr/>
        <a:lstStyle/>
        <a:p>
          <a:endParaRPr lang="en-US"/>
        </a:p>
      </dgm:t>
    </dgm:pt>
    <dgm:pt modelId="{42514F7B-E7F9-411D-A244-B02B8B475410}" type="sibTrans" cxnId="{5FE8940F-B61F-4133-9A4A-5FD97F9559F8}">
      <dgm:prSet/>
      <dgm:spPr/>
      <dgm:t>
        <a:bodyPr/>
        <a:lstStyle/>
        <a:p>
          <a:endParaRPr lang="en-US"/>
        </a:p>
      </dgm:t>
    </dgm:pt>
    <dgm:pt modelId="{8FC4666D-7BA0-4503-A149-11D43014343A}">
      <dgm:prSet/>
      <dgm:spPr/>
      <dgm:t>
        <a:bodyPr/>
        <a:lstStyle/>
        <a:p>
          <a:r>
            <a:rPr lang="en-IN"/>
            <a:t>Feature vector of 100 features.</a:t>
          </a:r>
          <a:endParaRPr lang="en-US"/>
        </a:p>
      </dgm:t>
    </dgm:pt>
    <dgm:pt modelId="{83CBECF0-9836-40BE-ADF9-4386A88F9407}" type="parTrans" cxnId="{F8EF4645-1DAD-4AB3-9299-26E5D33EE33F}">
      <dgm:prSet/>
      <dgm:spPr/>
      <dgm:t>
        <a:bodyPr/>
        <a:lstStyle/>
        <a:p>
          <a:endParaRPr lang="en-US"/>
        </a:p>
      </dgm:t>
    </dgm:pt>
    <dgm:pt modelId="{544AF376-69E2-4DAA-86F0-AF4FBCC1EFF1}" type="sibTrans" cxnId="{F8EF4645-1DAD-4AB3-9299-26E5D33EE33F}">
      <dgm:prSet/>
      <dgm:spPr/>
      <dgm:t>
        <a:bodyPr/>
        <a:lstStyle/>
        <a:p>
          <a:endParaRPr lang="en-US"/>
        </a:p>
      </dgm:t>
    </dgm:pt>
    <dgm:pt modelId="{AE4AF857-57A2-4D8C-BEC9-3FF156D39219}" type="pres">
      <dgm:prSet presAssocID="{AA74FB97-A546-4F4F-B714-4551C3E1FB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B317A8-AEB4-4B4C-AB96-A4DB63D3AAEB}" type="pres">
      <dgm:prSet presAssocID="{96B3D927-BC7D-46B6-BBC4-DEFD5EDB318E}" presName="hierRoot1" presStyleCnt="0"/>
      <dgm:spPr/>
    </dgm:pt>
    <dgm:pt modelId="{39F9E8E1-4F46-4D15-B489-6BB5BABBFFA3}" type="pres">
      <dgm:prSet presAssocID="{96B3D927-BC7D-46B6-BBC4-DEFD5EDB318E}" presName="composite" presStyleCnt="0"/>
      <dgm:spPr/>
    </dgm:pt>
    <dgm:pt modelId="{5469EB96-12E5-4175-84EE-DDB8D498A687}" type="pres">
      <dgm:prSet presAssocID="{96B3D927-BC7D-46B6-BBC4-DEFD5EDB318E}" presName="background" presStyleLbl="node0" presStyleIdx="0" presStyleCnt="2"/>
      <dgm:spPr/>
    </dgm:pt>
    <dgm:pt modelId="{EA1AB36D-2DDC-466D-9A3E-3A0C6CB72535}" type="pres">
      <dgm:prSet presAssocID="{96B3D927-BC7D-46B6-BBC4-DEFD5EDB318E}" presName="text" presStyleLbl="fgAcc0" presStyleIdx="0" presStyleCnt="2">
        <dgm:presLayoutVars>
          <dgm:chPref val="3"/>
        </dgm:presLayoutVars>
      </dgm:prSet>
      <dgm:spPr/>
    </dgm:pt>
    <dgm:pt modelId="{47102C1F-BADC-4734-A47D-0320BF47AE08}" type="pres">
      <dgm:prSet presAssocID="{96B3D927-BC7D-46B6-BBC4-DEFD5EDB318E}" presName="hierChild2" presStyleCnt="0"/>
      <dgm:spPr/>
    </dgm:pt>
    <dgm:pt modelId="{3FFF39F7-FB6D-42A8-8F37-BDAB540306A5}" type="pres">
      <dgm:prSet presAssocID="{8FC4666D-7BA0-4503-A149-11D43014343A}" presName="hierRoot1" presStyleCnt="0"/>
      <dgm:spPr/>
    </dgm:pt>
    <dgm:pt modelId="{5F61B2FF-146A-46B4-B27E-A344AAE75035}" type="pres">
      <dgm:prSet presAssocID="{8FC4666D-7BA0-4503-A149-11D43014343A}" presName="composite" presStyleCnt="0"/>
      <dgm:spPr/>
    </dgm:pt>
    <dgm:pt modelId="{1F531BE7-0405-4009-BC11-D19014A3C317}" type="pres">
      <dgm:prSet presAssocID="{8FC4666D-7BA0-4503-A149-11D43014343A}" presName="background" presStyleLbl="node0" presStyleIdx="1" presStyleCnt="2"/>
      <dgm:spPr/>
    </dgm:pt>
    <dgm:pt modelId="{BB652DE4-A44D-428A-8EAC-CABC660D1BCC}" type="pres">
      <dgm:prSet presAssocID="{8FC4666D-7BA0-4503-A149-11D43014343A}" presName="text" presStyleLbl="fgAcc0" presStyleIdx="1" presStyleCnt="2">
        <dgm:presLayoutVars>
          <dgm:chPref val="3"/>
        </dgm:presLayoutVars>
      </dgm:prSet>
      <dgm:spPr/>
    </dgm:pt>
    <dgm:pt modelId="{A4C0CE2A-911D-4619-8E9C-D2A587A5928F}" type="pres">
      <dgm:prSet presAssocID="{8FC4666D-7BA0-4503-A149-11D43014343A}" presName="hierChild2" presStyleCnt="0"/>
      <dgm:spPr/>
    </dgm:pt>
  </dgm:ptLst>
  <dgm:cxnLst>
    <dgm:cxn modelId="{5FE8940F-B61F-4133-9A4A-5FD97F9559F8}" srcId="{AA74FB97-A546-4F4F-B714-4551C3E1FBAE}" destId="{96B3D927-BC7D-46B6-BBC4-DEFD5EDB318E}" srcOrd="0" destOrd="0" parTransId="{F3243988-B325-49F4-A628-0E5AF5677747}" sibTransId="{42514F7B-E7F9-411D-A244-B02B8B475410}"/>
    <dgm:cxn modelId="{53F4302E-2B70-4E18-BB36-813B49738EC1}" type="presOf" srcId="{96B3D927-BC7D-46B6-BBC4-DEFD5EDB318E}" destId="{EA1AB36D-2DDC-466D-9A3E-3A0C6CB72535}" srcOrd="0" destOrd="0" presId="urn:microsoft.com/office/officeart/2005/8/layout/hierarchy1"/>
    <dgm:cxn modelId="{F8EF4645-1DAD-4AB3-9299-26E5D33EE33F}" srcId="{AA74FB97-A546-4F4F-B714-4551C3E1FBAE}" destId="{8FC4666D-7BA0-4503-A149-11D43014343A}" srcOrd="1" destOrd="0" parTransId="{83CBECF0-9836-40BE-ADF9-4386A88F9407}" sibTransId="{544AF376-69E2-4DAA-86F0-AF4FBCC1EFF1}"/>
    <dgm:cxn modelId="{1F168594-FAB6-45DA-B545-CFE98D125EAE}" type="presOf" srcId="{8FC4666D-7BA0-4503-A149-11D43014343A}" destId="{BB652DE4-A44D-428A-8EAC-CABC660D1BCC}" srcOrd="0" destOrd="0" presId="urn:microsoft.com/office/officeart/2005/8/layout/hierarchy1"/>
    <dgm:cxn modelId="{F2BCDD9F-825C-4F1B-A966-A36DF63A51BD}" type="presOf" srcId="{AA74FB97-A546-4F4F-B714-4551C3E1FBAE}" destId="{AE4AF857-57A2-4D8C-BEC9-3FF156D39219}" srcOrd="0" destOrd="0" presId="urn:microsoft.com/office/officeart/2005/8/layout/hierarchy1"/>
    <dgm:cxn modelId="{C560B1B8-A9A0-4D1C-9FB7-78F7FE4A4503}" type="presParOf" srcId="{AE4AF857-57A2-4D8C-BEC9-3FF156D39219}" destId="{EEB317A8-AEB4-4B4C-AB96-A4DB63D3AAEB}" srcOrd="0" destOrd="0" presId="urn:microsoft.com/office/officeart/2005/8/layout/hierarchy1"/>
    <dgm:cxn modelId="{262DC0BA-C4F6-4A5C-9631-4E9FB8F0D205}" type="presParOf" srcId="{EEB317A8-AEB4-4B4C-AB96-A4DB63D3AAEB}" destId="{39F9E8E1-4F46-4D15-B489-6BB5BABBFFA3}" srcOrd="0" destOrd="0" presId="urn:microsoft.com/office/officeart/2005/8/layout/hierarchy1"/>
    <dgm:cxn modelId="{84DFEFE7-3BA6-4CFE-89E5-2A2CC4CDA4A8}" type="presParOf" srcId="{39F9E8E1-4F46-4D15-B489-6BB5BABBFFA3}" destId="{5469EB96-12E5-4175-84EE-DDB8D498A687}" srcOrd="0" destOrd="0" presId="urn:microsoft.com/office/officeart/2005/8/layout/hierarchy1"/>
    <dgm:cxn modelId="{C6AA9AD4-172E-4689-8CE4-B64DFB19D97C}" type="presParOf" srcId="{39F9E8E1-4F46-4D15-B489-6BB5BABBFFA3}" destId="{EA1AB36D-2DDC-466D-9A3E-3A0C6CB72535}" srcOrd="1" destOrd="0" presId="urn:microsoft.com/office/officeart/2005/8/layout/hierarchy1"/>
    <dgm:cxn modelId="{857C89E9-90A1-4466-9F88-AFF28BA4B95B}" type="presParOf" srcId="{EEB317A8-AEB4-4B4C-AB96-A4DB63D3AAEB}" destId="{47102C1F-BADC-4734-A47D-0320BF47AE08}" srcOrd="1" destOrd="0" presId="urn:microsoft.com/office/officeart/2005/8/layout/hierarchy1"/>
    <dgm:cxn modelId="{3776B768-2789-426F-964F-9BD415E4E392}" type="presParOf" srcId="{AE4AF857-57A2-4D8C-BEC9-3FF156D39219}" destId="{3FFF39F7-FB6D-42A8-8F37-BDAB540306A5}" srcOrd="1" destOrd="0" presId="urn:microsoft.com/office/officeart/2005/8/layout/hierarchy1"/>
    <dgm:cxn modelId="{783A5617-4F6F-46FC-B60E-8F5140EE7073}" type="presParOf" srcId="{3FFF39F7-FB6D-42A8-8F37-BDAB540306A5}" destId="{5F61B2FF-146A-46B4-B27E-A344AAE75035}" srcOrd="0" destOrd="0" presId="urn:microsoft.com/office/officeart/2005/8/layout/hierarchy1"/>
    <dgm:cxn modelId="{26900EAD-B8BB-440A-B3F0-C8E91170D74C}" type="presParOf" srcId="{5F61B2FF-146A-46B4-B27E-A344AAE75035}" destId="{1F531BE7-0405-4009-BC11-D19014A3C317}" srcOrd="0" destOrd="0" presId="urn:microsoft.com/office/officeart/2005/8/layout/hierarchy1"/>
    <dgm:cxn modelId="{13C04829-30A7-45EC-9316-5E3FB1061B3A}" type="presParOf" srcId="{5F61B2FF-146A-46B4-B27E-A344AAE75035}" destId="{BB652DE4-A44D-428A-8EAC-CABC660D1BCC}" srcOrd="1" destOrd="0" presId="urn:microsoft.com/office/officeart/2005/8/layout/hierarchy1"/>
    <dgm:cxn modelId="{82C2F4C7-580E-448B-B12F-CCABFCCC6997}" type="presParOf" srcId="{3FFF39F7-FB6D-42A8-8F37-BDAB540306A5}" destId="{A4C0CE2A-911D-4619-8E9C-D2A587A5928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B3E9F3-8235-4D59-9148-89570E2C835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C591EC5-9700-460C-B4BC-42EAD851B47B}">
      <dgm:prSet/>
      <dgm:spPr/>
      <dgm:t>
        <a:bodyPr/>
        <a:lstStyle/>
        <a:p>
          <a:r>
            <a:rPr lang="en-US"/>
            <a:t>Proposed system identifies and categorizes brain tumors using ML on MRI data.</a:t>
          </a:r>
        </a:p>
      </dgm:t>
    </dgm:pt>
    <dgm:pt modelId="{AA52127D-67E4-485D-A312-0DE0770ECB5B}" type="parTrans" cxnId="{994FA7F1-BD9B-4774-8BAE-E30B373831F9}">
      <dgm:prSet/>
      <dgm:spPr/>
      <dgm:t>
        <a:bodyPr/>
        <a:lstStyle/>
        <a:p>
          <a:endParaRPr lang="en-US"/>
        </a:p>
      </dgm:t>
    </dgm:pt>
    <dgm:pt modelId="{3F465D2D-639E-4AD9-9901-19FC60122C0C}" type="sibTrans" cxnId="{994FA7F1-BD9B-4774-8BAE-E30B373831F9}">
      <dgm:prSet/>
      <dgm:spPr/>
      <dgm:t>
        <a:bodyPr/>
        <a:lstStyle/>
        <a:p>
          <a:endParaRPr lang="en-US"/>
        </a:p>
      </dgm:t>
    </dgm:pt>
    <dgm:pt modelId="{644DCFF6-4394-4A6E-8E67-1E584AC623A2}">
      <dgm:prSet/>
      <dgm:spPr/>
      <dgm:t>
        <a:bodyPr/>
        <a:lstStyle/>
        <a:p>
          <a:r>
            <a:rPr lang="en-US" dirty="0"/>
            <a:t>System uses five classifiers, with XG Boost showing highest accuracy at 92.02%.</a:t>
          </a:r>
        </a:p>
      </dgm:t>
    </dgm:pt>
    <dgm:pt modelId="{D9819D4B-BBE0-484E-80E8-618EC7913E05}" type="parTrans" cxnId="{AF533486-4EDF-45DC-AD6E-1A6F2B05663A}">
      <dgm:prSet/>
      <dgm:spPr/>
      <dgm:t>
        <a:bodyPr/>
        <a:lstStyle/>
        <a:p>
          <a:endParaRPr lang="en-US"/>
        </a:p>
      </dgm:t>
    </dgm:pt>
    <dgm:pt modelId="{9F617021-229C-4FAD-B8D1-6E7A3C0BEE87}" type="sibTrans" cxnId="{AF533486-4EDF-45DC-AD6E-1A6F2B05663A}">
      <dgm:prSet/>
      <dgm:spPr/>
      <dgm:t>
        <a:bodyPr/>
        <a:lstStyle/>
        <a:p>
          <a:endParaRPr lang="en-US"/>
        </a:p>
      </dgm:t>
    </dgm:pt>
    <dgm:pt modelId="{3C283C2C-35AC-444A-84D2-34903D0E86FB}">
      <dgm:prSet/>
      <dgm:spPr/>
      <dgm:t>
        <a:bodyPr/>
        <a:lstStyle/>
        <a:p>
          <a:r>
            <a:rPr lang="en-US" dirty="0"/>
            <a:t>System's performance limited by MRI dataset but has potential for high precision in tumor detection.</a:t>
          </a:r>
        </a:p>
      </dgm:t>
    </dgm:pt>
    <dgm:pt modelId="{6C827E56-2CAF-4497-8B86-7BCCAF4BC30F}" type="parTrans" cxnId="{3DC26678-A170-45EE-9F03-CB16AD2AD6ED}">
      <dgm:prSet/>
      <dgm:spPr/>
      <dgm:t>
        <a:bodyPr/>
        <a:lstStyle/>
        <a:p>
          <a:endParaRPr lang="en-US"/>
        </a:p>
      </dgm:t>
    </dgm:pt>
    <dgm:pt modelId="{D7D8F793-8A86-4700-AA72-6F1D1E10B337}" type="sibTrans" cxnId="{3DC26678-A170-45EE-9F03-CB16AD2AD6ED}">
      <dgm:prSet/>
      <dgm:spPr/>
      <dgm:t>
        <a:bodyPr/>
        <a:lstStyle/>
        <a:p>
          <a:endParaRPr lang="en-US"/>
        </a:p>
      </dgm:t>
    </dgm:pt>
    <dgm:pt modelId="{BA62CB71-EC8C-43BF-BE13-D381AE92633D}">
      <dgm:prSet/>
      <dgm:spPr/>
      <dgm:t>
        <a:bodyPr/>
        <a:lstStyle/>
        <a:p>
          <a:r>
            <a:rPr lang="en-US"/>
            <a:t>ML techniques in healthcare could improve tumor detection and lead to better patient outcomes, but further research on larger datasets is necessary.</a:t>
          </a:r>
        </a:p>
      </dgm:t>
    </dgm:pt>
    <dgm:pt modelId="{D297185C-B7BE-4DBC-A95D-18D2C060785B}" type="parTrans" cxnId="{386A044B-E99A-42CE-A916-DCD007B368D9}">
      <dgm:prSet/>
      <dgm:spPr/>
      <dgm:t>
        <a:bodyPr/>
        <a:lstStyle/>
        <a:p>
          <a:endParaRPr lang="en-US"/>
        </a:p>
      </dgm:t>
    </dgm:pt>
    <dgm:pt modelId="{55E7A702-671E-4DD0-8994-62E5BEA75AFC}" type="sibTrans" cxnId="{386A044B-E99A-42CE-A916-DCD007B368D9}">
      <dgm:prSet/>
      <dgm:spPr/>
      <dgm:t>
        <a:bodyPr/>
        <a:lstStyle/>
        <a:p>
          <a:endParaRPr lang="en-US"/>
        </a:p>
      </dgm:t>
    </dgm:pt>
    <dgm:pt modelId="{4BC820FC-2D9D-4133-926F-7F0307AF97CA}" type="pres">
      <dgm:prSet presAssocID="{7BB3E9F3-8235-4D59-9148-89570E2C835B}" presName="linear" presStyleCnt="0">
        <dgm:presLayoutVars>
          <dgm:animLvl val="lvl"/>
          <dgm:resizeHandles val="exact"/>
        </dgm:presLayoutVars>
      </dgm:prSet>
      <dgm:spPr/>
    </dgm:pt>
    <dgm:pt modelId="{EF3A0AC3-31AF-49F3-A731-52B10BE705F0}" type="pres">
      <dgm:prSet presAssocID="{7C591EC5-9700-460C-B4BC-42EAD851B47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6FE06D6-823B-4486-BE2A-65A0CABE8275}" type="pres">
      <dgm:prSet presAssocID="{3F465D2D-639E-4AD9-9901-19FC60122C0C}" presName="spacer" presStyleCnt="0"/>
      <dgm:spPr/>
    </dgm:pt>
    <dgm:pt modelId="{E51E72BC-8B20-494A-8C6A-6BAEDF3B8D87}" type="pres">
      <dgm:prSet presAssocID="{644DCFF6-4394-4A6E-8E67-1E584AC623A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37D26FC-A260-4C35-862F-4D0748E8385E}" type="pres">
      <dgm:prSet presAssocID="{9F617021-229C-4FAD-B8D1-6E7A3C0BEE87}" presName="spacer" presStyleCnt="0"/>
      <dgm:spPr/>
    </dgm:pt>
    <dgm:pt modelId="{638DCE13-FDD2-470D-87B8-31CDBF74E083}" type="pres">
      <dgm:prSet presAssocID="{3C283C2C-35AC-444A-84D2-34903D0E86F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78B06D3-28F7-40CD-9738-01731E1D2453}" type="pres">
      <dgm:prSet presAssocID="{D7D8F793-8A86-4700-AA72-6F1D1E10B337}" presName="spacer" presStyleCnt="0"/>
      <dgm:spPr/>
    </dgm:pt>
    <dgm:pt modelId="{4A045CFC-180D-43FF-8061-F4447D4BD863}" type="pres">
      <dgm:prSet presAssocID="{BA62CB71-EC8C-43BF-BE13-D381AE92633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0482702-742D-4144-9C58-000030AEDFE2}" type="presOf" srcId="{BA62CB71-EC8C-43BF-BE13-D381AE92633D}" destId="{4A045CFC-180D-43FF-8061-F4447D4BD863}" srcOrd="0" destOrd="0" presId="urn:microsoft.com/office/officeart/2005/8/layout/vList2"/>
    <dgm:cxn modelId="{77898A40-A5D4-4EBB-BCC5-D1522808D135}" type="presOf" srcId="{7BB3E9F3-8235-4D59-9148-89570E2C835B}" destId="{4BC820FC-2D9D-4133-926F-7F0307AF97CA}" srcOrd="0" destOrd="0" presId="urn:microsoft.com/office/officeart/2005/8/layout/vList2"/>
    <dgm:cxn modelId="{386A044B-E99A-42CE-A916-DCD007B368D9}" srcId="{7BB3E9F3-8235-4D59-9148-89570E2C835B}" destId="{BA62CB71-EC8C-43BF-BE13-D381AE92633D}" srcOrd="3" destOrd="0" parTransId="{D297185C-B7BE-4DBC-A95D-18D2C060785B}" sibTransId="{55E7A702-671E-4DD0-8994-62E5BEA75AFC}"/>
    <dgm:cxn modelId="{3DC26678-A170-45EE-9F03-CB16AD2AD6ED}" srcId="{7BB3E9F3-8235-4D59-9148-89570E2C835B}" destId="{3C283C2C-35AC-444A-84D2-34903D0E86FB}" srcOrd="2" destOrd="0" parTransId="{6C827E56-2CAF-4497-8B86-7BCCAF4BC30F}" sibTransId="{D7D8F793-8A86-4700-AA72-6F1D1E10B337}"/>
    <dgm:cxn modelId="{AF533486-4EDF-45DC-AD6E-1A6F2B05663A}" srcId="{7BB3E9F3-8235-4D59-9148-89570E2C835B}" destId="{644DCFF6-4394-4A6E-8E67-1E584AC623A2}" srcOrd="1" destOrd="0" parTransId="{D9819D4B-BBE0-484E-80E8-618EC7913E05}" sibTransId="{9F617021-229C-4FAD-B8D1-6E7A3C0BEE87}"/>
    <dgm:cxn modelId="{93C5D19B-F764-4FAB-9E0F-FA4713833359}" type="presOf" srcId="{7C591EC5-9700-460C-B4BC-42EAD851B47B}" destId="{EF3A0AC3-31AF-49F3-A731-52B10BE705F0}" srcOrd="0" destOrd="0" presId="urn:microsoft.com/office/officeart/2005/8/layout/vList2"/>
    <dgm:cxn modelId="{108867DF-0AB1-4DAC-8EF5-690FD8993F2F}" type="presOf" srcId="{3C283C2C-35AC-444A-84D2-34903D0E86FB}" destId="{638DCE13-FDD2-470D-87B8-31CDBF74E083}" srcOrd="0" destOrd="0" presId="urn:microsoft.com/office/officeart/2005/8/layout/vList2"/>
    <dgm:cxn modelId="{202AB2E5-9857-4831-BDA3-1F5ECBFB30C0}" type="presOf" srcId="{644DCFF6-4394-4A6E-8E67-1E584AC623A2}" destId="{E51E72BC-8B20-494A-8C6A-6BAEDF3B8D87}" srcOrd="0" destOrd="0" presId="urn:microsoft.com/office/officeart/2005/8/layout/vList2"/>
    <dgm:cxn modelId="{994FA7F1-BD9B-4774-8BAE-E30B373831F9}" srcId="{7BB3E9F3-8235-4D59-9148-89570E2C835B}" destId="{7C591EC5-9700-460C-B4BC-42EAD851B47B}" srcOrd="0" destOrd="0" parTransId="{AA52127D-67E4-485D-A312-0DE0770ECB5B}" sibTransId="{3F465D2D-639E-4AD9-9901-19FC60122C0C}"/>
    <dgm:cxn modelId="{1D577826-D35F-41DD-81E1-6CF46602C6E8}" type="presParOf" srcId="{4BC820FC-2D9D-4133-926F-7F0307AF97CA}" destId="{EF3A0AC3-31AF-49F3-A731-52B10BE705F0}" srcOrd="0" destOrd="0" presId="urn:microsoft.com/office/officeart/2005/8/layout/vList2"/>
    <dgm:cxn modelId="{502E02F4-C5C0-4655-8844-B19950F41F54}" type="presParOf" srcId="{4BC820FC-2D9D-4133-926F-7F0307AF97CA}" destId="{06FE06D6-823B-4486-BE2A-65A0CABE8275}" srcOrd="1" destOrd="0" presId="urn:microsoft.com/office/officeart/2005/8/layout/vList2"/>
    <dgm:cxn modelId="{92BBD443-762F-4711-8D69-C56AD8825C48}" type="presParOf" srcId="{4BC820FC-2D9D-4133-926F-7F0307AF97CA}" destId="{E51E72BC-8B20-494A-8C6A-6BAEDF3B8D87}" srcOrd="2" destOrd="0" presId="urn:microsoft.com/office/officeart/2005/8/layout/vList2"/>
    <dgm:cxn modelId="{29B662EC-1295-414E-A26D-480952486507}" type="presParOf" srcId="{4BC820FC-2D9D-4133-926F-7F0307AF97CA}" destId="{037D26FC-A260-4C35-862F-4D0748E8385E}" srcOrd="3" destOrd="0" presId="urn:microsoft.com/office/officeart/2005/8/layout/vList2"/>
    <dgm:cxn modelId="{B5ED4B81-A14C-44E7-87F4-ABFB42FD8F89}" type="presParOf" srcId="{4BC820FC-2D9D-4133-926F-7F0307AF97CA}" destId="{638DCE13-FDD2-470D-87B8-31CDBF74E083}" srcOrd="4" destOrd="0" presId="urn:microsoft.com/office/officeart/2005/8/layout/vList2"/>
    <dgm:cxn modelId="{E2B3DCF5-5A57-4893-92AA-919DDC7486A2}" type="presParOf" srcId="{4BC820FC-2D9D-4133-926F-7F0307AF97CA}" destId="{978B06D3-28F7-40CD-9738-01731E1D2453}" srcOrd="5" destOrd="0" presId="urn:microsoft.com/office/officeart/2005/8/layout/vList2"/>
    <dgm:cxn modelId="{9E77A30E-3475-41E6-AFED-C0462177C6B9}" type="presParOf" srcId="{4BC820FC-2D9D-4133-926F-7F0307AF97CA}" destId="{4A045CFC-180D-43FF-8061-F4447D4BD86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1F59F-195B-4DCB-A952-D49213BCC77D}">
      <dsp:nvSpPr>
        <dsp:cNvPr id="0" name=""/>
        <dsp:cNvSpPr/>
      </dsp:nvSpPr>
      <dsp:spPr>
        <a:xfrm>
          <a:off x="0" y="67714"/>
          <a:ext cx="10168127" cy="9149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Brain tumors are abnormal cell growths in the brain that can be treated based on the tumor stage.</a:t>
          </a:r>
        </a:p>
      </dsp:txBody>
      <dsp:txXfrm>
        <a:off x="44664" y="112378"/>
        <a:ext cx="10078799" cy="825612"/>
      </dsp:txXfrm>
    </dsp:sp>
    <dsp:sp modelId="{58688E25-64E3-46CB-ADC1-C7F7DF027FD3}">
      <dsp:nvSpPr>
        <dsp:cNvPr id="0" name=""/>
        <dsp:cNvSpPr/>
      </dsp:nvSpPr>
      <dsp:spPr>
        <a:xfrm>
          <a:off x="0" y="1048894"/>
          <a:ext cx="10168127" cy="914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Identification and categorization of brain tumors are crucial in modern medical research.</a:t>
          </a:r>
        </a:p>
      </dsp:txBody>
      <dsp:txXfrm>
        <a:off x="44664" y="1093558"/>
        <a:ext cx="10078799" cy="825612"/>
      </dsp:txXfrm>
    </dsp:sp>
    <dsp:sp modelId="{57411D8F-0C78-467F-920B-3D35A609A155}">
      <dsp:nvSpPr>
        <dsp:cNvPr id="0" name=""/>
        <dsp:cNvSpPr/>
      </dsp:nvSpPr>
      <dsp:spPr>
        <a:xfrm>
          <a:off x="0" y="2030075"/>
          <a:ext cx="10168127" cy="9149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Research does predictive analysis to identify and classify brain tumors.</a:t>
          </a:r>
        </a:p>
      </dsp:txBody>
      <dsp:txXfrm>
        <a:off x="44664" y="2074739"/>
        <a:ext cx="10078799" cy="825612"/>
      </dsp:txXfrm>
    </dsp:sp>
    <dsp:sp modelId="{F1D6D184-920C-4C9F-8401-A2AEA5E9D2AE}">
      <dsp:nvSpPr>
        <dsp:cNvPr id="0" name=""/>
        <dsp:cNvSpPr/>
      </dsp:nvSpPr>
      <dsp:spPr>
        <a:xfrm>
          <a:off x="0" y="3011255"/>
          <a:ext cx="10168127" cy="9149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Machine learning techniques are used to detect and classify brain tumors</a:t>
          </a:r>
        </a:p>
      </dsp:txBody>
      <dsp:txXfrm>
        <a:off x="44664" y="3055919"/>
        <a:ext cx="10078799" cy="8256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DCEA6A-705C-4020-8366-FC23F04A65C4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8FBAF-4B44-4C29-B792-3EE6306E7B1F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Present Research Focused more on only Detecting Tumor</a:t>
          </a:r>
        </a:p>
      </dsp:txBody>
      <dsp:txXfrm>
        <a:off x="383617" y="1447754"/>
        <a:ext cx="2847502" cy="1768010"/>
      </dsp:txXfrm>
    </dsp:sp>
    <dsp:sp modelId="{87D422CE-8014-4D61-82BA-97876DA3ED2E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42500-60F2-411A-B435-C66DFCA2BE38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Lack of focus on specific types of brain tumors</a:t>
          </a:r>
        </a:p>
      </dsp:txBody>
      <dsp:txXfrm>
        <a:off x="3998355" y="1447754"/>
        <a:ext cx="2847502" cy="1768010"/>
      </dsp:txXfrm>
    </dsp:sp>
    <dsp:sp modelId="{6F88F725-7031-4861-835F-203193F66B60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1C6F5-E796-4F0F-961B-B2AAA28B80E2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Limited and Specific dataset</a:t>
          </a:r>
        </a:p>
      </dsp:txBody>
      <dsp:txXfrm>
        <a:off x="7613092" y="1447754"/>
        <a:ext cx="2847502" cy="17680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62AAC-0DF5-4117-8316-4C6B0C826AC8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73A97-F1CA-4B4D-866E-83DA33B8EE1A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Compilation of three dataset.</a:t>
          </a:r>
          <a:endParaRPr lang="en-US" sz="2300" kern="1200"/>
        </a:p>
      </dsp:txBody>
      <dsp:txXfrm>
        <a:off x="417971" y="2644140"/>
        <a:ext cx="2889450" cy="720000"/>
      </dsp:txXfrm>
    </dsp:sp>
    <dsp:sp modelId="{8CE8E88C-8F6A-4873-821C-A4B5B16D8161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B5B4D-2DA7-4CA0-9B79-47695F4065AB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Ability to classify specific tumor</a:t>
          </a:r>
          <a:endParaRPr lang="en-US" sz="2300" kern="1200" dirty="0"/>
        </a:p>
      </dsp:txBody>
      <dsp:txXfrm>
        <a:off x="3813075" y="2644140"/>
        <a:ext cx="2889450" cy="720000"/>
      </dsp:txXfrm>
    </dsp:sp>
    <dsp:sp modelId="{A20A5846-FE5F-49A3-91AD-F48AD3E7E141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1D1ED-36CA-4485-948E-0A2DC7C58F8C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Computationally Inexpensive </a:t>
          </a:r>
          <a:endParaRPr lang="en-US" sz="2300" kern="1200"/>
        </a:p>
      </dsp:txBody>
      <dsp:txXfrm>
        <a:off x="7208178" y="2644140"/>
        <a:ext cx="28894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9EB96-12E5-4175-84EE-DDB8D498A687}">
      <dsp:nvSpPr>
        <dsp:cNvPr id="0" name=""/>
        <dsp:cNvSpPr/>
      </dsp:nvSpPr>
      <dsp:spPr>
        <a:xfrm>
          <a:off x="553" y="1100890"/>
          <a:ext cx="1941339" cy="123275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1AB36D-2DDC-466D-9A3E-3A0C6CB72535}">
      <dsp:nvSpPr>
        <dsp:cNvPr id="0" name=""/>
        <dsp:cNvSpPr/>
      </dsp:nvSpPr>
      <dsp:spPr>
        <a:xfrm>
          <a:off x="216257" y="1305809"/>
          <a:ext cx="1941339" cy="1232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Principle Component Analysis (PCA)</a:t>
          </a:r>
          <a:endParaRPr lang="en-US" sz="2300" kern="1200"/>
        </a:p>
      </dsp:txBody>
      <dsp:txXfrm>
        <a:off x="252363" y="1341915"/>
        <a:ext cx="1869127" cy="1160538"/>
      </dsp:txXfrm>
    </dsp:sp>
    <dsp:sp modelId="{1F531BE7-0405-4009-BC11-D19014A3C317}">
      <dsp:nvSpPr>
        <dsp:cNvPr id="0" name=""/>
        <dsp:cNvSpPr/>
      </dsp:nvSpPr>
      <dsp:spPr>
        <a:xfrm>
          <a:off x="2373301" y="1100890"/>
          <a:ext cx="1941339" cy="123275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52DE4-A44D-428A-8EAC-CABC660D1BCC}">
      <dsp:nvSpPr>
        <dsp:cNvPr id="0" name=""/>
        <dsp:cNvSpPr/>
      </dsp:nvSpPr>
      <dsp:spPr>
        <a:xfrm>
          <a:off x="2589005" y="1305809"/>
          <a:ext cx="1941339" cy="1232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Feature vector of 100 features.</a:t>
          </a:r>
          <a:endParaRPr lang="en-US" sz="2300" kern="1200"/>
        </a:p>
      </dsp:txBody>
      <dsp:txXfrm>
        <a:off x="2625111" y="1341915"/>
        <a:ext cx="1869127" cy="11605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3A0AC3-31AF-49F3-A731-52B10BE705F0}">
      <dsp:nvSpPr>
        <dsp:cNvPr id="0" name=""/>
        <dsp:cNvSpPr/>
      </dsp:nvSpPr>
      <dsp:spPr>
        <a:xfrm>
          <a:off x="0" y="84287"/>
          <a:ext cx="6364224" cy="128663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Proposed system identifies and categorizes brain tumors using ML on MRI data.</a:t>
          </a:r>
        </a:p>
      </dsp:txBody>
      <dsp:txXfrm>
        <a:off x="62808" y="147095"/>
        <a:ext cx="6238608" cy="1161018"/>
      </dsp:txXfrm>
    </dsp:sp>
    <dsp:sp modelId="{E51E72BC-8B20-494A-8C6A-6BAEDF3B8D87}">
      <dsp:nvSpPr>
        <dsp:cNvPr id="0" name=""/>
        <dsp:cNvSpPr/>
      </dsp:nvSpPr>
      <dsp:spPr>
        <a:xfrm>
          <a:off x="0" y="1437161"/>
          <a:ext cx="6364224" cy="128663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System uses five classifiers, with XG Boost showing highest accuracy at 92.02%.</a:t>
          </a:r>
        </a:p>
      </dsp:txBody>
      <dsp:txXfrm>
        <a:off x="62808" y="1499969"/>
        <a:ext cx="6238608" cy="1161018"/>
      </dsp:txXfrm>
    </dsp:sp>
    <dsp:sp modelId="{638DCE13-FDD2-470D-87B8-31CDBF74E083}">
      <dsp:nvSpPr>
        <dsp:cNvPr id="0" name=""/>
        <dsp:cNvSpPr/>
      </dsp:nvSpPr>
      <dsp:spPr>
        <a:xfrm>
          <a:off x="0" y="2790036"/>
          <a:ext cx="6364224" cy="128663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System's performance limited by MRI dataset but has potential for high precision in tumor detection.</a:t>
          </a:r>
        </a:p>
      </dsp:txBody>
      <dsp:txXfrm>
        <a:off x="62808" y="2852844"/>
        <a:ext cx="6238608" cy="1161018"/>
      </dsp:txXfrm>
    </dsp:sp>
    <dsp:sp modelId="{4A045CFC-180D-43FF-8061-F4447D4BD863}">
      <dsp:nvSpPr>
        <dsp:cNvPr id="0" name=""/>
        <dsp:cNvSpPr/>
      </dsp:nvSpPr>
      <dsp:spPr>
        <a:xfrm>
          <a:off x="0" y="4142910"/>
          <a:ext cx="6364224" cy="128663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ML techniques in healthcare could improve tumor detection and lead to better patient outcomes, but further research on larger datasets is necessary.</a:t>
          </a:r>
        </a:p>
      </dsp:txBody>
      <dsp:txXfrm>
        <a:off x="62808" y="4205718"/>
        <a:ext cx="6238608" cy="1161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08EA-CF43-4B8A-B88A-2395BDC7A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84E85-322B-D5F5-79D9-6117265E7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418A8-4796-4EB6-4A06-99E94D20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AE9D-1F83-4400-86CD-CBF0154575D3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BE9F6-F049-A377-499E-CED599DD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73123-2043-B54A-C228-5E92F021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388C-27D4-4090-990E-3B013128A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89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C0B9-E25B-B2AD-C33E-CB73EF02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3ABC5-FDBF-183D-7F55-9F87D0BF7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FDF8E-9B84-DB74-200A-22C743747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AE9D-1F83-4400-86CD-CBF0154575D3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0D4DC-6EF0-4668-1280-D5729CBA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389DD-1ED2-C5C2-78EF-D4B81C4E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388C-27D4-4090-990E-3B013128A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26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88D7FC-B2FB-F207-94A3-95DA72A3F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EA212-66F5-1B64-B161-D232FC741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BC6F5-FBF5-897B-4BAB-F88FE57C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AE9D-1F83-4400-86CD-CBF0154575D3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5F484-7E10-03EB-9D69-8B5B0838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99CF5-11D3-124B-A7A8-7F53B4324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388C-27D4-4090-990E-3B013128A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26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5CDC-64C6-4394-990E-49FB4CFE9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C1739-EF51-41A3-A262-5C488C349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6D841-8438-4312-9B0E-89D14FAA7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EC4D-B142-45E9-8E27-8C67441C2DB3}" type="datetime1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31725-B377-4C40-816F-53C8D009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7th International Conference on Advanced Computing and Communication Systems (ICACCS).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CDCB0-AEF9-49CE-B7F9-AF6F53096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C4CC-9713-4B82-8B9E-2010D1952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5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4672-E0CE-7C6E-A2F8-23E21212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6303-2546-F458-A929-A4F93FCD4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41191-0731-F4C0-6352-6085BCA1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AE9D-1F83-4400-86CD-CBF0154575D3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D3418-C004-D9EC-8ABB-879621D2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8EE4C-ADAB-2C7F-7B53-FE383DB6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388C-27D4-4090-990E-3B013128A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28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22FB-9BC2-9686-B0BD-660C25B0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9B7C6-868C-91B5-8190-F11D4DE83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4533E-97FA-B496-5DF8-64FF88C4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AE9D-1F83-4400-86CD-CBF0154575D3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7E43B-BF1E-D1F5-C238-C8643BBB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BFEC-FA6D-0AEC-DBBA-63C89C447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388C-27D4-4090-990E-3B013128A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50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EFE0-7FD9-F590-EDA1-EDA533C3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06BEB-E665-0FC8-2353-0F212132E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86BB4-DA84-B399-8BB4-5FEC991F3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347C6-F89E-CA42-C162-96444CF01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AE9D-1F83-4400-86CD-CBF0154575D3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61051-2A69-B37A-F8B3-573F52F2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680CC-D158-498E-3AA2-8C637CAC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388C-27D4-4090-990E-3B013128A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2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A6ADA-FD05-2B04-5F4E-F9B32061A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ED54C-978A-1AE7-2810-EE41B2EA8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B6911-3FDB-8A11-F63D-2E106947F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C92811-71C7-B038-C968-55CEB8AF0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A2D62-9831-CB92-63AA-7A2C47B29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C254C-D83B-1B2F-49A3-04DB92BC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AE9D-1F83-4400-86CD-CBF0154575D3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43512-251A-FA4F-16C0-A8C4A3C9E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E0DDB0-E376-1AC5-F797-B853F9BB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388C-27D4-4090-990E-3B013128A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61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21D00-3E7E-8FE8-B63D-F6FB5BFE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68893-516C-090B-E26E-A59511E4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AE9D-1F83-4400-86CD-CBF0154575D3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5FA5E-6D90-A7B0-D7C8-480F06097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7455E-A5E3-183A-070A-42627DC0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388C-27D4-4090-990E-3B013128A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85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DCC8BF-DA02-B2E6-9554-93F171571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AE9D-1F83-4400-86CD-CBF0154575D3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A7BDD9-0614-2AE6-4912-6F2087722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BDAB9-C906-2645-D16E-8696877E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388C-27D4-4090-990E-3B013128A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60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490E-F8C3-D086-AA72-D9293A8F2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05DF9-D14E-18DE-2FCC-183841B2B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6BB08-AEAD-09CD-2AD3-76F447CAA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A1B96-DF05-FB77-DC93-479E73245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AE9D-1F83-4400-86CD-CBF0154575D3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18688-D664-49B4-E3A0-CCE28FF13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7BC5C-93B6-CD29-7A27-FF8436FB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388C-27D4-4090-990E-3B013128A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80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3A05-352A-643A-C640-3230C5A88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4E7776-94A8-0531-7417-5BAF76C17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99B05-B2DE-741A-2252-AD2E76BB0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1519E-9544-B10D-CF69-64822D24C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AE9D-1F83-4400-86CD-CBF0154575D3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7E5C6-5B58-E8A6-87E0-243C57D43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2B925-661B-C6C0-8A27-F11BCE07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388C-27D4-4090-990E-3B013128A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01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85BDB5-516E-FCC0-1E1E-76BCE8FF0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F2A1A-4DA0-E133-4F66-1F35956E0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BD6AF-9BFA-B50F-B506-BDE630B5A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8AE9D-1F83-4400-86CD-CBF0154575D3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3205F-56D7-6A10-C806-F8546B4E8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A8595-A1EF-3263-B52F-EA5029F3F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D388C-27D4-4090-990E-3B013128A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88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10ACBF-778E-4B53-80DC-14B1751D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85318-8DED-4898-BA43-F9734A4F3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DBF4D-6273-4C69-BA75-39D8523ED3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F116A-DF37-4BAD-88AC-564E3F3823D8}" type="datetime1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B792F-9977-4628-9D82-C558167DA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2021 7th International Conference on Advanced Computing and Communication Systems (ICACCS).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5B0A0-8924-4F9E-8B26-7DD220F53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AC4CC-9713-4B82-8B9E-2010D1952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36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asoudnickparvar/brain-tumor-mridatase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2BCBE1-CB20-413B-8D6A-CE0C13D7C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95457"/>
            <a:ext cx="9144000" cy="346037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Machine Learning based Brain Tumor Detection and 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Classification using HOG Feature Descriptor</a:t>
            </a:r>
            <a:endParaRPr lang="en-IN" dirty="0"/>
          </a:p>
          <a:p>
            <a:r>
              <a:rPr lang="en-IN" dirty="0"/>
              <a:t>Author Details </a:t>
            </a:r>
          </a:p>
          <a:p>
            <a:pPr algn="ctr">
              <a:spcBef>
                <a:spcPts val="1800"/>
              </a:spcBef>
              <a:spcAft>
                <a:spcPts val="2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Swati Shilaskar, Shripad Bhatlawande, Tejas Mahajan, Suraj Chaudhari, Rohan Mahajan, Khushi Junnare.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Department of Electronics and Telecommunication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Vishwakarma Institute of Technology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Pune, India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FFAEAC-EE16-F4C7-9D6B-77AE33B28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3892" y="502170"/>
            <a:ext cx="5492115" cy="20756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1693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12D6F-7A7C-D93A-AC2E-689C5A82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IN" sz="4800"/>
              <a:t>Feature Reduction</a:t>
            </a:r>
            <a:endParaRPr lang="en-IN" sz="4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6D72998-CD9C-FB7C-B59E-23F3E76CE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051" y="2484255"/>
            <a:ext cx="4917239" cy="371424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B8404F39-7B74-E957-F7EA-36E2213186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912135"/>
              </p:ext>
            </p:extLst>
          </p:nvPr>
        </p:nvGraphicFramePr>
        <p:xfrm>
          <a:off x="793661" y="2599509"/>
          <a:ext cx="4530898" cy="363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9577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4F8608-5490-A28C-F784-8E6219F0B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 dirty="0"/>
              <a:t>Classifier Performance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B2023D9-E433-7CFA-B74C-1CEAA26A86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738167"/>
              </p:ext>
            </p:extLst>
          </p:nvPr>
        </p:nvGraphicFramePr>
        <p:xfrm>
          <a:off x="6642479" y="2359839"/>
          <a:ext cx="4711321" cy="3490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707A97-3414-3A4E-13A4-D114561B4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846119"/>
              </p:ext>
            </p:extLst>
          </p:nvPr>
        </p:nvGraphicFramePr>
        <p:xfrm>
          <a:off x="838200" y="2359839"/>
          <a:ext cx="4674637" cy="319925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53449">
                  <a:extLst>
                    <a:ext uri="{9D8B030D-6E8A-4147-A177-3AD203B41FA5}">
                      <a16:colId xmlns:a16="http://schemas.microsoft.com/office/drawing/2014/main" val="3833496216"/>
                    </a:ext>
                  </a:extLst>
                </a:gridCol>
                <a:gridCol w="939383">
                  <a:extLst>
                    <a:ext uri="{9D8B030D-6E8A-4147-A177-3AD203B41FA5}">
                      <a16:colId xmlns:a16="http://schemas.microsoft.com/office/drawing/2014/main" val="2604341412"/>
                    </a:ext>
                  </a:extLst>
                </a:gridCol>
                <a:gridCol w="938444">
                  <a:extLst>
                    <a:ext uri="{9D8B030D-6E8A-4147-A177-3AD203B41FA5}">
                      <a16:colId xmlns:a16="http://schemas.microsoft.com/office/drawing/2014/main" val="2562421316"/>
                    </a:ext>
                  </a:extLst>
                </a:gridCol>
                <a:gridCol w="803978">
                  <a:extLst>
                    <a:ext uri="{9D8B030D-6E8A-4147-A177-3AD203B41FA5}">
                      <a16:colId xmlns:a16="http://schemas.microsoft.com/office/drawing/2014/main" val="1560202667"/>
                    </a:ext>
                  </a:extLst>
                </a:gridCol>
                <a:gridCol w="939383">
                  <a:extLst>
                    <a:ext uri="{9D8B030D-6E8A-4147-A177-3AD203B41FA5}">
                      <a16:colId xmlns:a16="http://schemas.microsoft.com/office/drawing/2014/main" val="844975161"/>
                    </a:ext>
                  </a:extLst>
                </a:gridCol>
              </a:tblGrid>
              <a:tr h="5659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500" b="1" dirty="0">
                          <a:effectLst/>
                        </a:rPr>
                        <a:t>Classifiers</a:t>
                      </a:r>
                      <a:endParaRPr lang="en-IN" sz="15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500" b="1" dirty="0">
                          <a:effectLst/>
                        </a:rPr>
                        <a:t>Accuracy</a:t>
                      </a:r>
                      <a:endParaRPr lang="en-IN" sz="15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500" b="1" dirty="0">
                          <a:effectLst/>
                        </a:rPr>
                        <a:t>Precision</a:t>
                      </a:r>
                      <a:endParaRPr lang="en-IN" sz="15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500" b="1" dirty="0">
                          <a:effectLst/>
                        </a:rPr>
                        <a:t>Recall</a:t>
                      </a:r>
                      <a:endParaRPr lang="en-IN" sz="15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500" b="1" dirty="0">
                          <a:effectLst/>
                        </a:rPr>
                        <a:t>F1 Score</a:t>
                      </a:r>
                      <a:endParaRPr lang="en-IN" sz="15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5870240"/>
                  </a:ext>
                </a:extLst>
              </a:tr>
              <a:tr h="5659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500" b="0" dirty="0">
                          <a:effectLst/>
                        </a:rPr>
                        <a:t>Gradient Boost</a:t>
                      </a:r>
                      <a:endParaRPr lang="en-IN" sz="15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500" dirty="0">
                          <a:effectLst/>
                        </a:rPr>
                        <a:t>67.53</a:t>
                      </a:r>
                      <a:endParaRPr lang="en-IN" sz="15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500">
                          <a:effectLst/>
                        </a:rPr>
                        <a:t>70.64</a:t>
                      </a:r>
                      <a:endParaRPr lang="en-IN" sz="15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500">
                          <a:effectLst/>
                        </a:rPr>
                        <a:t>66.97</a:t>
                      </a:r>
                      <a:endParaRPr lang="en-IN" sz="15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500">
                          <a:effectLst/>
                        </a:rPr>
                        <a:t>67.51</a:t>
                      </a:r>
                      <a:endParaRPr lang="en-IN" sz="15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1937574"/>
                  </a:ext>
                </a:extLst>
              </a:tr>
              <a:tr h="4038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500" b="0" dirty="0">
                          <a:effectLst/>
                        </a:rPr>
                        <a:t>KNN</a:t>
                      </a:r>
                      <a:endParaRPr lang="en-IN" sz="15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500">
                          <a:effectLst/>
                        </a:rPr>
                        <a:t>68.52</a:t>
                      </a:r>
                      <a:endParaRPr lang="en-IN" sz="15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500" dirty="0">
                          <a:effectLst/>
                        </a:rPr>
                        <a:t>95.15</a:t>
                      </a:r>
                      <a:endParaRPr lang="en-IN" sz="15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500" dirty="0">
                          <a:effectLst/>
                        </a:rPr>
                        <a:t>68.19</a:t>
                      </a:r>
                      <a:endParaRPr lang="en-IN" sz="15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500">
                          <a:effectLst/>
                        </a:rPr>
                        <a:t>77.85</a:t>
                      </a:r>
                      <a:endParaRPr lang="en-IN" sz="15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173804"/>
                  </a:ext>
                </a:extLst>
              </a:tr>
              <a:tr h="4038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500" b="0" dirty="0">
                          <a:effectLst/>
                        </a:rPr>
                        <a:t>SVM</a:t>
                      </a:r>
                      <a:endParaRPr lang="en-IN" sz="15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500">
                          <a:effectLst/>
                        </a:rPr>
                        <a:t>74.19</a:t>
                      </a:r>
                      <a:endParaRPr lang="en-IN" sz="15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500">
                          <a:effectLst/>
                        </a:rPr>
                        <a:t>77.08</a:t>
                      </a:r>
                      <a:endParaRPr lang="en-IN" sz="15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500" dirty="0">
                          <a:effectLst/>
                        </a:rPr>
                        <a:t>75.40</a:t>
                      </a:r>
                      <a:endParaRPr lang="en-IN" sz="15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500">
                          <a:effectLst/>
                        </a:rPr>
                        <a:t>75.83</a:t>
                      </a:r>
                      <a:endParaRPr lang="en-IN" sz="15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13983139"/>
                  </a:ext>
                </a:extLst>
              </a:tr>
              <a:tr h="8559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500" b="0" dirty="0">
                          <a:effectLst/>
                        </a:rPr>
                        <a:t>Logistic Regression</a:t>
                      </a:r>
                      <a:endParaRPr lang="en-IN" sz="15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500">
                          <a:effectLst/>
                        </a:rPr>
                        <a:t>77.62</a:t>
                      </a:r>
                      <a:endParaRPr lang="en-IN" sz="15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500">
                          <a:effectLst/>
                        </a:rPr>
                        <a:t>94.99</a:t>
                      </a:r>
                      <a:endParaRPr lang="en-IN" sz="15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500" dirty="0">
                          <a:effectLst/>
                        </a:rPr>
                        <a:t>76.40</a:t>
                      </a:r>
                      <a:endParaRPr lang="en-IN" sz="15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500" dirty="0">
                          <a:effectLst/>
                        </a:rPr>
                        <a:t>84.24</a:t>
                      </a:r>
                      <a:endParaRPr lang="en-IN" sz="15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3393367"/>
                  </a:ext>
                </a:extLst>
              </a:tr>
              <a:tr h="4038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500" b="0" dirty="0">
                          <a:effectLst/>
                        </a:rPr>
                        <a:t>XG Boost</a:t>
                      </a:r>
                      <a:endParaRPr lang="en-IN" sz="15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500" b="1" dirty="0">
                          <a:effectLst/>
                        </a:rPr>
                        <a:t>92.02</a:t>
                      </a:r>
                      <a:endParaRPr lang="en-IN" sz="15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500">
                          <a:effectLst/>
                        </a:rPr>
                        <a:t>92.07</a:t>
                      </a:r>
                      <a:endParaRPr lang="en-IN" sz="15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500">
                          <a:effectLst/>
                        </a:rPr>
                        <a:t>91.82</a:t>
                      </a:r>
                      <a:endParaRPr lang="en-IN" sz="15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500" dirty="0">
                          <a:effectLst/>
                        </a:rPr>
                        <a:t>91.85</a:t>
                      </a:r>
                      <a:endParaRPr lang="en-IN" sz="15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2724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118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FD81E-29F2-E618-F14E-3502DBA9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IN" sz="5400"/>
              <a:t>Advantages and Limitation 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DF90-1F12-4C58-EC39-403B7B1B2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200" dirty="0"/>
              <a:t>Advantages:</a:t>
            </a:r>
          </a:p>
          <a:p>
            <a:pPr lvl="1"/>
            <a:r>
              <a:rPr lang="en-US" sz="2200" dirty="0"/>
              <a:t>Accurately classify tumors with high precision.</a:t>
            </a:r>
          </a:p>
          <a:p>
            <a:pPr lvl="1"/>
            <a:r>
              <a:rPr lang="en-US" sz="2200" dirty="0"/>
              <a:t>Simple &amp; Lightweight system </a:t>
            </a:r>
          </a:p>
          <a:p>
            <a:pPr lvl="1"/>
            <a:r>
              <a:rPr lang="en-US" sz="2200" dirty="0"/>
              <a:t>Cost effective</a:t>
            </a:r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r>
              <a:rPr lang="en-IN" sz="2200" dirty="0"/>
              <a:t>Limitations:</a:t>
            </a:r>
          </a:p>
          <a:p>
            <a:pPr lvl="1"/>
            <a:r>
              <a:rPr lang="en-US" sz="2200" dirty="0"/>
              <a:t>Classify only Axial view images</a:t>
            </a:r>
          </a:p>
          <a:p>
            <a:pPr marL="0" indent="0"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106059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28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FEB8B-2166-340B-773B-8EE48C93E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IN" sz="4000"/>
              <a:t>Conclusion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4566C4F0-27C2-F789-11E0-4BB5BF28AD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395552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2136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8D426-3CFB-9A12-E7DF-BBEC2C1D5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4000"/>
              <a:t>References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7CFD0-FA8F-C744-9265-AB3D9FF7A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https://www.kaggle.com/datasets/masoudnickparvar/brain-tumor-mridataset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Ghosh, A., &amp; Kole, A. L. O. K. (2021). A Comparative Study of Enhanced ML Algorithms for Brain Tumor Detection and Classification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Minz, A., &amp; Mahobiya, C. (2017, January). MR image classification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brain tumor type. In 2017 IEEE 7th International Advance Computing Conference (IACC) (pp. 701-705). IEEE.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Islam, M. K., Ali, M. S., Miah, M. S., Rahman, M. M.,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S., &amp; Hossain, M. A. (2021). Brain tumor detection in MR image using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superpixels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principal component analysis and template-based K-means clustering algorithm. ML with Applications, 5, 100044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Sharma, M., Sharma, P., Mittal, R., &amp; Gupta, K. (2021). Brain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tumour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detection using ML. Journal of Electronics, 3(4), 298-308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486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C18720-75D0-8E7B-9DA8-79D5551B3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IN" sz="7200"/>
              <a:t>Thank You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73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4B582-0A4C-EE79-EB74-BF707EF73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4000"/>
              <a:t>Introduction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915753-5D39-B0D7-B034-12AEAFBF29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9271098"/>
              </p:ext>
            </p:extLst>
          </p:nvPr>
        </p:nvGraphicFramePr>
        <p:xfrm>
          <a:off x="1115568" y="2269730"/>
          <a:ext cx="10168128" cy="3993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952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0F7E66-0D94-E70B-75BA-1F1BE9AE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4000" dirty="0"/>
              <a:t>Literature Survey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C1BB98-9C51-300D-FCD8-4B4612E2C0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7917729"/>
              </p:ext>
            </p:extLst>
          </p:nvPr>
        </p:nvGraphicFramePr>
        <p:xfrm>
          <a:off x="1163714" y="2269730"/>
          <a:ext cx="10071837" cy="3993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595">
                  <a:extLst>
                    <a:ext uri="{9D8B030D-6E8A-4147-A177-3AD203B41FA5}">
                      <a16:colId xmlns:a16="http://schemas.microsoft.com/office/drawing/2014/main" val="2133608241"/>
                    </a:ext>
                  </a:extLst>
                </a:gridCol>
                <a:gridCol w="2446595">
                  <a:extLst>
                    <a:ext uri="{9D8B030D-6E8A-4147-A177-3AD203B41FA5}">
                      <a16:colId xmlns:a16="http://schemas.microsoft.com/office/drawing/2014/main" val="1705349313"/>
                    </a:ext>
                  </a:extLst>
                </a:gridCol>
                <a:gridCol w="2593750">
                  <a:extLst>
                    <a:ext uri="{9D8B030D-6E8A-4147-A177-3AD203B41FA5}">
                      <a16:colId xmlns:a16="http://schemas.microsoft.com/office/drawing/2014/main" val="3034381140"/>
                    </a:ext>
                  </a:extLst>
                </a:gridCol>
                <a:gridCol w="2584897">
                  <a:extLst>
                    <a:ext uri="{9D8B030D-6E8A-4147-A177-3AD203B41FA5}">
                      <a16:colId xmlns:a16="http://schemas.microsoft.com/office/drawing/2014/main" val="3394984977"/>
                    </a:ext>
                  </a:extLst>
                </a:gridCol>
              </a:tblGrid>
              <a:tr h="383548">
                <a:tc>
                  <a:txBody>
                    <a:bodyPr/>
                    <a:lstStyle/>
                    <a:p>
                      <a:pPr algn="ctr"/>
                      <a:r>
                        <a:rPr lang="en-IN" sz="1700" b="1" dirty="0"/>
                        <a:t>Papers</a:t>
                      </a:r>
                    </a:p>
                  </a:txBody>
                  <a:tcPr marL="85099" marR="85099" marT="42549" marB="425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b="1" dirty="0"/>
                        <a:t>Dataset</a:t>
                      </a:r>
                    </a:p>
                  </a:txBody>
                  <a:tcPr marL="85099" marR="85099" marT="42549" marB="425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b="1" dirty="0"/>
                        <a:t>Technique</a:t>
                      </a:r>
                    </a:p>
                  </a:txBody>
                  <a:tcPr marL="85099" marR="85099" marT="42549" marB="425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b="1" dirty="0"/>
                        <a:t>Performance</a:t>
                      </a:r>
                    </a:p>
                  </a:txBody>
                  <a:tcPr marL="85099" marR="85099" marT="42549" marB="42549" anchor="ctr"/>
                </a:tc>
                <a:extLst>
                  <a:ext uri="{0D108BD9-81ED-4DB2-BD59-A6C34878D82A}">
                    <a16:rowId xmlns:a16="http://schemas.microsoft.com/office/drawing/2014/main" val="953647057"/>
                  </a:ext>
                </a:extLst>
              </a:tr>
              <a:tr h="1162112">
                <a:tc>
                  <a:txBody>
                    <a:bodyPr/>
                    <a:lstStyle/>
                    <a:p>
                      <a:pPr algn="ctr"/>
                      <a:r>
                        <a:rPr lang="en-IN" sz="1700"/>
                        <a:t>Ankit Ghosh et. al</a:t>
                      </a:r>
                    </a:p>
                  </a:txBody>
                  <a:tcPr marL="85099" marR="85099" marT="42549" marB="42549"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AutoNum type="arabicPeriod"/>
                      </a:pPr>
                      <a:r>
                        <a:rPr lang="en-US" sz="1700" dirty="0"/>
                        <a:t>Binary Classified Dataset 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sz="1700" dirty="0"/>
                        <a:t>2. Multiclass Classified Dataset</a:t>
                      </a:r>
                      <a:endParaRPr lang="en-IN" sz="1700" dirty="0"/>
                    </a:p>
                  </a:txBody>
                  <a:tcPr marL="85099" marR="85099" marT="42549" marB="425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/>
                        <a:t>SVM, KNN, XGBoost, Random Forest, Gradient Boosting</a:t>
                      </a:r>
                    </a:p>
                  </a:txBody>
                  <a:tcPr marL="85099" marR="85099" marT="42549" marB="425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Gradient Boosting Outperforms with accuracy of 92.40%.</a:t>
                      </a:r>
                      <a:endParaRPr lang="en-IN" sz="1700"/>
                    </a:p>
                  </a:txBody>
                  <a:tcPr marL="85099" marR="85099" marT="42549" marB="42549" anchor="ctr"/>
                </a:tc>
                <a:extLst>
                  <a:ext uri="{0D108BD9-81ED-4DB2-BD59-A6C34878D82A}">
                    <a16:rowId xmlns:a16="http://schemas.microsoft.com/office/drawing/2014/main" val="3700882071"/>
                  </a:ext>
                </a:extLst>
              </a:tr>
              <a:tr h="643070">
                <a:tc>
                  <a:txBody>
                    <a:bodyPr/>
                    <a:lstStyle/>
                    <a:p>
                      <a:pPr algn="ctr"/>
                      <a:r>
                        <a:rPr lang="en-IN" sz="1700"/>
                        <a:t>Gokalp Cinarer et al</a:t>
                      </a:r>
                    </a:p>
                  </a:txBody>
                  <a:tcPr marL="85099" marR="85099" marT="42549" marB="425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/>
                        <a:t>Rembrandt dataset by TCIA</a:t>
                      </a:r>
                    </a:p>
                  </a:txBody>
                  <a:tcPr marL="85099" marR="85099" marT="42549" marB="425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/>
                        <a:t>KNN, LDA, SVM, Random Forest</a:t>
                      </a:r>
                    </a:p>
                  </a:txBody>
                  <a:tcPr marL="85099" marR="85099" marT="42549" marB="425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SVM provided highest accuracy of 90%</a:t>
                      </a:r>
                      <a:endParaRPr lang="en-IN" sz="1700"/>
                    </a:p>
                  </a:txBody>
                  <a:tcPr marL="85099" marR="85099" marT="42549" marB="42549" anchor="ctr"/>
                </a:tc>
                <a:extLst>
                  <a:ext uri="{0D108BD9-81ED-4DB2-BD59-A6C34878D82A}">
                    <a16:rowId xmlns:a16="http://schemas.microsoft.com/office/drawing/2014/main" val="1315862408"/>
                  </a:ext>
                </a:extLst>
              </a:tr>
              <a:tr h="902591">
                <a:tc>
                  <a:txBody>
                    <a:bodyPr/>
                    <a:lstStyle/>
                    <a:p>
                      <a:pPr algn="ctr"/>
                      <a:r>
                        <a:rPr lang="en-IN" sz="1700"/>
                        <a:t>Astina Minz et al. </a:t>
                      </a:r>
                    </a:p>
                  </a:txBody>
                  <a:tcPr marL="85099" marR="85099" marT="42549" marB="425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/>
                        <a:t>Br35H</a:t>
                      </a:r>
                    </a:p>
                  </a:txBody>
                  <a:tcPr marL="85099" marR="85099" marT="42549" marB="425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Feature Extraction is done using GLCM and Adaboost classifier</a:t>
                      </a:r>
                      <a:endParaRPr lang="en-IN" sz="1700"/>
                    </a:p>
                  </a:txBody>
                  <a:tcPr marL="85099" marR="85099" marT="42549" marB="425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Accuracy Achieved by Adaboost is 89.90%</a:t>
                      </a:r>
                      <a:endParaRPr lang="en-IN" sz="1700"/>
                    </a:p>
                  </a:txBody>
                  <a:tcPr marL="85099" marR="85099" marT="42549" marB="42549" anchor="ctr"/>
                </a:tc>
                <a:extLst>
                  <a:ext uri="{0D108BD9-81ED-4DB2-BD59-A6C34878D82A}">
                    <a16:rowId xmlns:a16="http://schemas.microsoft.com/office/drawing/2014/main" val="1821089630"/>
                  </a:ext>
                </a:extLst>
              </a:tr>
              <a:tr h="902591">
                <a:tc>
                  <a:txBody>
                    <a:bodyPr/>
                    <a:lstStyle/>
                    <a:p>
                      <a:pPr algn="ctr"/>
                      <a:r>
                        <a:rPr lang="en-IN" sz="1700"/>
                        <a:t>Md Khairul Islam et al</a:t>
                      </a:r>
                    </a:p>
                  </a:txBody>
                  <a:tcPr marL="85099" marR="85099" marT="42549" marB="425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/>
                        <a:t>BRATS dataset</a:t>
                      </a:r>
                    </a:p>
                  </a:txBody>
                  <a:tcPr marL="85099" marR="85099" marT="42549" marB="425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TK-means clustering algorithm used tumor segmentation</a:t>
                      </a:r>
                      <a:endParaRPr lang="en-IN" sz="1700"/>
                    </a:p>
                  </a:txBody>
                  <a:tcPr marL="85099" marR="85099" marT="42549" marB="425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Proposed system provides accuracy of 95%. </a:t>
                      </a:r>
                      <a:endParaRPr lang="en-IN" sz="1700" dirty="0"/>
                    </a:p>
                  </a:txBody>
                  <a:tcPr marL="85099" marR="85099" marT="42549" marB="42549" anchor="ctr"/>
                </a:tc>
                <a:extLst>
                  <a:ext uri="{0D108BD9-81ED-4DB2-BD59-A6C34878D82A}">
                    <a16:rowId xmlns:a16="http://schemas.microsoft.com/office/drawing/2014/main" val="1610505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65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A3581-2BD2-C66C-3A1B-A4170B159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IN" sz="5200"/>
              <a:t>Research Gap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C98F43C4-C7EA-7CA8-7378-355F0B1950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3034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850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8F091-4D68-0D05-918F-78E5169EB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IN" sz="5200"/>
              <a:t>Novelty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4C9ACD-FE29-301A-E1A5-571F5BB9D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15071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7671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D5097-6E82-E715-83EB-27452E1F1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IN" sz="5200"/>
              <a:t>Proposed System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189445-6EB6-4167-0522-DE26A1CBA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253" y="2321977"/>
            <a:ext cx="10512547" cy="349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4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F68CB5-D519-4070-A998-B86F0FBCD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178" y="643466"/>
            <a:ext cx="9901643" cy="5571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9B34D4-FD87-23FB-D087-CAED98705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9181" y="1051253"/>
            <a:ext cx="1964655" cy="1964655"/>
          </a:xfrm>
          <a:custGeom>
            <a:avLst/>
            <a:gdLst/>
            <a:ahLst/>
            <a:cxnLst/>
            <a:rect l="l" t="t" r="r" b="b"/>
            <a:pathLst>
              <a:path w="2769973" h="2769973">
                <a:moveTo>
                  <a:pt x="133430" y="0"/>
                </a:moveTo>
                <a:lnTo>
                  <a:pt x="2636543" y="0"/>
                </a:lnTo>
                <a:cubicBezTo>
                  <a:pt x="2710234" y="0"/>
                  <a:pt x="2769973" y="59739"/>
                  <a:pt x="2769973" y="133430"/>
                </a:cubicBezTo>
                <a:lnTo>
                  <a:pt x="2769973" y="2636543"/>
                </a:lnTo>
                <a:cubicBezTo>
                  <a:pt x="2769973" y="2710234"/>
                  <a:pt x="2710234" y="2769973"/>
                  <a:pt x="2636543" y="2769973"/>
                </a:cubicBezTo>
                <a:lnTo>
                  <a:pt x="133430" y="2769973"/>
                </a:lnTo>
                <a:cubicBezTo>
                  <a:pt x="59739" y="2769973"/>
                  <a:pt x="0" y="2710234"/>
                  <a:pt x="0" y="2636543"/>
                </a:cubicBezTo>
                <a:lnTo>
                  <a:pt x="0" y="133430"/>
                </a:lnTo>
                <a:cubicBezTo>
                  <a:pt x="0" y="59739"/>
                  <a:pt x="59739" y="0"/>
                  <a:pt x="133430" y="0"/>
                </a:cubicBez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5153B3-2113-2A8C-E743-7AA947189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06425" y="1051254"/>
            <a:ext cx="1964655" cy="1964655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4FE359-9BC0-5D2C-917F-0668D5C5C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9259" y="3714602"/>
            <a:ext cx="1964578" cy="196457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pic>
        <p:nvPicPr>
          <p:cNvPr id="7" name="Picture 6" descr="A close-up of a mri scan&#10;&#10;Description automatically generated with low confidence">
            <a:extLst>
              <a:ext uri="{FF2B5EF4-FFF2-40B4-BE49-F238E27FC236}">
                <a16:creationId xmlns:a16="http://schemas.microsoft.com/office/drawing/2014/main" id="{33E7394B-669B-9208-DEDF-1E28712E5A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2" b="7992"/>
          <a:stretch/>
        </p:blipFill>
        <p:spPr>
          <a:xfrm>
            <a:off x="3806425" y="3714516"/>
            <a:ext cx="1964654" cy="1964655"/>
          </a:xfrm>
          <a:custGeom>
            <a:avLst/>
            <a:gdLst/>
            <a:ahLst/>
            <a:cxnLst/>
            <a:rect l="l" t="t" r="r" b="b"/>
            <a:pathLst>
              <a:path w="3118718" h="3118719">
                <a:moveTo>
                  <a:pt x="127306" y="0"/>
                </a:moveTo>
                <a:lnTo>
                  <a:pt x="2991412" y="0"/>
                </a:lnTo>
                <a:cubicBezTo>
                  <a:pt x="3061721" y="0"/>
                  <a:pt x="3118718" y="56997"/>
                  <a:pt x="3118718" y="127306"/>
                </a:cubicBezTo>
                <a:lnTo>
                  <a:pt x="3118718" y="2991413"/>
                </a:lnTo>
                <a:cubicBezTo>
                  <a:pt x="3118718" y="3061722"/>
                  <a:pt x="3061721" y="3118719"/>
                  <a:pt x="2991412" y="3118719"/>
                </a:cubicBezTo>
                <a:lnTo>
                  <a:pt x="127306" y="3118719"/>
                </a:lnTo>
                <a:cubicBezTo>
                  <a:pt x="56997" y="3118719"/>
                  <a:pt x="0" y="3061722"/>
                  <a:pt x="0" y="2991413"/>
                </a:cubicBezTo>
                <a:lnTo>
                  <a:pt x="0" y="127306"/>
                </a:lnTo>
                <a:cubicBezTo>
                  <a:pt x="0" y="56997"/>
                  <a:pt x="56997" y="0"/>
                  <a:pt x="127306" y="0"/>
                </a:cubicBezTo>
                <a:close/>
              </a:path>
            </a:pathLst>
          </a:custGeom>
        </p:spPr>
      </p:pic>
      <p:sp>
        <p:nvSpPr>
          <p:cNvPr id="18" name="Arc 17">
            <a:extLst>
              <a:ext uri="{FF2B5EF4-FFF2-40B4-BE49-F238E27FC236}">
                <a16:creationId xmlns:a16="http://schemas.microsoft.com/office/drawing/2014/main" id="{7586665A-47B3-4AEE-BC94-15D89FF70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36468">
            <a:off x="7467992" y="908508"/>
            <a:ext cx="3317159" cy="3317159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40F42-E8EC-38CF-1C65-A425E3A2D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012" y="1038415"/>
            <a:ext cx="4074567" cy="1076815"/>
          </a:xfrm>
        </p:spPr>
        <p:txBody>
          <a:bodyPr>
            <a:normAutofit/>
          </a:bodyPr>
          <a:lstStyle/>
          <a:p>
            <a:pPr defTabSz="740664"/>
            <a:r>
              <a:rPr lang="en-IN" sz="3564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Dataset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18C25-73FF-D7FE-3A9A-70C17DC7C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2012" y="2224846"/>
            <a:ext cx="4074567" cy="3534791"/>
          </a:xfrm>
        </p:spPr>
        <p:txBody>
          <a:bodyPr>
            <a:normAutofit/>
          </a:bodyPr>
          <a:lstStyle/>
          <a:p>
            <a:pPr marL="185166" indent="-185166" defTabSz="740664">
              <a:spcBef>
                <a:spcPts val="810"/>
              </a:spcBef>
            </a:pPr>
            <a:r>
              <a:rPr lang="en-US" sz="2268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Combination of Figshare,  SARTAJ, and Br35H Dataset.</a:t>
            </a:r>
          </a:p>
          <a:p>
            <a:pPr marL="185166" indent="-185166" defTabSz="740664">
              <a:spcBef>
                <a:spcPts val="810"/>
              </a:spcBef>
            </a:pPr>
            <a:r>
              <a:rPr lang="en-IN" sz="2268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Contains four classes</a:t>
            </a:r>
          </a:p>
          <a:p>
            <a:pPr marL="786956" lvl="1" indent="-416624" defTabSz="740664">
              <a:spcBef>
                <a:spcPts val="405"/>
              </a:spcBef>
              <a:buFont typeface="+mj-lt"/>
              <a:buAutoNum type="arabicPeriod"/>
            </a:pPr>
            <a:r>
              <a:rPr lang="en-IN" sz="1944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Glioma</a:t>
            </a:r>
          </a:p>
          <a:p>
            <a:pPr marL="786956" lvl="1" indent="-416624" defTabSz="740664">
              <a:spcBef>
                <a:spcPts val="405"/>
              </a:spcBef>
              <a:buFont typeface="+mj-lt"/>
              <a:buAutoNum type="arabicPeriod"/>
            </a:pPr>
            <a:r>
              <a:rPr lang="en-IN" sz="1944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Meningioma</a:t>
            </a:r>
          </a:p>
          <a:p>
            <a:pPr marL="786956" lvl="1" indent="-416624" defTabSz="740664">
              <a:spcBef>
                <a:spcPts val="405"/>
              </a:spcBef>
              <a:buFont typeface="+mj-lt"/>
              <a:buAutoNum type="arabicPeriod"/>
            </a:pPr>
            <a:r>
              <a:rPr lang="en-IN" sz="1944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Pituitary</a:t>
            </a:r>
          </a:p>
          <a:p>
            <a:pPr marL="786956" lvl="1" indent="-416624" defTabSz="740664">
              <a:spcBef>
                <a:spcPts val="405"/>
              </a:spcBef>
              <a:buFont typeface="+mj-lt"/>
              <a:buAutoNum type="arabicPeriod"/>
            </a:pPr>
            <a:r>
              <a:rPr lang="en-IN" sz="1944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 Tumor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EE5856-9435-C628-A7A5-C5DD274CEC5C}"/>
              </a:ext>
            </a:extLst>
          </p:cNvPr>
          <p:cNvSpPr txBox="1"/>
          <p:nvPr/>
        </p:nvSpPr>
        <p:spPr>
          <a:xfrm>
            <a:off x="1399181" y="3190240"/>
            <a:ext cx="1906206" cy="316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0664">
              <a:spcAft>
                <a:spcPts val="600"/>
              </a:spcAft>
            </a:pPr>
            <a:r>
              <a:rPr lang="en-IN" sz="1458" b="1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Fig. 1</a:t>
            </a:r>
            <a:r>
              <a:rPr lang="en-IN" sz="1458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N" sz="1458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Glioma Tumor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BA60E6-F9CE-422B-7CAD-1597AD48B6F7}"/>
              </a:ext>
            </a:extLst>
          </p:cNvPr>
          <p:cNvSpPr txBox="1"/>
          <p:nvPr/>
        </p:nvSpPr>
        <p:spPr>
          <a:xfrm>
            <a:off x="1453371" y="5796844"/>
            <a:ext cx="1964578" cy="316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0664">
              <a:spcAft>
                <a:spcPts val="600"/>
              </a:spcAft>
            </a:pPr>
            <a:r>
              <a:rPr lang="en-IN" sz="1458" b="1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Fig. 3 </a:t>
            </a:r>
            <a:r>
              <a:rPr lang="en-IN" sz="1458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Pituitary Tumor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9405C7-1459-4F42-85A5-DA1B85A0FF17}"/>
              </a:ext>
            </a:extLst>
          </p:cNvPr>
          <p:cNvSpPr txBox="1"/>
          <p:nvPr/>
        </p:nvSpPr>
        <p:spPr>
          <a:xfrm>
            <a:off x="3774418" y="3161174"/>
            <a:ext cx="1906206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0664">
              <a:spcAft>
                <a:spcPts val="600"/>
              </a:spcAft>
            </a:pPr>
            <a:r>
              <a:rPr lang="en-IN" sz="1458" b="1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Fig. 2 </a:t>
            </a:r>
            <a:r>
              <a:rPr lang="en-IN" sz="1458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Meningioma Tumor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3ED07C-9B48-3F44-702E-ADCC62E6B85C}"/>
              </a:ext>
            </a:extLst>
          </p:cNvPr>
          <p:cNvSpPr txBox="1"/>
          <p:nvPr/>
        </p:nvSpPr>
        <p:spPr>
          <a:xfrm>
            <a:off x="3835648" y="5762532"/>
            <a:ext cx="1906206" cy="316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0664">
              <a:spcAft>
                <a:spcPts val="600"/>
              </a:spcAft>
            </a:pPr>
            <a:r>
              <a:rPr lang="en-IN" sz="1458" b="1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Fig. 4 </a:t>
            </a:r>
            <a:r>
              <a:rPr lang="en-IN" sz="1458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 Tumor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355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4469056-D581-421C-80DD-CCE96ECB3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178" y="643466"/>
            <a:ext cx="9901643" cy="5571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E9A623-0C31-8019-E719-A7E6B8AFE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716" y="952970"/>
            <a:ext cx="2823213" cy="1598999"/>
          </a:xfrm>
        </p:spPr>
        <p:txBody>
          <a:bodyPr anchor="ctr">
            <a:normAutofit/>
          </a:bodyPr>
          <a:lstStyle/>
          <a:p>
            <a:pPr defTabSz="740664"/>
            <a:r>
              <a:rPr lang="en-IN" sz="3888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Pre-processing</a:t>
            </a:r>
            <a:endParaRPr lang="en-IN" sz="480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276A54DD-7E68-43B8-A73D-2B9A1AE31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42132" y="1742823"/>
            <a:ext cx="1262775" cy="14856"/>
          </a:xfrm>
          <a:custGeom>
            <a:avLst/>
            <a:gdLst>
              <a:gd name="connsiteX0" fmla="*/ 0 w 1262775"/>
              <a:gd name="connsiteY0" fmla="*/ 0 h 14856"/>
              <a:gd name="connsiteX1" fmla="*/ 656643 w 1262775"/>
              <a:gd name="connsiteY1" fmla="*/ 0 h 14856"/>
              <a:gd name="connsiteX2" fmla="*/ 1262775 w 1262775"/>
              <a:gd name="connsiteY2" fmla="*/ 0 h 14856"/>
              <a:gd name="connsiteX3" fmla="*/ 1262775 w 1262775"/>
              <a:gd name="connsiteY3" fmla="*/ 14856 h 14856"/>
              <a:gd name="connsiteX4" fmla="*/ 644015 w 1262775"/>
              <a:gd name="connsiteY4" fmla="*/ 14856 h 14856"/>
              <a:gd name="connsiteX5" fmla="*/ 0 w 1262775"/>
              <a:gd name="connsiteY5" fmla="*/ 14856 h 14856"/>
              <a:gd name="connsiteX6" fmla="*/ 0 w 1262775"/>
              <a:gd name="connsiteY6" fmla="*/ 0 h 14856"/>
              <a:gd name="connsiteX0" fmla="*/ 0 w 1262775"/>
              <a:gd name="connsiteY0" fmla="*/ 0 h 14856"/>
              <a:gd name="connsiteX1" fmla="*/ 618760 w 1262775"/>
              <a:gd name="connsiteY1" fmla="*/ 0 h 14856"/>
              <a:gd name="connsiteX2" fmla="*/ 1262775 w 1262775"/>
              <a:gd name="connsiteY2" fmla="*/ 0 h 14856"/>
              <a:gd name="connsiteX3" fmla="*/ 1262775 w 1262775"/>
              <a:gd name="connsiteY3" fmla="*/ 14856 h 14856"/>
              <a:gd name="connsiteX4" fmla="*/ 631388 w 1262775"/>
              <a:gd name="connsiteY4" fmla="*/ 14856 h 14856"/>
              <a:gd name="connsiteX5" fmla="*/ 0 w 1262775"/>
              <a:gd name="connsiteY5" fmla="*/ 14856 h 14856"/>
              <a:gd name="connsiteX6" fmla="*/ 0 w 1262775"/>
              <a:gd name="connsiteY6" fmla="*/ 0 h 1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2775" h="14856" fill="none" extrusionOk="0">
                <a:moveTo>
                  <a:pt x="0" y="0"/>
                </a:moveTo>
                <a:cubicBezTo>
                  <a:pt x="151022" y="-19214"/>
                  <a:pt x="349187" y="62388"/>
                  <a:pt x="656643" y="0"/>
                </a:cubicBezTo>
                <a:cubicBezTo>
                  <a:pt x="945370" y="-30446"/>
                  <a:pt x="971097" y="-24886"/>
                  <a:pt x="1262775" y="0"/>
                </a:cubicBezTo>
                <a:cubicBezTo>
                  <a:pt x="1262698" y="6345"/>
                  <a:pt x="1262990" y="8578"/>
                  <a:pt x="1262775" y="14856"/>
                </a:cubicBezTo>
                <a:cubicBezTo>
                  <a:pt x="1036889" y="17347"/>
                  <a:pt x="835571" y="59359"/>
                  <a:pt x="644015" y="14856"/>
                </a:cubicBezTo>
                <a:cubicBezTo>
                  <a:pt x="465606" y="14710"/>
                  <a:pt x="183148" y="54006"/>
                  <a:pt x="0" y="14856"/>
                </a:cubicBezTo>
                <a:cubicBezTo>
                  <a:pt x="1169" y="7588"/>
                  <a:pt x="-190" y="3690"/>
                  <a:pt x="0" y="0"/>
                </a:cubicBezTo>
                <a:close/>
              </a:path>
              <a:path w="1262775" h="14856" stroke="0" extrusionOk="0">
                <a:moveTo>
                  <a:pt x="0" y="0"/>
                </a:moveTo>
                <a:cubicBezTo>
                  <a:pt x="248513" y="3717"/>
                  <a:pt x="332023" y="-19757"/>
                  <a:pt x="618760" y="0"/>
                </a:cubicBezTo>
                <a:cubicBezTo>
                  <a:pt x="886803" y="12396"/>
                  <a:pt x="964819" y="-28537"/>
                  <a:pt x="1262775" y="0"/>
                </a:cubicBezTo>
                <a:cubicBezTo>
                  <a:pt x="1263120" y="2772"/>
                  <a:pt x="1262511" y="9991"/>
                  <a:pt x="1262775" y="14856"/>
                </a:cubicBezTo>
                <a:cubicBezTo>
                  <a:pt x="1036778" y="12935"/>
                  <a:pt x="898226" y="43787"/>
                  <a:pt x="631388" y="14856"/>
                </a:cubicBezTo>
                <a:cubicBezTo>
                  <a:pt x="396424" y="49244"/>
                  <a:pt x="225298" y="-1739"/>
                  <a:pt x="0" y="14856"/>
                </a:cubicBezTo>
                <a:cubicBezTo>
                  <a:pt x="425" y="8506"/>
                  <a:pt x="-1301" y="3661"/>
                  <a:pt x="0" y="0"/>
                </a:cubicBezTo>
                <a:close/>
              </a:path>
              <a:path w="1262775" h="14856" fill="none" stroke="0" extrusionOk="0">
                <a:moveTo>
                  <a:pt x="0" y="0"/>
                </a:moveTo>
                <a:cubicBezTo>
                  <a:pt x="107534" y="-40799"/>
                  <a:pt x="340790" y="43463"/>
                  <a:pt x="656643" y="0"/>
                </a:cubicBezTo>
                <a:cubicBezTo>
                  <a:pt x="948613" y="-30822"/>
                  <a:pt x="966043" y="-25564"/>
                  <a:pt x="1262775" y="0"/>
                </a:cubicBezTo>
                <a:cubicBezTo>
                  <a:pt x="1263027" y="6564"/>
                  <a:pt x="1262831" y="8757"/>
                  <a:pt x="1262775" y="14856"/>
                </a:cubicBezTo>
                <a:cubicBezTo>
                  <a:pt x="1000264" y="-12729"/>
                  <a:pt x="873557" y="50497"/>
                  <a:pt x="644015" y="14856"/>
                </a:cubicBezTo>
                <a:cubicBezTo>
                  <a:pt x="465104" y="-153"/>
                  <a:pt x="163688" y="14903"/>
                  <a:pt x="0" y="14856"/>
                </a:cubicBezTo>
                <a:cubicBezTo>
                  <a:pt x="482" y="8084"/>
                  <a:pt x="-798" y="446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62775"/>
                      <a:gd name="connsiteY0" fmla="*/ 0 h 14856"/>
                      <a:gd name="connsiteX1" fmla="*/ 656643 w 1262775"/>
                      <a:gd name="connsiteY1" fmla="*/ 0 h 14856"/>
                      <a:gd name="connsiteX2" fmla="*/ 1262775 w 1262775"/>
                      <a:gd name="connsiteY2" fmla="*/ 0 h 14856"/>
                      <a:gd name="connsiteX3" fmla="*/ 1262775 w 1262775"/>
                      <a:gd name="connsiteY3" fmla="*/ 14856 h 14856"/>
                      <a:gd name="connsiteX4" fmla="*/ 644015 w 1262775"/>
                      <a:gd name="connsiteY4" fmla="*/ 14856 h 14856"/>
                      <a:gd name="connsiteX5" fmla="*/ 0 w 1262775"/>
                      <a:gd name="connsiteY5" fmla="*/ 14856 h 14856"/>
                      <a:gd name="connsiteX6" fmla="*/ 0 w 1262775"/>
                      <a:gd name="connsiteY6" fmla="*/ 0 h 148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62775" h="14856" fill="none" extrusionOk="0">
                        <a:moveTo>
                          <a:pt x="0" y="0"/>
                        </a:moveTo>
                        <a:cubicBezTo>
                          <a:pt x="151609" y="-13613"/>
                          <a:pt x="370950" y="32144"/>
                          <a:pt x="656643" y="0"/>
                        </a:cubicBezTo>
                        <a:cubicBezTo>
                          <a:pt x="942336" y="-32144"/>
                          <a:pt x="968017" y="-25627"/>
                          <a:pt x="1262775" y="0"/>
                        </a:cubicBezTo>
                        <a:cubicBezTo>
                          <a:pt x="1263172" y="6422"/>
                          <a:pt x="1262880" y="8488"/>
                          <a:pt x="1262775" y="14856"/>
                        </a:cubicBezTo>
                        <a:cubicBezTo>
                          <a:pt x="1026227" y="1476"/>
                          <a:pt x="832837" y="31041"/>
                          <a:pt x="644015" y="14856"/>
                        </a:cubicBezTo>
                        <a:cubicBezTo>
                          <a:pt x="455193" y="-1329"/>
                          <a:pt x="159038" y="24473"/>
                          <a:pt x="0" y="14856"/>
                        </a:cubicBezTo>
                        <a:cubicBezTo>
                          <a:pt x="584" y="8100"/>
                          <a:pt x="-243" y="3939"/>
                          <a:pt x="0" y="0"/>
                        </a:cubicBezTo>
                        <a:close/>
                      </a:path>
                      <a:path w="1262775" h="14856" stroke="0" extrusionOk="0">
                        <a:moveTo>
                          <a:pt x="0" y="0"/>
                        </a:moveTo>
                        <a:cubicBezTo>
                          <a:pt x="259888" y="1849"/>
                          <a:pt x="341770" y="-13031"/>
                          <a:pt x="618760" y="0"/>
                        </a:cubicBezTo>
                        <a:cubicBezTo>
                          <a:pt x="895750" y="13031"/>
                          <a:pt x="968792" y="-20438"/>
                          <a:pt x="1262775" y="0"/>
                        </a:cubicBezTo>
                        <a:cubicBezTo>
                          <a:pt x="1263069" y="3465"/>
                          <a:pt x="1262871" y="9781"/>
                          <a:pt x="1262775" y="14856"/>
                        </a:cubicBezTo>
                        <a:cubicBezTo>
                          <a:pt x="1043723" y="517"/>
                          <a:pt x="864735" y="18900"/>
                          <a:pt x="631388" y="14856"/>
                        </a:cubicBezTo>
                        <a:cubicBezTo>
                          <a:pt x="398041" y="10812"/>
                          <a:pt x="206420" y="9459"/>
                          <a:pt x="0" y="14856"/>
                        </a:cubicBezTo>
                        <a:cubicBezTo>
                          <a:pt x="485" y="8410"/>
                          <a:pt x="-673" y="362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171C-AEC3-7018-1F6A-CDFBC95A5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592" y="952970"/>
            <a:ext cx="5659167" cy="1598999"/>
          </a:xfrm>
        </p:spPr>
        <p:txBody>
          <a:bodyPr anchor="ctr">
            <a:normAutofit/>
          </a:bodyPr>
          <a:lstStyle/>
          <a:p>
            <a:pPr marL="185166" indent="-185166" defTabSz="740664">
              <a:spcBef>
                <a:spcPts val="810"/>
              </a:spcBef>
            </a:pPr>
            <a:r>
              <a:rPr lang="en-IN" sz="22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Resizing</a:t>
            </a:r>
          </a:p>
          <a:p>
            <a:pPr marL="185166" indent="-185166" defTabSz="740664">
              <a:spcBef>
                <a:spcPts val="810"/>
              </a:spcBef>
            </a:pPr>
            <a:r>
              <a:rPr lang="en-IN" sz="22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Gray scaling</a:t>
            </a:r>
          </a:p>
          <a:p>
            <a:pPr marL="185166" indent="-185166" defTabSz="740664">
              <a:spcBef>
                <a:spcPts val="810"/>
              </a:spcBef>
            </a:pPr>
            <a:r>
              <a:rPr lang="en-IN" sz="22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Filtering</a:t>
            </a:r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BB9C23-5066-C898-CEA9-99D4E0A16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6312" y="3075055"/>
            <a:ext cx="2310136" cy="2310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2EAF78-92D8-4727-FB9D-7596FC6FF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22725" y="3078185"/>
            <a:ext cx="2310136" cy="2303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A5A04C-3B18-1875-4F01-00261487D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6566" y="3093760"/>
            <a:ext cx="2310136" cy="22727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C61ED3-6143-9659-B097-B353B4D699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16733" y="3093761"/>
            <a:ext cx="2272724" cy="22727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9F24A2-172F-C334-1A55-84D776F592A7}"/>
              </a:ext>
            </a:extLst>
          </p:cNvPr>
          <p:cNvSpPr txBox="1"/>
          <p:nvPr/>
        </p:nvSpPr>
        <p:spPr>
          <a:xfrm>
            <a:off x="1421912" y="5585419"/>
            <a:ext cx="2038935" cy="316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0664">
              <a:spcAft>
                <a:spcPts val="600"/>
              </a:spcAft>
            </a:pPr>
            <a:r>
              <a:rPr lang="en-IN" sz="1458" b="1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Fig. 5 </a:t>
            </a:r>
            <a:r>
              <a:rPr lang="en-IN" sz="1458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Input Image</a:t>
            </a:r>
            <a:endParaRPr lang="en-IN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D0D7FA-C393-60A0-3839-183C3ADDEE16}"/>
              </a:ext>
            </a:extLst>
          </p:cNvPr>
          <p:cNvSpPr txBox="1"/>
          <p:nvPr/>
        </p:nvSpPr>
        <p:spPr>
          <a:xfrm>
            <a:off x="6302166" y="5585419"/>
            <a:ext cx="2038935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0664">
              <a:spcAft>
                <a:spcPts val="600"/>
              </a:spcAft>
            </a:pPr>
            <a:r>
              <a:rPr lang="en-IN" sz="1458" b="1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Fig. 7 </a:t>
            </a:r>
            <a:r>
              <a:rPr lang="en-IN" sz="1458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Grayscale Image</a:t>
            </a:r>
            <a:endParaRPr lang="en-IN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1994F1-D1D7-BCDA-5C0F-C6559312C1C0}"/>
              </a:ext>
            </a:extLst>
          </p:cNvPr>
          <p:cNvSpPr txBox="1"/>
          <p:nvPr/>
        </p:nvSpPr>
        <p:spPr>
          <a:xfrm>
            <a:off x="3858124" y="5591108"/>
            <a:ext cx="2038935" cy="316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0664">
              <a:spcAft>
                <a:spcPts val="600"/>
              </a:spcAft>
            </a:pPr>
            <a:r>
              <a:rPr lang="en-IN" sz="1458" b="1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Fig. 6 </a:t>
            </a:r>
            <a:r>
              <a:rPr lang="en-IN" sz="1458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Resized Image</a:t>
            </a:r>
            <a:endParaRPr lang="en-IN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86D013-4309-3615-9F20-86B9A2C590C2}"/>
              </a:ext>
            </a:extLst>
          </p:cNvPr>
          <p:cNvSpPr txBox="1"/>
          <p:nvPr/>
        </p:nvSpPr>
        <p:spPr>
          <a:xfrm>
            <a:off x="8733628" y="5585419"/>
            <a:ext cx="2038935" cy="316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0664">
              <a:spcAft>
                <a:spcPts val="600"/>
              </a:spcAft>
            </a:pPr>
            <a:r>
              <a:rPr lang="en-IN" sz="1458" b="1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Fig. 8 </a:t>
            </a:r>
            <a:r>
              <a:rPr lang="en-IN" sz="1458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Filtered Image</a:t>
            </a:r>
            <a:endParaRPr lang="en-IN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819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253A0-CECA-2D63-D91F-B4C8D317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IN" sz="4000"/>
              <a:t>Feature Extraction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2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4C95D-9A22-8A0B-5A99-F1D9ABAC1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85" y="1915293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IN" dirty="0"/>
              <a:t>Histogram of Oriented Gradients (HOG)</a:t>
            </a:r>
          </a:p>
          <a:p>
            <a:r>
              <a:rPr lang="en-IN" dirty="0"/>
              <a:t>Calculate Feature on Gradient Orientation and Magnitude</a:t>
            </a:r>
          </a:p>
        </p:txBody>
      </p:sp>
      <p:sp>
        <p:nvSpPr>
          <p:cNvPr id="17" name="Rectangle 2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A66B2-9525-1AB3-9010-E2CF745B51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8022761" y="581892"/>
            <a:ext cx="2518756" cy="251875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48046587-0426-4FD8-0E0C-4E7DBB5CC6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8021829" y="3707894"/>
            <a:ext cx="2518756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8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667</Words>
  <Application>Microsoft Office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Times New Roman</vt:lpstr>
      <vt:lpstr>Office Theme</vt:lpstr>
      <vt:lpstr>Office Theme</vt:lpstr>
      <vt:lpstr>PowerPoint Presentation</vt:lpstr>
      <vt:lpstr>Introduction</vt:lpstr>
      <vt:lpstr>Literature Survey</vt:lpstr>
      <vt:lpstr>Research Gap</vt:lpstr>
      <vt:lpstr>Novelty</vt:lpstr>
      <vt:lpstr>Proposed System</vt:lpstr>
      <vt:lpstr>Dataset</vt:lpstr>
      <vt:lpstr>Pre-processing</vt:lpstr>
      <vt:lpstr>Feature Extraction</vt:lpstr>
      <vt:lpstr>Feature Reduction</vt:lpstr>
      <vt:lpstr>Classifier Performance</vt:lpstr>
      <vt:lpstr>Advantages and Limitation 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Tumor Detection and Classification</dc:title>
  <dc:creator>Suraj Chaudhari</dc:creator>
  <cp:lastModifiedBy>Suraj Chaudhari</cp:lastModifiedBy>
  <cp:revision>74</cp:revision>
  <dcterms:created xsi:type="dcterms:W3CDTF">2023-04-23T07:09:10Z</dcterms:created>
  <dcterms:modified xsi:type="dcterms:W3CDTF">2023-06-16T10:08:48Z</dcterms:modified>
</cp:coreProperties>
</file>