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sldIdLst>
    <p:sldId id="256" r:id="rId3"/>
    <p:sldId id="267" r:id="rId4"/>
    <p:sldId id="257" r:id="rId5"/>
    <p:sldId id="268" r:id="rId6"/>
    <p:sldId id="270" r:id="rId7"/>
    <p:sldId id="278" r:id="rId8"/>
    <p:sldId id="279" r:id="rId9"/>
    <p:sldId id="280" r:id="rId10"/>
    <p:sldId id="281" r:id="rId11"/>
    <p:sldId id="282" r:id="rId12"/>
    <p:sldId id="283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15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01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360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285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6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51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827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29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66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BFA3-DBC0-C665-82ED-FA9085162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B0984-2711-8AC6-2CA9-51A4C9391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59784-318D-BC46-FA0F-DCE7E5DB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63081-3A5C-CF35-7CC3-459C445F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54603-84EF-2B09-7E87-A59D58FB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243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5B0B-73E3-F271-B1CD-0F5C54E8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EA00-5D73-F0EC-F10F-51C19AA8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6A3C6-B18E-60FD-598D-32FBA3DD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53C7-64EC-6B06-A3F2-CC0AD2E9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6597-90B4-C5CC-19E3-C0875EC6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40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61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D88D-C2D7-4F22-9938-947173A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F118-4A7D-63BF-8D55-CC6CEFE4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4695-D5F3-9075-85FA-D9DC3251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8E92-B706-9468-2251-F01E5FFB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48EB-0DDD-CF19-8DBD-BD1E48E6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53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DD3B-1891-25AE-B54D-A6A2EA76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92E1-D270-EED4-BF97-206674A3A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AFECF-7FD3-E572-EC08-DEDC44C5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3461C-D9D7-37D2-7309-0252067C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FE35B-71D9-7F46-BCAC-DB50189B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BBAE9-95EE-6DD6-62F6-462065A4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34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7ECE-6EBD-5A1F-56D8-013C197E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8C0F5-C94C-056B-0FA2-CD8ECE823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DCCD3-2B6E-46A6-18C0-333D8F59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76BCC-EB60-6756-1D04-FD70F18BE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A9B5A-9E72-BC82-EC45-9DAC90867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E4A7C-2FC1-2F01-0C2B-39BF68D5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E257A-BE39-6631-3B26-212621E3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721C7-9602-171A-E62B-E9D7A94F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9880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D6E5-EE49-0764-CF78-552A8B7F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D2852-C185-0B2A-82A9-B68FC9BD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AC005-619D-F8C4-6DFA-75EFD9E0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29F86-CBD3-66D1-701F-082F5399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9825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7939-85C1-4529-ECDE-C4CBCF23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71CE4-CC6A-7D04-BEEB-B308A9AC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CE3F2-0938-9A47-D016-CB283E70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72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C01F-4FF9-9DD0-EE12-84A55C61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89E8-A90A-46EE-AA60-11130BAE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B79F9-9904-3856-8F42-BDEF131B0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2E41C-8E7C-529B-2F40-4B179387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1B783-5007-D0E9-261B-C3433B70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8E557-2E06-E50E-A76D-2AE4D95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4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78A8-78AD-E866-759B-0CECD72F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4788C-C6C1-4643-557C-022C5CB3E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53B7E-C34C-28EA-AEF5-5A422D72A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43C92-B5D0-361C-21E7-5526049D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90884-3307-3906-1044-17F52541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C5F5E-21C8-1441-DF56-A619E29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790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A3B1-9E8A-7229-96B4-472F1905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307E6-69C0-DAB0-CC8B-329C05B25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D8A4-292C-5533-0989-ADE875DA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38098-805F-1101-9811-3E90074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7590-1B97-0967-D014-DEA32812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757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1B042-27BF-5C36-CA10-6ECA72747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9D2DB-9F6F-B4FB-4F31-D647E1D78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BD50C-2626-1E17-E1C2-9D8EF132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6456-D5B2-0C38-8284-D874C10E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1DA05-96FA-6371-06C0-40DA3147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6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36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5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76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04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33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05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45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23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BF8DD-9099-3DFA-5F6F-F9323D1F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6C0E-5C15-7CCF-9634-43F02C9AA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631E-958F-49FB-BAAD-88EF8E897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F241D-7F8C-4810-B3B8-9CCE0AFCC703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91FB-56D4-E7FA-8EFC-1DD556E30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0171F-8E04-225D-15DC-DF5978934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DA31E-15F1-44C6-8823-D2DED5F6C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46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9C48B9-2BB7-132C-5277-5E92A40913C6}"/>
              </a:ext>
            </a:extLst>
          </p:cNvPr>
          <p:cNvSpPr/>
          <p:nvPr/>
        </p:nvSpPr>
        <p:spPr>
          <a:xfrm>
            <a:off x="1638300" y="3395383"/>
            <a:ext cx="8915400" cy="1788459"/>
          </a:xfrm>
          <a:prstGeom prst="roundRect">
            <a:avLst>
              <a:gd name="adj" fmla="val 30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i="0" u="none" strike="noStrike" spc="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Diwali Sales Analysis</a:t>
            </a:r>
            <a:endParaRPr lang="en-IN" sz="4400" spc="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B0B6DE-5D5F-8FEF-B51D-032BEA7A250F}"/>
              </a:ext>
            </a:extLst>
          </p:cNvPr>
          <p:cNvSpPr/>
          <p:nvPr/>
        </p:nvSpPr>
        <p:spPr>
          <a:xfrm>
            <a:off x="2229970" y="2245659"/>
            <a:ext cx="7732059" cy="7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Exploratory Data Analytics Project</a:t>
            </a:r>
          </a:p>
        </p:txBody>
      </p:sp>
    </p:spTree>
    <p:extLst>
      <p:ext uri="{BB962C8B-B14F-4D97-AF65-F5344CB8AC3E}">
        <p14:creationId xmlns:p14="http://schemas.microsoft.com/office/powerpoint/2010/main" val="3761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DD88B4-334F-F0BD-4A8C-0DD7B5D9A302}"/>
              </a:ext>
            </a:extLst>
          </p:cNvPr>
          <p:cNvSpPr txBox="1"/>
          <p:nvPr/>
        </p:nvSpPr>
        <p:spPr>
          <a:xfrm>
            <a:off x="1429871" y="5629318"/>
            <a:ext cx="9681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the above graph we can see that most of the sold products are from food, clothing and electronics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87C69-6838-268B-32AA-1617BF34EBA2}"/>
              </a:ext>
            </a:extLst>
          </p:cNvPr>
          <p:cNvSpPr txBox="1"/>
          <p:nvPr/>
        </p:nvSpPr>
        <p:spPr>
          <a:xfrm>
            <a:off x="3309936" y="485098"/>
            <a:ext cx="5643844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en-US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onstantia" panose="02030602050306030303" pitchFamily="18" charset="0"/>
                <a:ea typeface="+mj-ea"/>
                <a:cs typeface="+mj-cs"/>
              </a:rPr>
              <a:t>Product Category</a:t>
            </a:r>
            <a:endParaRPr lang="en-IN" sz="4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  <a:latin typeface="Constantia" panose="02030602050306030303" pitchFamily="18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9AD46-E8E0-FE42-2676-4252BA46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1228682"/>
            <a:ext cx="11564469" cy="44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8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087C69-6838-268B-32AA-1617BF34EBA2}"/>
              </a:ext>
            </a:extLst>
          </p:cNvPr>
          <p:cNvSpPr txBox="1"/>
          <p:nvPr/>
        </p:nvSpPr>
        <p:spPr>
          <a:xfrm>
            <a:off x="862571" y="457702"/>
            <a:ext cx="5643844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en-US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onstantia" panose="02030602050306030303" pitchFamily="18" charset="0"/>
                <a:ea typeface="+mj-ea"/>
                <a:cs typeface="+mj-cs"/>
              </a:rPr>
              <a:t>Project Learning</a:t>
            </a:r>
            <a:endParaRPr lang="en-IN" sz="4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  <a:latin typeface="Constantia" panose="02030602050306030303" pitchFamily="18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8D085A-AB45-ED20-8400-35BCBD5E8872}"/>
              </a:ext>
            </a:extLst>
          </p:cNvPr>
          <p:cNvSpPr txBox="1"/>
          <p:nvPr/>
        </p:nvSpPr>
        <p:spPr>
          <a:xfrm>
            <a:off x="481853" y="1771802"/>
            <a:ext cx="9643782" cy="71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Perform Data Cleaning and Manipulation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Perform Exploratory Data Analysis (EDA) using Pandas, Matplotlib, Seaborn libraries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 the charts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Improve customer experience by identifying potential customers across different states, occupation, gender and age groups</a:t>
            </a:r>
            <a:endParaRPr lang="en-US" sz="2400" i="0" dirty="0">
              <a:solidFill>
                <a:srgbClr val="0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br>
              <a:rPr lang="en-US" sz="2000" dirty="0">
                <a:latin typeface="Candara" panose="020E0502030303020204" pitchFamily="34" charset="0"/>
              </a:rPr>
            </a:br>
            <a:br>
              <a:rPr lang="en-US" sz="3600" dirty="0"/>
            </a:br>
            <a:endParaRPr lang="en-US" sz="2400" b="1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0775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A921983-664E-11DB-3668-C50F976E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072" y="3075518"/>
            <a:ext cx="4975411" cy="706964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7200" b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onstantia" panose="02030602050306030303" pitchFamily="18" charset="0"/>
              </a:rPr>
              <a:t>Thank You</a:t>
            </a:r>
            <a:endParaRPr lang="en-IN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1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E549-9AC6-4FC2-984F-374C2618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83" y="739479"/>
            <a:ext cx="10058400" cy="1609344"/>
          </a:xfrm>
        </p:spPr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onstantia" panose="02030602050306030303" pitchFamily="18" charset="0"/>
              </a:rPr>
              <a:t>Team Members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33CAF-1C0B-4DFE-8D48-7AD90A787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53" y="2013832"/>
            <a:ext cx="10696328" cy="5086216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Khusbu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Kumari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Suraj Kumar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54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3078-4278-42A7-9C84-E4FFD4AA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53" y="540403"/>
            <a:ext cx="8761413" cy="706964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5400" b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onstantia" panose="02030602050306030303" pitchFamily="18" charset="0"/>
              </a:rPr>
              <a:t>Objective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  <a:latin typeface="Constantia" panose="0203060205030603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9E75A-B548-43E2-8F78-685675118869}"/>
              </a:ext>
            </a:extLst>
          </p:cNvPr>
          <p:cNvSpPr txBox="1"/>
          <p:nvPr/>
        </p:nvSpPr>
        <p:spPr>
          <a:xfrm>
            <a:off x="481853" y="1247367"/>
            <a:ext cx="11391900" cy="379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goal of this analysis is to improve customer experience by identifying potential customers across different states, occupation, gender and age groups</a:t>
            </a:r>
            <a:endParaRPr lang="en-US" sz="2400" i="0" dirty="0">
              <a:solidFill>
                <a:srgbClr val="0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br>
              <a:rPr lang="en-US" sz="2000" dirty="0">
                <a:latin typeface="Candara" panose="020E0502030303020204" pitchFamily="34" charset="0"/>
              </a:rPr>
            </a:br>
            <a:br>
              <a:rPr lang="en-US" sz="3600" dirty="0"/>
            </a:br>
            <a:endParaRPr lang="en-US" sz="2400" b="1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80A2D7-7278-7DF8-E437-D0EE1D350914}"/>
              </a:ext>
            </a:extLst>
          </p:cNvPr>
          <p:cNvSpPr txBox="1">
            <a:spLocks/>
          </p:cNvSpPr>
          <p:nvPr/>
        </p:nvSpPr>
        <p:spPr>
          <a:xfrm>
            <a:off x="481853" y="291290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onstantia" panose="02030602050306030303" pitchFamily="18" charset="0"/>
              </a:rPr>
              <a:t>Implementation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  <a:latin typeface="Constantia" panose="0203060205030603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65074-B51A-C4FE-C5F2-077B50CF78E7}"/>
              </a:ext>
            </a:extLst>
          </p:cNvPr>
          <p:cNvSpPr txBox="1"/>
          <p:nvPr/>
        </p:nvSpPr>
        <p:spPr>
          <a:xfrm>
            <a:off x="481853" y="3619869"/>
            <a:ext cx="11228294" cy="49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Overview of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Pre – Processing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Visualization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 the conclusion</a:t>
            </a:r>
            <a:endParaRPr lang="en-US" sz="2400" i="0" dirty="0">
              <a:solidFill>
                <a:srgbClr val="0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br>
              <a:rPr lang="en-US" sz="2000" dirty="0">
                <a:latin typeface="Candara" panose="020E0502030303020204" pitchFamily="34" charset="0"/>
              </a:rPr>
            </a:br>
            <a:br>
              <a:rPr lang="en-US" sz="3600" dirty="0"/>
            </a:br>
            <a:endParaRPr lang="en-US" sz="2400" b="1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884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3078-4278-42A7-9C84-E4FFD4AA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53" y="863133"/>
            <a:ext cx="8761413" cy="706964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5400" b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onstantia" panose="02030602050306030303" pitchFamily="18" charset="0"/>
              </a:rPr>
              <a:t>Data Pre-processing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  <a:latin typeface="Constantia" panose="0203060205030603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9E75A-B548-43E2-8F78-685675118869}"/>
              </a:ext>
            </a:extLst>
          </p:cNvPr>
          <p:cNvSpPr txBox="1"/>
          <p:nvPr/>
        </p:nvSpPr>
        <p:spPr>
          <a:xfrm>
            <a:off x="481853" y="1771802"/>
            <a:ext cx="11228294" cy="3607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Null Handling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Renaming Columns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Removing irrelevant columns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Changing Datatypes of columns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 the charts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8805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C01FC-476C-1B8F-E157-6D8FD0C6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60" y="1118246"/>
            <a:ext cx="9587278" cy="4621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DD88B4-334F-F0BD-4A8C-0DD7B5D9A302}"/>
              </a:ext>
            </a:extLst>
          </p:cNvPr>
          <p:cNvSpPr txBox="1"/>
          <p:nvPr/>
        </p:nvSpPr>
        <p:spPr>
          <a:xfrm>
            <a:off x="1640542" y="5658002"/>
            <a:ext cx="9681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the above chart Females are ordering more as compare to male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87C69-6838-268B-32AA-1617BF34EBA2}"/>
              </a:ext>
            </a:extLst>
          </p:cNvPr>
          <p:cNvSpPr txBox="1"/>
          <p:nvPr/>
        </p:nvSpPr>
        <p:spPr>
          <a:xfrm>
            <a:off x="3843617" y="430557"/>
            <a:ext cx="5878607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en-US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onstantia" panose="02030602050306030303" pitchFamily="18" charset="0"/>
                <a:ea typeface="+mj-ea"/>
                <a:cs typeface="+mj-cs"/>
              </a:rPr>
              <a:t>Count of Orders</a:t>
            </a:r>
            <a:endParaRPr lang="en-IN" sz="4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  <a:latin typeface="Constantia" panose="0203060205030603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139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DD88B4-334F-F0BD-4A8C-0DD7B5D9A302}"/>
              </a:ext>
            </a:extLst>
          </p:cNvPr>
          <p:cNvSpPr txBox="1"/>
          <p:nvPr/>
        </p:nvSpPr>
        <p:spPr>
          <a:xfrm>
            <a:off x="1429871" y="5629318"/>
            <a:ext cx="9681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the above graph we can see that most of the buyers are of age group between 26 - 35 </a:t>
            </a:r>
            <a:r>
              <a:rPr lang="en-US" sz="2400" b="1" dirty="0" err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yrs</a:t>
            </a:r>
            <a:r>
              <a:rPr lang="en-US" sz="24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female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87C69-6838-268B-32AA-1617BF34EBA2}"/>
              </a:ext>
            </a:extLst>
          </p:cNvPr>
          <p:cNvSpPr txBox="1"/>
          <p:nvPr/>
        </p:nvSpPr>
        <p:spPr>
          <a:xfrm>
            <a:off x="4400548" y="457702"/>
            <a:ext cx="3390901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en-US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onstantia" panose="02030602050306030303" pitchFamily="18" charset="0"/>
                <a:ea typeface="+mj-ea"/>
                <a:cs typeface="+mj-cs"/>
              </a:rPr>
              <a:t>Age Group</a:t>
            </a:r>
            <a:endParaRPr lang="en-IN" sz="4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  <a:latin typeface="Constantia" panose="02030602050306030303" pitchFamily="18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85AC3-8E1F-2E47-EC31-75216FB9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24" y="1358153"/>
            <a:ext cx="9816352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9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DD88B4-334F-F0BD-4A8C-0DD7B5D9A302}"/>
              </a:ext>
            </a:extLst>
          </p:cNvPr>
          <p:cNvSpPr txBox="1"/>
          <p:nvPr/>
        </p:nvSpPr>
        <p:spPr>
          <a:xfrm>
            <a:off x="1429871" y="5629318"/>
            <a:ext cx="9681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the above graph we can see that most of the orders are from Uttar Pradesh, Maharashtra and Karnataka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87C69-6838-268B-32AA-1617BF34EBA2}"/>
              </a:ext>
            </a:extLst>
          </p:cNvPr>
          <p:cNvSpPr txBox="1"/>
          <p:nvPr/>
        </p:nvSpPr>
        <p:spPr>
          <a:xfrm>
            <a:off x="5423086" y="457702"/>
            <a:ext cx="1695452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en-US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onstantia" panose="02030602050306030303" pitchFamily="18" charset="0"/>
                <a:ea typeface="+mj-ea"/>
                <a:cs typeface="+mj-cs"/>
              </a:rPr>
              <a:t>State</a:t>
            </a:r>
            <a:endParaRPr lang="en-IN" sz="4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  <a:latin typeface="Constantia" panose="02030602050306030303" pitchFamily="18" charset="0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FEA56E-63AC-4FC8-BBE1-7BDDB7CF2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5" y="1228682"/>
            <a:ext cx="10999694" cy="4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3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DD88B4-334F-F0BD-4A8C-0DD7B5D9A302}"/>
              </a:ext>
            </a:extLst>
          </p:cNvPr>
          <p:cNvSpPr txBox="1"/>
          <p:nvPr/>
        </p:nvSpPr>
        <p:spPr>
          <a:xfrm>
            <a:off x="1429871" y="5629318"/>
            <a:ext cx="9681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the above graph we can see that most of the buyers are married (women)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87C69-6838-268B-32AA-1617BF34EBA2}"/>
              </a:ext>
            </a:extLst>
          </p:cNvPr>
          <p:cNvSpPr txBox="1"/>
          <p:nvPr/>
        </p:nvSpPr>
        <p:spPr>
          <a:xfrm>
            <a:off x="3876674" y="457702"/>
            <a:ext cx="470254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en-US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onstantia" panose="02030602050306030303" pitchFamily="18" charset="0"/>
                <a:ea typeface="+mj-ea"/>
                <a:cs typeface="+mj-cs"/>
              </a:rPr>
              <a:t>Marital Status</a:t>
            </a:r>
            <a:endParaRPr lang="en-IN" sz="4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  <a:latin typeface="Constantia" panose="02030602050306030303" pitchFamily="18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580C9-04F1-3D39-6971-C50FD2AD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1" y="1417614"/>
            <a:ext cx="9950823" cy="421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DD88B4-334F-F0BD-4A8C-0DD7B5D9A302}"/>
              </a:ext>
            </a:extLst>
          </p:cNvPr>
          <p:cNvSpPr txBox="1"/>
          <p:nvPr/>
        </p:nvSpPr>
        <p:spPr>
          <a:xfrm>
            <a:off x="1429871" y="5629318"/>
            <a:ext cx="9681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the above graphs we can see that most of the buyers are working in IT sector, Healthcare, Aviation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87C69-6838-268B-32AA-1617BF34EBA2}"/>
              </a:ext>
            </a:extLst>
          </p:cNvPr>
          <p:cNvSpPr txBox="1"/>
          <p:nvPr/>
        </p:nvSpPr>
        <p:spPr>
          <a:xfrm>
            <a:off x="3876674" y="457702"/>
            <a:ext cx="3761255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en-US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onstantia" panose="02030602050306030303" pitchFamily="18" charset="0"/>
                <a:ea typeface="+mj-ea"/>
                <a:cs typeface="+mj-cs"/>
              </a:rPr>
              <a:t>Occupation</a:t>
            </a:r>
            <a:endParaRPr lang="en-IN" sz="4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  <a:latin typeface="Constantia" panose="02030602050306030303" pitchFamily="18" charset="0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59121-3035-19D6-975D-38A0FA9A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9" y="1203017"/>
            <a:ext cx="11510682" cy="45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1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982</TotalTime>
  <Words>242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Candara</vt:lpstr>
      <vt:lpstr>Century</vt:lpstr>
      <vt:lpstr>Century Gothic</vt:lpstr>
      <vt:lpstr>Constantia</vt:lpstr>
      <vt:lpstr>Times New Roman</vt:lpstr>
      <vt:lpstr>Wingdings 3</vt:lpstr>
      <vt:lpstr>Ion Boardroom</vt:lpstr>
      <vt:lpstr>Office Theme</vt:lpstr>
      <vt:lpstr>PowerPoint Presentation</vt:lpstr>
      <vt:lpstr>Team Members</vt:lpstr>
      <vt:lpstr>Objective</vt:lpstr>
      <vt:lpstr>Data Pre-processing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64</cp:revision>
  <dcterms:created xsi:type="dcterms:W3CDTF">2023-01-19T13:48:11Z</dcterms:created>
  <dcterms:modified xsi:type="dcterms:W3CDTF">2023-06-25T09:00:28Z</dcterms:modified>
</cp:coreProperties>
</file>