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775290-1631-4B04-97DD-3D3F5296DAE3}">
          <p14:sldIdLst>
            <p14:sldId id="256"/>
          </p14:sldIdLst>
        </p14:section>
        <p14:section name="Untitled Section" id="{2A16976D-B459-4667-9C08-F259F40D2D36}">
          <p14:sldIdLst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69309-BBC8-4FC8-A130-9C06EDE82D27}" v="1" dt="2023-03-24T17:36:28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BU KUMARI" userId="037b0e8431091cf4" providerId="LiveId" clId="{8B4C395D-F1B0-4BC0-AE6A-7C95A6D234D6}"/>
    <pc:docChg chg="modSld">
      <pc:chgData name="KHUSHBU KUMARI" userId="037b0e8431091cf4" providerId="LiveId" clId="{8B4C395D-F1B0-4BC0-AE6A-7C95A6D234D6}" dt="2023-02-23T12:37:27.553" v="8" actId="1038"/>
      <pc:docMkLst>
        <pc:docMk/>
      </pc:docMkLst>
      <pc:sldChg chg="modSp mod">
        <pc:chgData name="KHUSHBU KUMARI" userId="037b0e8431091cf4" providerId="LiveId" clId="{8B4C395D-F1B0-4BC0-AE6A-7C95A6D234D6}" dt="2023-02-23T12:37:27.553" v="8" actId="1038"/>
        <pc:sldMkLst>
          <pc:docMk/>
          <pc:sldMk cId="4036950401" sldId="256"/>
        </pc:sldMkLst>
        <pc:spChg chg="mod">
          <ac:chgData name="KHUSHBU KUMARI" userId="037b0e8431091cf4" providerId="LiveId" clId="{8B4C395D-F1B0-4BC0-AE6A-7C95A6D234D6}" dt="2023-02-23T12:37:27.553" v="8" actId="1038"/>
          <ac:spMkLst>
            <pc:docMk/>
            <pc:sldMk cId="4036950401" sldId="256"/>
            <ac:spMk id="2" creationId="{941EE2B0-5757-89D5-D78F-FB40F814780D}"/>
          </ac:spMkLst>
        </pc:spChg>
      </pc:sldChg>
      <pc:sldChg chg="modSp mod">
        <pc:chgData name="KHUSHBU KUMARI" userId="037b0e8431091cf4" providerId="LiveId" clId="{8B4C395D-F1B0-4BC0-AE6A-7C95A6D234D6}" dt="2023-02-22T16:29:22.947" v="5" actId="20577"/>
        <pc:sldMkLst>
          <pc:docMk/>
          <pc:sldMk cId="3926726257" sldId="258"/>
        </pc:sldMkLst>
        <pc:spChg chg="mod">
          <ac:chgData name="KHUSHBU KUMARI" userId="037b0e8431091cf4" providerId="LiveId" clId="{8B4C395D-F1B0-4BC0-AE6A-7C95A6D234D6}" dt="2023-02-22T16:29:22.947" v="5" actId="20577"/>
          <ac:spMkLst>
            <pc:docMk/>
            <pc:sldMk cId="3926726257" sldId="258"/>
            <ac:spMk id="3" creationId="{AB95B9A6-4569-2972-55DC-C07DFD3A6BE1}"/>
          </ac:spMkLst>
        </pc:spChg>
      </pc:sldChg>
      <pc:sldChg chg="modSp mod">
        <pc:chgData name="KHUSHBU KUMARI" userId="037b0e8431091cf4" providerId="LiveId" clId="{8B4C395D-F1B0-4BC0-AE6A-7C95A6D234D6}" dt="2023-02-22T16:29:11.093" v="3" actId="20577"/>
        <pc:sldMkLst>
          <pc:docMk/>
          <pc:sldMk cId="2293546186" sldId="260"/>
        </pc:sldMkLst>
        <pc:spChg chg="mod">
          <ac:chgData name="KHUSHBU KUMARI" userId="037b0e8431091cf4" providerId="LiveId" clId="{8B4C395D-F1B0-4BC0-AE6A-7C95A6D234D6}" dt="2023-02-22T16:29:11.093" v="3" actId="20577"/>
          <ac:spMkLst>
            <pc:docMk/>
            <pc:sldMk cId="2293546186" sldId="260"/>
            <ac:spMk id="3" creationId="{E54D0438-FF61-1C31-5F1C-E6D125DB1A5C}"/>
          </ac:spMkLst>
        </pc:spChg>
      </pc:sldChg>
      <pc:sldChg chg="modSp mod">
        <pc:chgData name="KHUSHBU KUMARI" userId="037b0e8431091cf4" providerId="LiveId" clId="{8B4C395D-F1B0-4BC0-AE6A-7C95A6D234D6}" dt="2023-02-22T16:29:48.306" v="7" actId="20577"/>
        <pc:sldMkLst>
          <pc:docMk/>
          <pc:sldMk cId="2684506336" sldId="262"/>
        </pc:sldMkLst>
        <pc:spChg chg="mod">
          <ac:chgData name="KHUSHBU KUMARI" userId="037b0e8431091cf4" providerId="LiveId" clId="{8B4C395D-F1B0-4BC0-AE6A-7C95A6D234D6}" dt="2023-02-22T16:29:48.306" v="7" actId="20577"/>
          <ac:spMkLst>
            <pc:docMk/>
            <pc:sldMk cId="2684506336" sldId="262"/>
            <ac:spMk id="3" creationId="{EF7D97D1-742B-AEE9-B5FF-D76B1B7C82EA}"/>
          </ac:spMkLst>
        </pc:spChg>
      </pc:sldChg>
    </pc:docChg>
  </pc:docChgLst>
  <pc:docChgLst>
    <pc:chgData name="KHUSHBU KUMARI" userId="037b0e8431091cf4" providerId="LiveId" clId="{12969309-BBC8-4FC8-A130-9C06EDE82D27}"/>
    <pc:docChg chg="modSld">
      <pc:chgData name="KHUSHBU KUMARI" userId="037b0e8431091cf4" providerId="LiveId" clId="{12969309-BBC8-4FC8-A130-9C06EDE82D27}" dt="2023-03-24T17:36:28.262" v="0"/>
      <pc:docMkLst>
        <pc:docMk/>
      </pc:docMkLst>
      <pc:sldChg chg="modSp">
        <pc:chgData name="KHUSHBU KUMARI" userId="037b0e8431091cf4" providerId="LiveId" clId="{12969309-BBC8-4FC8-A130-9C06EDE82D27}" dt="2023-03-24T17:36:28.262" v="0"/>
        <pc:sldMkLst>
          <pc:docMk/>
          <pc:sldMk cId="3926726257" sldId="258"/>
        </pc:sldMkLst>
        <pc:graphicFrameChg chg="mod">
          <ac:chgData name="KHUSHBU KUMARI" userId="037b0e8431091cf4" providerId="LiveId" clId="{12969309-BBC8-4FC8-A130-9C06EDE82D27}" dt="2023-03-24T17:36:28.262" v="0"/>
          <ac:graphicFrameMkLst>
            <pc:docMk/>
            <pc:sldMk cId="3926726257" sldId="258"/>
            <ac:graphicFrameMk id="2" creationId="{4F07C5C8-1161-4050-9E31-2DFB59B1B47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hus\OneDrive\Documents\crude%20suicide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hus\OneDrive\Documents\crude%20suicide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hus\OneDrive\Documents\crude%20suicide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hus\OneDrive\Documents\crude%20suicide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hus\OneDrive\Documents\crude%20suicide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khus\OneDrive\Documents\crude%20suicide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[crude suicide project.xlsx]Sheet1!PivotTable1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654940025634385"/>
          <c:y val="0.11452360078559479"/>
          <c:w val="0.82838940967135"/>
          <c:h val="0.731088592020610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Fiji</c:v>
                </c:pt>
                <c:pt idx="1">
                  <c:v>Kazakhstan</c:v>
                </c:pt>
                <c:pt idx="2">
                  <c:v>Mongolia</c:v>
                </c:pt>
                <c:pt idx="3">
                  <c:v>Sierra Leone</c:v>
                </c:pt>
                <c:pt idx="4">
                  <c:v>Turkmenistan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166.3</c:v>
                </c:pt>
                <c:pt idx="1">
                  <c:v>166.4</c:v>
                </c:pt>
                <c:pt idx="2">
                  <c:v>167.4</c:v>
                </c:pt>
                <c:pt idx="3">
                  <c:v>162.89999999999998</c:v>
                </c:pt>
                <c:pt idx="4">
                  <c:v>160.69999999999999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B3-4E14-B0E8-A7C0E2A40C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220721311"/>
        <c:axId val="1220719647"/>
      </c:barChart>
      <c:catAx>
        <c:axId val="1220721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719647"/>
        <c:crosses val="autoZero"/>
        <c:auto val="1"/>
        <c:lblAlgn val="ctr"/>
        <c:lblOffset val="100"/>
        <c:noMultiLvlLbl val="0"/>
      </c:catAx>
      <c:valAx>
        <c:axId val="1220719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72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[crude suicide project.xlsx]Sheet3!PivotTable2</c:name>
    <c:fmtId val="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055263066739772"/>
          <c:y val="0.11701316172697392"/>
          <c:w val="0.83313247559063253"/>
          <c:h val="0.7164101553470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Sheet3!$A$4:$A$9</c:f>
              <c:strCache>
                <c:ptCount val="5"/>
                <c:pt idx="0">
                  <c:v>Belarus</c:v>
                </c:pt>
                <c:pt idx="1">
                  <c:v>Kazakhstan</c:v>
                </c:pt>
                <c:pt idx="2">
                  <c:v>Lithuania</c:v>
                </c:pt>
                <c:pt idx="3">
                  <c:v>Russian Federation</c:v>
                </c:pt>
                <c:pt idx="4">
                  <c:v>Ukraine</c:v>
                </c:pt>
              </c:strCache>
            </c:strRef>
          </c:cat>
          <c:val>
            <c:numRef>
              <c:f>Sheet3!$B$4:$B$9</c:f>
              <c:numCache>
                <c:formatCode>General</c:formatCode>
                <c:ptCount val="5"/>
                <c:pt idx="0">
                  <c:v>178.9</c:v>
                </c:pt>
                <c:pt idx="1">
                  <c:v>153.5</c:v>
                </c:pt>
                <c:pt idx="2">
                  <c:v>198.7</c:v>
                </c:pt>
                <c:pt idx="3">
                  <c:v>207.29999999999998</c:v>
                </c:pt>
                <c:pt idx="4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4-4BA4-BEDB-3B7CEDED87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14043071"/>
        <c:axId val="1214044319"/>
      </c:barChart>
      <c:catAx>
        <c:axId val="121404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044319"/>
        <c:crosses val="autoZero"/>
        <c:auto val="1"/>
        <c:lblAlgn val="ctr"/>
        <c:lblOffset val="100"/>
        <c:noMultiLvlLbl val="0"/>
      </c:catAx>
      <c:valAx>
        <c:axId val="121404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043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[crude suicide project.xlsx]Sheet4!PivotTable3</c:name>
    <c:fmtId val="13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2320102625884295E-2"/>
          <c:y val="5.3489590453199613E-2"/>
          <c:w val="0.87243520642593364"/>
          <c:h val="0.87562766195492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0"/>
              <c:layout>
                <c:manualLayout>
                  <c:x val="1.8851954561742354E-3"/>
                  <c:y val="4.92220619310948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3FB-4375-AF86-C1DC2BF15F75}"/>
                </c:ext>
              </c:extLst>
            </c:dLbl>
            <c:dLbl>
              <c:idx val="1"/>
              <c:layout>
                <c:manualLayout>
                  <c:x val="0"/>
                  <c:y val="-6.65579419332027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FB-4375-AF86-C1DC2BF15F75}"/>
                </c:ext>
              </c:extLst>
            </c:dLbl>
            <c:dLbl>
              <c:idx val="2"/>
              <c:layout>
                <c:manualLayout>
                  <c:x val="-6.9123034877858519E-17"/>
                  <c:y val="3.04313426600876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FB-4375-AF86-C1DC2BF15F75}"/>
                </c:ext>
              </c:extLst>
            </c:dLbl>
            <c:dLbl>
              <c:idx val="3"/>
              <c:layout>
                <c:manualLayout>
                  <c:x val="-1.8851954561742526E-3"/>
                  <c:y val="-1.806329963655747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FB-4375-AF86-C1DC2BF15F75}"/>
                </c:ext>
              </c:extLst>
            </c:dLbl>
            <c:dLbl>
              <c:idx val="4"/>
              <c:layout>
                <c:manualLayout>
                  <c:x val="-5.655586368522896E-3"/>
                  <c:y val="6.1840215117651054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3FB-4375-AF86-C1DC2BF15F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Sheet4!$A$4:$A$9</c:f>
              <c:strCache>
                <c:ptCount val="5"/>
                <c:pt idx="0">
                  <c:v>Belarus</c:v>
                </c:pt>
                <c:pt idx="1">
                  <c:v>Kazakhstan</c:v>
                </c:pt>
                <c:pt idx="2">
                  <c:v>Mongolia</c:v>
                </c:pt>
                <c:pt idx="3">
                  <c:v>Russian Federation</c:v>
                </c:pt>
                <c:pt idx="4">
                  <c:v>Ukraine</c:v>
                </c:pt>
              </c:strCache>
            </c:strRef>
          </c:cat>
          <c:val>
            <c:numRef>
              <c:f>Sheet4!$B$4:$B$9</c:f>
              <c:numCache>
                <c:formatCode>General</c:formatCode>
                <c:ptCount val="5"/>
                <c:pt idx="0">
                  <c:v>213.2</c:v>
                </c:pt>
                <c:pt idx="1">
                  <c:v>223.2</c:v>
                </c:pt>
                <c:pt idx="2">
                  <c:v>205.8</c:v>
                </c:pt>
                <c:pt idx="3">
                  <c:v>218.70000000000002</c:v>
                </c:pt>
                <c:pt idx="4">
                  <c:v>206.6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4-4A98-8C5C-FE7E3D7421A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42453199"/>
        <c:axId val="1042447791"/>
      </c:barChart>
      <c:catAx>
        <c:axId val="104245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447791"/>
        <c:crosses val="autoZero"/>
        <c:auto val="1"/>
        <c:lblAlgn val="ctr"/>
        <c:lblOffset val="100"/>
        <c:noMultiLvlLbl val="0"/>
      </c:catAx>
      <c:valAx>
        <c:axId val="1042447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453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[crude suicide project.xlsx]Sheet6!PivotTable5</c:name>
    <c:fmtId val="7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Sheet6!$A$4:$A$9</c:f>
              <c:strCache>
                <c:ptCount val="5"/>
                <c:pt idx="0">
                  <c:v>Belarus</c:v>
                </c:pt>
                <c:pt idx="1">
                  <c:v>Kazakhstan</c:v>
                </c:pt>
                <c:pt idx="2">
                  <c:v>Lithuania</c:v>
                </c:pt>
                <c:pt idx="3">
                  <c:v>Russian Federation</c:v>
                </c:pt>
                <c:pt idx="4">
                  <c:v>Ukraine</c:v>
                </c:pt>
              </c:strCache>
            </c:strRef>
          </c:cat>
          <c:val>
            <c:numRef>
              <c:f>Sheet6!$B$4:$B$9</c:f>
              <c:numCache>
                <c:formatCode>General</c:formatCode>
                <c:ptCount val="5"/>
                <c:pt idx="0">
                  <c:v>318.60000000000002</c:v>
                </c:pt>
                <c:pt idx="1">
                  <c:v>264.39999999999998</c:v>
                </c:pt>
                <c:pt idx="2">
                  <c:v>350.7</c:v>
                </c:pt>
                <c:pt idx="3">
                  <c:v>371.4</c:v>
                </c:pt>
                <c:pt idx="4">
                  <c:v>259.10000000000002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B-410B-94D2-17138EE01A6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1119659951"/>
        <c:axId val="1119660367"/>
        <c:axId val="0"/>
      </c:bar3DChart>
      <c:catAx>
        <c:axId val="1119659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660367"/>
        <c:crosses val="autoZero"/>
        <c:auto val="1"/>
        <c:lblAlgn val="ctr"/>
        <c:lblOffset val="100"/>
        <c:noMultiLvlLbl val="0"/>
      </c:catAx>
      <c:valAx>
        <c:axId val="11196603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19659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[crude suicide project.xlsx]Sheet5!PivotTable4</c:name>
    <c:fmtId val="7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Sheet5!$A$4:$A$9</c:f>
              <c:strCache>
                <c:ptCount val="5"/>
                <c:pt idx="0">
                  <c:v>Afghanistan</c:v>
                </c:pt>
                <c:pt idx="1">
                  <c:v>CÃ´te d'Ivoire</c:v>
                </c:pt>
                <c:pt idx="2">
                  <c:v>Guyana</c:v>
                </c:pt>
                <c:pt idx="3">
                  <c:v>Sierra Leone</c:v>
                </c:pt>
                <c:pt idx="4">
                  <c:v>Yemen</c:v>
                </c:pt>
              </c:strCache>
            </c:strRef>
          </c:cat>
          <c:val>
            <c:numRef>
              <c:f>Sheet5!$B$4:$B$9</c:f>
              <c:numCache>
                <c:formatCode>General</c:formatCode>
                <c:ptCount val="5"/>
                <c:pt idx="0">
                  <c:v>148.6</c:v>
                </c:pt>
                <c:pt idx="1">
                  <c:v>146.9</c:v>
                </c:pt>
                <c:pt idx="2">
                  <c:v>150.10000000000002</c:v>
                </c:pt>
                <c:pt idx="3">
                  <c:v>170.10000000000002</c:v>
                </c:pt>
                <c:pt idx="4">
                  <c:v>146.4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D-4213-9761-F814281CCE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110571967"/>
        <c:axId val="1110572799"/>
        <c:axId val="0"/>
      </c:bar3DChart>
      <c:catAx>
        <c:axId val="111057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lt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572799"/>
        <c:crosses val="autoZero"/>
        <c:auto val="1"/>
        <c:lblAlgn val="ctr"/>
        <c:lblOffset val="100"/>
        <c:noMultiLvlLbl val="0"/>
      </c:catAx>
      <c:valAx>
        <c:axId val="1110572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lt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571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[crude suicide project.xlsx]Sheet7!PivotTable7</c:name>
    <c:fmtId val="7"/>
  </c:pivotSource>
  <c:chart>
    <c:autoTitleDeleted val="1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180409853998454"/>
          <c:y val="2.5664036742817455E-2"/>
          <c:w val="0.77105160118420868"/>
          <c:h val="0.9070109096405640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0"/>
              <c:layout>
                <c:manualLayout>
                  <c:x val="0.22808752315087619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5EF-43CA-B365-844BD72F7EAF}"/>
                </c:ext>
              </c:extLst>
            </c:dLbl>
            <c:dLbl>
              <c:idx val="1"/>
              <c:layout>
                <c:manualLayout>
                  <c:x val="0.25636283593817488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EF-43CA-B365-844BD72F7EAF}"/>
                </c:ext>
              </c:extLst>
            </c:dLbl>
            <c:dLbl>
              <c:idx val="2"/>
              <c:layout>
                <c:manualLayout>
                  <c:x val="0.36569404538239653"/>
                  <c:y val="-5.132807348563491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5EF-43CA-B365-844BD72F7EAF}"/>
                </c:ext>
              </c:extLst>
            </c:dLbl>
            <c:dLbl>
              <c:idx val="3"/>
              <c:layout>
                <c:manualLayout>
                  <c:x val="0.23374258570833592"/>
                  <c:y val="-5.132807348563491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EF-43CA-B365-844BD72F7EAF}"/>
                </c:ext>
              </c:extLst>
            </c:dLbl>
            <c:dLbl>
              <c:idx val="4"/>
              <c:layout>
                <c:manualLayout>
                  <c:x val="0.2620178984956346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EF-43CA-B365-844BD72F7E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Sheet7!$A$4:$A$9</c:f>
              <c:strCache>
                <c:ptCount val="5"/>
                <c:pt idx="0">
                  <c:v>Guyana</c:v>
                </c:pt>
                <c:pt idx="1">
                  <c:v>India</c:v>
                </c:pt>
                <c:pt idx="2">
                  <c:v>Lesotho</c:v>
                </c:pt>
                <c:pt idx="3">
                  <c:v>Lithuania</c:v>
                </c:pt>
                <c:pt idx="4">
                  <c:v>Republic of Korea</c:v>
                </c:pt>
              </c:strCache>
            </c:strRef>
          </c:cat>
          <c:val>
            <c:numRef>
              <c:f>Sheet7!$B$4:$B$9</c:f>
              <c:numCache>
                <c:formatCode>General</c:formatCode>
                <c:ptCount val="5"/>
                <c:pt idx="0">
                  <c:v>67.599999999999994</c:v>
                </c:pt>
                <c:pt idx="1">
                  <c:v>77.900000000000006</c:v>
                </c:pt>
                <c:pt idx="2">
                  <c:v>114.4</c:v>
                </c:pt>
                <c:pt idx="3">
                  <c:v>67.600000000000009</c:v>
                </c:pt>
                <c:pt idx="4">
                  <c:v>82.1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C-46A5-8461-C16857C5CEE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21959359"/>
        <c:axId val="1221958943"/>
      </c:barChart>
      <c:catAx>
        <c:axId val="1221959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958943"/>
        <c:crosses val="autoZero"/>
        <c:auto val="1"/>
        <c:lblAlgn val="ctr"/>
        <c:lblOffset val="100"/>
        <c:noMultiLvlLbl val="0"/>
      </c:catAx>
      <c:valAx>
        <c:axId val="122195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959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56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5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9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3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4FCDE1-30E4-49DB-9813-6CD3895B4DF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89BDFAC-AA91-4044-B49B-9CD4508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E2B0-5757-89D5-D78F-FB40F814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89" y="1362138"/>
            <a:ext cx="10154022" cy="1822514"/>
          </a:xfrm>
        </p:spPr>
        <p:txBody>
          <a:bodyPr>
            <a:noAutofit/>
          </a:bodyPr>
          <a:lstStyle/>
          <a:p>
            <a:r>
              <a:rPr lang="en-US" sz="75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CRUDE SUICIDE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92D4-FE08-8B97-486B-607C1456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836" y="4863602"/>
            <a:ext cx="10584328" cy="8604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sz="2800" b="1" dirty="0">
                <a:solidFill>
                  <a:srgbClr val="002060"/>
                </a:solidFill>
              </a:rPr>
              <a:t>- Comparing Crude Suicide rate by different countries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5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E174-5A2F-53FE-A74E-69B51A19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44" y="1077963"/>
            <a:ext cx="8831816" cy="1372986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PERFORMED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F17E-BEBA-5AFF-9F36-8794CEB56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01" y="3318083"/>
            <a:ext cx="8825659" cy="24765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Importing the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Cleaning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Keeping relevant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Making charts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Making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3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A48CA2-495D-4251-65B1-724227398E11}"/>
              </a:ext>
            </a:extLst>
          </p:cNvPr>
          <p:cNvSpPr/>
          <p:nvPr/>
        </p:nvSpPr>
        <p:spPr>
          <a:xfrm>
            <a:off x="401216" y="401216"/>
            <a:ext cx="10795519" cy="9890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defRPr sz="900" b="1" i="0" u="none" strike="noStrike" kern="1200" cap="all" baseline="0">
                <a:solidFill>
                  <a:prstClr val="white">
                    <a:lumMod val="8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both</a:t>
            </a:r>
            <a:r>
              <a:rPr lang="en-US" sz="3600" baseline="0" dirty="0"/>
              <a:t> sexes dying from disease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4CD08FA-E911-4034-B172-33C102066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509481"/>
              </p:ext>
            </p:extLst>
          </p:nvPr>
        </p:nvGraphicFramePr>
        <p:xfrm>
          <a:off x="284872" y="1601992"/>
          <a:ext cx="6695694" cy="4948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59BC3D-C902-A558-55B2-D3D8E233F64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302500" y="1601788"/>
            <a:ext cx="4889500" cy="49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. </a:t>
            </a:r>
            <a:r>
              <a:rPr lang="en-US" sz="2000" b="1" dirty="0"/>
              <a:t>Mongolia has highest rate of both   </a:t>
            </a:r>
          </a:p>
          <a:p>
            <a:pPr marL="0" indent="0">
              <a:buNone/>
            </a:pPr>
            <a:r>
              <a:rPr lang="en-US" sz="2000" b="1" dirty="0"/>
              <a:t>    sexes dying from disease.</a:t>
            </a:r>
          </a:p>
          <a:p>
            <a:pPr marL="0" indent="0">
              <a:buNone/>
            </a:pPr>
            <a:r>
              <a:rPr lang="en-US" sz="3600" b="1" dirty="0"/>
              <a:t>. </a:t>
            </a:r>
            <a:r>
              <a:rPr lang="en-US" sz="2000" b="1" dirty="0"/>
              <a:t>Kazakhstan has the second highest   </a:t>
            </a:r>
          </a:p>
          <a:p>
            <a:pPr marL="0" indent="0">
              <a:buNone/>
            </a:pPr>
            <a:r>
              <a:rPr lang="en-US" sz="2000" b="1" dirty="0"/>
              <a:t>    of both sexes dying from disease.</a:t>
            </a:r>
          </a:p>
          <a:p>
            <a:pPr marL="0" indent="0">
              <a:buNone/>
            </a:pPr>
            <a:r>
              <a:rPr lang="en-US" sz="3600" b="1" dirty="0"/>
              <a:t>. </a:t>
            </a:r>
            <a:r>
              <a:rPr lang="en-US" sz="2000" b="1" dirty="0"/>
              <a:t>Probability (%) of dying between </a:t>
            </a:r>
          </a:p>
          <a:p>
            <a:pPr marL="0" indent="0">
              <a:buNone/>
            </a:pPr>
            <a:r>
              <a:rPr lang="en-US" sz="2000" b="1" dirty="0"/>
              <a:t>    age 30 and exact age 70 from any  </a:t>
            </a:r>
          </a:p>
          <a:p>
            <a:pPr marL="0" indent="0">
              <a:buNone/>
            </a:pPr>
            <a:r>
              <a:rPr lang="en-US" sz="2000" b="1" dirty="0"/>
              <a:t>    of cardiovascular disease, cancer, </a:t>
            </a:r>
          </a:p>
          <a:p>
            <a:pPr marL="0" indent="0">
              <a:buNone/>
            </a:pPr>
            <a:r>
              <a:rPr lang="en-US" sz="2000" b="1" dirty="0"/>
              <a:t>    diabetes, or chronic respiratory </a:t>
            </a:r>
          </a:p>
          <a:p>
            <a:pPr marL="0" indent="0">
              <a:buNone/>
            </a:pPr>
            <a:r>
              <a:rPr lang="en-US" sz="2000" b="1" dirty="0"/>
              <a:t>    disease per country</a:t>
            </a:r>
          </a:p>
        </p:txBody>
      </p:sp>
    </p:spTree>
    <p:extLst>
      <p:ext uri="{BB962C8B-B14F-4D97-AF65-F5344CB8AC3E}">
        <p14:creationId xmlns:p14="http://schemas.microsoft.com/office/powerpoint/2010/main" val="183154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95B9A6-4569-2972-55DC-C07DFD3A6BE1}"/>
              </a:ext>
            </a:extLst>
          </p:cNvPr>
          <p:cNvSpPr/>
          <p:nvPr/>
        </p:nvSpPr>
        <p:spPr>
          <a:xfrm>
            <a:off x="690831" y="152583"/>
            <a:ext cx="10487608" cy="11109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 i="0" u="none" strike="noStrike" kern="1200" cap="all" baseline="0">
                <a:solidFill>
                  <a:prstClr val="white">
                    <a:lumMod val="8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sz="3200" b="1" cap="all" dirty="0">
                <a:solidFill>
                  <a:prstClr val="white">
                    <a:lumMod val="85000"/>
                  </a:prstClr>
                </a:solidFill>
              </a:rPr>
              <a:t>Both sexes(Crude suicide rates )per country</a:t>
            </a:r>
            <a:endParaRPr lang="en-US" sz="3200" b="1" cap="all" dirty="0">
              <a:solidFill>
                <a:prstClr val="white">
                  <a:lumMod val="85000"/>
                </a:prst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07C5C8-1161-4050-9E31-2DFB59B1B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618719"/>
              </p:ext>
            </p:extLst>
          </p:nvPr>
        </p:nvGraphicFramePr>
        <p:xfrm>
          <a:off x="816517" y="1403327"/>
          <a:ext cx="6551071" cy="5024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44CB1B-4019-3D88-6059-C2369469F33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07325" y="2008188"/>
            <a:ext cx="4384675" cy="29543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b="1" dirty="0"/>
              <a:t>Russian federation is having highest rate of crude suicide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Lithonia having second highest rate of crude suicide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F758E6-30AE-49F7-951D-AB35D337F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165032"/>
              </p:ext>
            </p:extLst>
          </p:nvPr>
        </p:nvGraphicFramePr>
        <p:xfrm>
          <a:off x="498915" y="1405704"/>
          <a:ext cx="6736702" cy="523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85432B-6D2B-1516-1B30-A9DBFF0CF5B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35617" y="2229691"/>
            <a:ext cx="5110162" cy="27590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Kazakhstan has highest rate of male dying from disease.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Russian Federation has second highest rate of male dying from disease.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D60BA2-513C-F3AE-DA1C-E8941708ACB8}"/>
              </a:ext>
            </a:extLst>
          </p:cNvPr>
          <p:cNvSpPr/>
          <p:nvPr/>
        </p:nvSpPr>
        <p:spPr>
          <a:xfrm>
            <a:off x="852196" y="214604"/>
            <a:ext cx="10487608" cy="11109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 i="0" u="none" strike="noStrike" kern="1200" cap="all" baseline="0">
                <a:solidFill>
                  <a:prstClr val="white">
                    <a:lumMod val="8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sz="3200" b="1" cap="all" dirty="0">
                <a:solidFill>
                  <a:prstClr val="white">
                    <a:lumMod val="85000"/>
                  </a:prstClr>
                </a:solidFill>
              </a:rPr>
              <a:t>MALE DYING FROM DISEASE</a:t>
            </a:r>
            <a:endParaRPr lang="en-US" sz="3200" b="1" cap="all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4D0438-FF61-1C31-5F1C-E6D125DB1A5C}"/>
              </a:ext>
            </a:extLst>
          </p:cNvPr>
          <p:cNvSpPr/>
          <p:nvPr/>
        </p:nvSpPr>
        <p:spPr>
          <a:xfrm>
            <a:off x="382555" y="298578"/>
            <a:ext cx="10683551" cy="12036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MALE(Crude Suicide Rates)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288A1B-CCB4-40B6-8AEA-19B2BB2ED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943590"/>
              </p:ext>
            </p:extLst>
          </p:nvPr>
        </p:nvGraphicFramePr>
        <p:xfrm>
          <a:off x="121298" y="1670180"/>
          <a:ext cx="6867331" cy="503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4E0A35-DFAF-F24F-CB6A-A0B15EFFF99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118350" y="2335213"/>
            <a:ext cx="5073650" cy="3232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Russian Federation has highest rate of male crude suicide rate.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Lithuania has second highest rate of male crude suicide.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54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6637F0-6EF4-441A-9740-00A2045CA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469781"/>
              </p:ext>
            </p:extLst>
          </p:nvPr>
        </p:nvGraphicFramePr>
        <p:xfrm>
          <a:off x="749565" y="1326749"/>
          <a:ext cx="6833751" cy="535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A5173F-3E9E-9468-928A-DD1D884044A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654660" y="1692450"/>
            <a:ext cx="4192199" cy="46196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Sierra Leone has highest rate of Female dying from disease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Guyana has second highest rate of female dying from disease.</a:t>
            </a:r>
          </a:p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DB4057-58BC-6732-053F-5DDB09156228}"/>
              </a:ext>
            </a:extLst>
          </p:cNvPr>
          <p:cNvSpPr/>
          <p:nvPr/>
        </p:nvSpPr>
        <p:spPr>
          <a:xfrm>
            <a:off x="852196" y="180222"/>
            <a:ext cx="10416439" cy="11109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 i="0" u="none" strike="noStrike" kern="1200" cap="all" baseline="0">
                <a:solidFill>
                  <a:prstClr val="white">
                    <a:lumMod val="8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sz="3200" b="1" cap="all" dirty="0">
                <a:solidFill>
                  <a:prstClr val="white">
                    <a:lumMod val="85000"/>
                  </a:prstClr>
                </a:solidFill>
              </a:rPr>
              <a:t>FEMALE DYING FROM DISEASE</a:t>
            </a:r>
            <a:endParaRPr lang="en-US" sz="3200" b="1" cap="all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9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7D97D1-742B-AEE9-B5FF-D76B1B7C82EA}"/>
              </a:ext>
            </a:extLst>
          </p:cNvPr>
          <p:cNvSpPr/>
          <p:nvPr/>
        </p:nvSpPr>
        <p:spPr>
          <a:xfrm>
            <a:off x="251926" y="177282"/>
            <a:ext cx="11756572" cy="14462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FEMALE(Crude suicide rates)</a:t>
            </a:r>
            <a:endParaRPr lang="en-US" sz="3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3707C4-8592-40EE-B6A5-B3B8886761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497988"/>
              </p:ext>
            </p:extLst>
          </p:nvPr>
        </p:nvGraphicFramePr>
        <p:xfrm>
          <a:off x="148666" y="1732158"/>
          <a:ext cx="6737326" cy="494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C9FB75-8CE9-B13E-4999-6608C72B05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961188" y="2419350"/>
            <a:ext cx="5230812" cy="419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Lesotho is having highest rate of crude suicide in female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Korea is having second highest rate of crude suicide in female.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0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8CD9F3-F3BD-B583-7A53-10CD3F0EA4C8}"/>
              </a:ext>
            </a:extLst>
          </p:cNvPr>
          <p:cNvSpPr/>
          <p:nvPr/>
        </p:nvSpPr>
        <p:spPr>
          <a:xfrm>
            <a:off x="874059" y="2224253"/>
            <a:ext cx="10044953" cy="201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Century Gothic" panose="020B0502020202020204" pitchFamily="34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92077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277</TotalTime>
  <Words>234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CRUDE SUICIDE RATES</vt:lpstr>
      <vt:lpstr>TASK PERFORMED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suicide rates</dc:title>
  <dc:creator>KHUSHBU KUMARI</dc:creator>
  <cp:lastModifiedBy>pc</cp:lastModifiedBy>
  <cp:revision>15</cp:revision>
  <dcterms:created xsi:type="dcterms:W3CDTF">2023-02-22T10:40:16Z</dcterms:created>
  <dcterms:modified xsi:type="dcterms:W3CDTF">2023-03-27T14:16:20Z</dcterms:modified>
</cp:coreProperties>
</file>