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A0A5FA-FBA1-4504-BCE9-B7BB93FCB6DC}" type="datetimeFigureOut">
              <a:rPr lang="en-US" smtClean="0"/>
              <a:t>6/25/2024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84CE5BE-6D6C-454D-B79B-F0BB2F439D94}" type="slidenum">
              <a:rPr lang="en-US" smtClean="0"/>
              <a:t>‹#›</a:t>
            </a:fld>
            <a:endParaRPr lang="en-US"/>
          </a:p>
        </p:txBody>
      </p:sp>
    </p:spTree>
    <p:extLst>
      <p:ext uri="{BB962C8B-B14F-4D97-AF65-F5344CB8AC3E}">
        <p14:creationId xmlns:p14="http://schemas.microsoft.com/office/powerpoint/2010/main" val="218387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7312" y="2541314"/>
            <a:ext cx="7624825"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latin typeface="Times New Roman" panose="02020603050405020304" pitchFamily="18" charset="0"/>
                <a:cs typeface="Times New Roman" panose="02020603050405020304" pitchFamily="18" charset="0"/>
              </a:rPr>
              <a:t>Name: G Suraj Baba</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602699"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323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AB84A34-4575-50E2-370E-E61DB15DFD34}"/>
              </a:ext>
            </a:extLst>
          </p:cNvPr>
          <p:cNvSpPr txBox="1"/>
          <p:nvPr/>
        </p:nvSpPr>
        <p:spPr>
          <a:xfrm>
            <a:off x="752475" y="1324306"/>
            <a:ext cx="8440762" cy="5434821"/>
          </a:xfrm>
          <a:prstGeom prst="rect">
            <a:avLst/>
          </a:prstGeom>
          <a:noFill/>
        </p:spPr>
        <p:txBody>
          <a:bodyPr wrap="square">
            <a:spAutoFit/>
          </a:bodyPr>
          <a:lstStyle/>
          <a:p>
            <a:pPr marL="13335" marR="5080" indent="-1270" algn="just">
              <a:lnSpc>
                <a:spcPct val="124900"/>
              </a:lnSpc>
              <a:spcBef>
                <a:spcPts val="100"/>
              </a:spcBef>
              <a:buFont typeface="Wingdings" pitchFamily="2" charset="2"/>
              <a:buChar char="Ø"/>
            </a:pPr>
            <a:r>
              <a:rPr lang="en-US" sz="2800" b="1" u="sng" spc="-95" dirty="0">
                <a:latin typeface="Times New Roman" pitchFamily="18" charset="0"/>
                <a:cs typeface="Times New Roman" pitchFamily="18" charset="0"/>
              </a:rPr>
              <a:t>Keystrok</a:t>
            </a:r>
            <a:r>
              <a:rPr lang="en-US" sz="2800" b="1" u="sng" spc="-100" dirty="0">
                <a:latin typeface="Times New Roman" pitchFamily="18" charset="0"/>
                <a:cs typeface="Times New Roman" pitchFamily="18" charset="0"/>
              </a:rPr>
              <a:t>e</a:t>
            </a:r>
            <a:r>
              <a:rPr lang="en-US" sz="2800" b="1" u="sng" spc="-155" dirty="0">
                <a:latin typeface="Times New Roman" pitchFamily="18" charset="0"/>
                <a:cs typeface="Times New Roman" pitchFamily="18" charset="0"/>
              </a:rPr>
              <a:t> </a:t>
            </a:r>
            <a:r>
              <a:rPr lang="en-US" sz="2800" b="1" u="sng" spc="-45" dirty="0">
                <a:latin typeface="Times New Roman" pitchFamily="18" charset="0"/>
                <a:cs typeface="Times New Roman" pitchFamily="18" charset="0"/>
              </a:rPr>
              <a:t>Monitoring </a:t>
            </a:r>
            <a:r>
              <a:rPr lang="en-US" sz="2800" b="1" spc="-45"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u="sng" spc="-85" dirty="0">
                <a:latin typeface="Times New Roman" pitchFamily="18" charset="0"/>
                <a:cs typeface="Times New Roman" pitchFamily="18" charset="0"/>
              </a:rPr>
              <a:t>Suspiciou</a:t>
            </a:r>
            <a:r>
              <a:rPr lang="en-US" sz="2800" b="1" u="sng" spc="-80" dirty="0">
                <a:latin typeface="Times New Roman" pitchFamily="18" charset="0"/>
                <a:cs typeface="Times New Roman" pitchFamily="18" charset="0"/>
              </a:rPr>
              <a:t>s</a:t>
            </a:r>
            <a:r>
              <a:rPr lang="en-US" sz="2800" b="1" u="sng" spc="-150" dirty="0">
                <a:latin typeface="Times New Roman" pitchFamily="18" charset="0"/>
                <a:cs typeface="Times New Roman" pitchFamily="18" charset="0"/>
              </a:rPr>
              <a:t> </a:t>
            </a:r>
            <a:r>
              <a:rPr lang="en-US" sz="2800" b="1" u="sng" spc="-60" dirty="0">
                <a:latin typeface="Times New Roman" pitchFamily="18" charset="0"/>
                <a:cs typeface="Times New Roman" pitchFamily="18" charset="0"/>
              </a:rPr>
              <a:t>Activity</a:t>
            </a:r>
            <a:r>
              <a:rPr lang="en-US" sz="2800" b="1" u="sng" spc="-150" dirty="0">
                <a:latin typeface="Times New Roman" pitchFamily="18" charset="0"/>
                <a:cs typeface="Times New Roman" pitchFamily="18" charset="0"/>
              </a:rPr>
              <a:t> </a:t>
            </a:r>
            <a:r>
              <a:rPr lang="en-US" sz="2800" b="1" u="sng" spc="-80" dirty="0">
                <a:latin typeface="Times New Roman" pitchFamily="18" charset="0"/>
                <a:cs typeface="Times New Roman" pitchFamily="18" charset="0"/>
              </a:rPr>
              <a:t>Detection </a:t>
            </a:r>
            <a:r>
              <a:rPr lang="en-US" sz="2800" b="1" spc="-80" dirty="0">
                <a:latin typeface="Times New Roman" pitchFamily="18" charset="0"/>
                <a:cs typeface="Times New Roman" pitchFamily="18" charset="0"/>
              </a:rPr>
              <a:t>:</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u="sng" spc="-65" dirty="0">
                <a:latin typeface="Times New Roman" pitchFamily="18" charset="0"/>
                <a:cs typeface="Times New Roman" pitchFamily="18" charset="0"/>
              </a:rPr>
              <a:t>Reporting</a:t>
            </a:r>
            <a:r>
              <a:rPr lang="en-US" sz="2800" b="1" u="sng" spc="-150" dirty="0">
                <a:latin typeface="Times New Roman" pitchFamily="18" charset="0"/>
                <a:cs typeface="Times New Roman" pitchFamily="18" charset="0"/>
              </a:rPr>
              <a:t> </a:t>
            </a:r>
            <a:r>
              <a:rPr lang="en-US" sz="2800" b="1" u="sng" spc="-85" dirty="0">
                <a:latin typeface="Times New Roman" pitchFamily="18" charset="0"/>
                <a:cs typeface="Times New Roman" pitchFamily="18" charset="0"/>
              </a:rPr>
              <a:t>and</a:t>
            </a:r>
            <a:r>
              <a:rPr lang="en-US" sz="2800" b="1" u="sng" spc="-150" dirty="0">
                <a:latin typeface="Times New Roman" pitchFamily="18" charset="0"/>
                <a:cs typeface="Times New Roman" pitchFamily="18" charset="0"/>
              </a:rPr>
              <a:t> </a:t>
            </a:r>
            <a:r>
              <a:rPr lang="en-US" sz="2800" b="1" u="sng" spc="-65" dirty="0">
                <a:latin typeface="Times New Roman" pitchFamily="18" charset="0"/>
                <a:cs typeface="Times New Roman" pitchFamily="18" charset="0"/>
              </a:rPr>
              <a:t>Analytics </a:t>
            </a:r>
            <a:r>
              <a:rPr lang="en-US" sz="2800" b="1" spc="-65"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FE5-7D5E-176B-1FB5-F1D7F79A2045}"/>
              </a:ext>
            </a:extLst>
          </p:cNvPr>
          <p:cNvSpPr>
            <a:spLocks noGrp="1"/>
          </p:cNvSpPr>
          <p:nvPr>
            <p:ph type="title"/>
          </p:nvPr>
        </p:nvSpPr>
        <p:spPr>
          <a:xfrm>
            <a:off x="755333" y="385444"/>
            <a:ext cx="4426268" cy="615553"/>
          </a:xfrm>
        </p:spPr>
        <p:txBody>
          <a:bodyPr/>
          <a:lstStyle/>
          <a:p>
            <a:r>
              <a:rPr lang="en-US" sz="4000" u="sng" dirty="0"/>
              <a:t>PROJECT LINK:</a:t>
            </a:r>
          </a:p>
        </p:txBody>
      </p:sp>
      <p:sp>
        <p:nvSpPr>
          <p:cNvPr id="4" name="TextBox 3">
            <a:extLst>
              <a:ext uri="{FF2B5EF4-FFF2-40B4-BE49-F238E27FC236}">
                <a16:creationId xmlns:a16="http://schemas.microsoft.com/office/drawing/2014/main" id="{A0563B19-DD16-150E-DD7D-52155E4E9A64}"/>
              </a:ext>
            </a:extLst>
          </p:cNvPr>
          <p:cNvSpPr txBox="1"/>
          <p:nvPr/>
        </p:nvSpPr>
        <p:spPr>
          <a:xfrm>
            <a:off x="755333" y="3059668"/>
            <a:ext cx="11436667" cy="523220"/>
          </a:xfrm>
          <a:prstGeom prst="rect">
            <a:avLst/>
          </a:prstGeom>
          <a:noFill/>
        </p:spPr>
        <p:txBody>
          <a:bodyPr wrap="square">
            <a:spAutoFit/>
          </a:bodyPr>
          <a:lstStyle/>
          <a:p>
            <a:r>
              <a:rPr lang="en-US" sz="2800">
                <a:latin typeface="Trebuchet MS" panose="020B0603020202020204" pitchFamily="34" charset="0"/>
              </a:rPr>
              <a:t>https://github.com/Suraj5614/APSSDC-CS-Project.git</a:t>
            </a:r>
            <a:endParaRPr lang="en-US" sz="2800" dirty="0">
              <a:latin typeface="Trebuchet MS" panose="020B0603020202020204" pitchFamily="34" charset="0"/>
            </a:endParaRPr>
          </a:p>
        </p:txBody>
      </p:sp>
    </p:spTree>
    <p:extLst>
      <p:ext uri="{BB962C8B-B14F-4D97-AF65-F5344CB8AC3E}">
        <p14:creationId xmlns:p14="http://schemas.microsoft.com/office/powerpoint/2010/main" val="346720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2">
            <a:extLst>
              <a:ext uri="{FF2B5EF4-FFF2-40B4-BE49-F238E27FC236}">
                <a16:creationId xmlns:a16="http://schemas.microsoft.com/office/drawing/2014/main" id="{DF21C417-D9AF-A000-0AA6-F846AB2E3523}"/>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24" name="object 3">
            <a:extLst>
              <a:ext uri="{FF2B5EF4-FFF2-40B4-BE49-F238E27FC236}">
                <a16:creationId xmlns:a16="http://schemas.microsoft.com/office/drawing/2014/main" id="{422634A5-9376-CAA3-3FB5-914B0F6A05C8}"/>
              </a:ext>
            </a:extLst>
          </p:cNvPr>
          <p:cNvGrpSpPr/>
          <p:nvPr/>
        </p:nvGrpSpPr>
        <p:grpSpPr>
          <a:xfrm>
            <a:off x="7443849" y="0"/>
            <a:ext cx="4752975" cy="6863080"/>
            <a:chOff x="7443849" y="0"/>
            <a:chExt cx="4752975" cy="6863080"/>
          </a:xfrm>
        </p:grpSpPr>
        <p:sp>
          <p:nvSpPr>
            <p:cNvPr id="25" name="object 4">
              <a:extLst>
                <a:ext uri="{FF2B5EF4-FFF2-40B4-BE49-F238E27FC236}">
                  <a16:creationId xmlns:a16="http://schemas.microsoft.com/office/drawing/2014/main" id="{9A8A7B12-845F-E749-5D78-F14C33562203}"/>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26" name="object 5">
              <a:extLst>
                <a:ext uri="{FF2B5EF4-FFF2-40B4-BE49-F238E27FC236}">
                  <a16:creationId xmlns:a16="http://schemas.microsoft.com/office/drawing/2014/main" id="{9FF147F3-F532-600E-CEA7-BF5535BD43A6}"/>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27" name="object 6">
              <a:extLst>
                <a:ext uri="{FF2B5EF4-FFF2-40B4-BE49-F238E27FC236}">
                  <a16:creationId xmlns:a16="http://schemas.microsoft.com/office/drawing/2014/main" id="{43FC828E-4722-D63E-7213-AAEFDCBD367C}"/>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28" name="object 7">
              <a:extLst>
                <a:ext uri="{FF2B5EF4-FFF2-40B4-BE49-F238E27FC236}">
                  <a16:creationId xmlns:a16="http://schemas.microsoft.com/office/drawing/2014/main" id="{A05A97F2-0982-0CC9-1614-77FB90956993}"/>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29" name="object 8">
              <a:extLst>
                <a:ext uri="{FF2B5EF4-FFF2-40B4-BE49-F238E27FC236}">
                  <a16:creationId xmlns:a16="http://schemas.microsoft.com/office/drawing/2014/main" id="{87D1D0E8-375E-05CF-C839-758767FAA78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30" name="object 9">
              <a:extLst>
                <a:ext uri="{FF2B5EF4-FFF2-40B4-BE49-F238E27FC236}">
                  <a16:creationId xmlns:a16="http://schemas.microsoft.com/office/drawing/2014/main" id="{80113233-45A0-25B9-8F9D-E9ED5E1677AF}"/>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31" name="object 10">
              <a:extLst>
                <a:ext uri="{FF2B5EF4-FFF2-40B4-BE49-F238E27FC236}">
                  <a16:creationId xmlns:a16="http://schemas.microsoft.com/office/drawing/2014/main" id="{388F7606-F0F5-97C6-184C-30F1DF11CA3B}"/>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32" name="object 11">
              <a:extLst>
                <a:ext uri="{FF2B5EF4-FFF2-40B4-BE49-F238E27FC236}">
                  <a16:creationId xmlns:a16="http://schemas.microsoft.com/office/drawing/2014/main" id="{401A0BA1-0872-7BD6-AAF9-172CF0539B0B}"/>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33" name="object 12">
              <a:extLst>
                <a:ext uri="{FF2B5EF4-FFF2-40B4-BE49-F238E27FC236}">
                  <a16:creationId xmlns:a16="http://schemas.microsoft.com/office/drawing/2014/main" id="{4773F2E1-7BFC-AABC-B0A5-34DD19008480}"/>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34" name="object 13">
            <a:extLst>
              <a:ext uri="{FF2B5EF4-FFF2-40B4-BE49-F238E27FC236}">
                <a16:creationId xmlns:a16="http://schemas.microsoft.com/office/drawing/2014/main" id="{437654D9-EC8B-1216-4212-B915AC496F4F}"/>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35" name="object 14">
            <a:extLst>
              <a:ext uri="{FF2B5EF4-FFF2-40B4-BE49-F238E27FC236}">
                <a16:creationId xmlns:a16="http://schemas.microsoft.com/office/drawing/2014/main" id="{ED85BE63-013E-D150-2B87-DDBF120515F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36" name="object 15">
            <a:extLst>
              <a:ext uri="{FF2B5EF4-FFF2-40B4-BE49-F238E27FC236}">
                <a16:creationId xmlns:a16="http://schemas.microsoft.com/office/drawing/2014/main" id="{7267D15E-43C1-DAFE-3CA1-6FB9354DAB92}"/>
              </a:ext>
            </a:extLst>
          </p:cNvPr>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37" name="object 16">
            <a:extLst>
              <a:ext uri="{FF2B5EF4-FFF2-40B4-BE49-F238E27FC236}">
                <a16:creationId xmlns:a16="http://schemas.microsoft.com/office/drawing/2014/main" id="{851210A1-A375-A393-BA51-65AC14A8A89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38" name="object 17">
            <a:extLst>
              <a:ext uri="{FF2B5EF4-FFF2-40B4-BE49-F238E27FC236}">
                <a16:creationId xmlns:a16="http://schemas.microsoft.com/office/drawing/2014/main" id="{7899375F-EE12-3F58-22ED-4B0D34721B97}"/>
              </a:ext>
            </a:extLst>
          </p:cNvPr>
          <p:cNvSpPr txBox="1">
            <a:spLocks/>
          </p:cNvSpPr>
          <p:nvPr/>
        </p:nvSpPr>
        <p:spPr>
          <a:xfrm>
            <a:off x="609600" y="457200"/>
            <a:ext cx="9753600" cy="57066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kern="0">
                <a:latin typeface="Times New Roman" pitchFamily="18" charset="0"/>
                <a:cs typeface="Times New Roman" pitchFamily="18" charset="0"/>
              </a:rPr>
              <a:t>PROJECT TITLE   : Keylogger &amp; Security</a:t>
            </a:r>
            <a:endParaRPr lang="en-US" sz="3600" kern="0" dirty="0">
              <a:latin typeface="Times New Roman" pitchFamily="18" charset="0"/>
              <a:cs typeface="Times New Roman" pitchFamily="18" charset="0"/>
            </a:endParaRPr>
          </a:p>
        </p:txBody>
      </p:sp>
      <p:grpSp>
        <p:nvGrpSpPr>
          <p:cNvPr id="39" name="object 18">
            <a:extLst>
              <a:ext uri="{FF2B5EF4-FFF2-40B4-BE49-F238E27FC236}">
                <a16:creationId xmlns:a16="http://schemas.microsoft.com/office/drawing/2014/main" id="{A486DD04-B804-96F7-DD25-FADE86E4A0AD}"/>
              </a:ext>
            </a:extLst>
          </p:cNvPr>
          <p:cNvGrpSpPr/>
          <p:nvPr/>
        </p:nvGrpSpPr>
        <p:grpSpPr>
          <a:xfrm>
            <a:off x="466725" y="6410325"/>
            <a:ext cx="3705225" cy="295275"/>
            <a:chOff x="466725" y="6410325"/>
            <a:chExt cx="3705225" cy="295275"/>
          </a:xfrm>
        </p:grpSpPr>
        <p:pic>
          <p:nvPicPr>
            <p:cNvPr id="40" name="object 19">
              <a:extLst>
                <a:ext uri="{FF2B5EF4-FFF2-40B4-BE49-F238E27FC236}">
                  <a16:creationId xmlns:a16="http://schemas.microsoft.com/office/drawing/2014/main" id="{F68B3ADF-33E2-4019-2178-63251AD39BDE}"/>
                </a:ext>
              </a:extLst>
            </p:cNvPr>
            <p:cNvPicPr/>
            <p:nvPr/>
          </p:nvPicPr>
          <p:blipFill>
            <a:blip r:embed="rId2" cstate="print"/>
            <a:stretch>
              <a:fillRect/>
            </a:stretch>
          </p:blipFill>
          <p:spPr>
            <a:xfrm>
              <a:off x="676275" y="6467475"/>
              <a:ext cx="2143125" cy="200025"/>
            </a:xfrm>
            <a:prstGeom prst="rect">
              <a:avLst/>
            </a:prstGeom>
          </p:spPr>
        </p:pic>
        <p:pic>
          <p:nvPicPr>
            <p:cNvPr id="41" name="object 20">
              <a:extLst>
                <a:ext uri="{FF2B5EF4-FFF2-40B4-BE49-F238E27FC236}">
                  <a16:creationId xmlns:a16="http://schemas.microsoft.com/office/drawing/2014/main" id="{4BE9967F-DC62-1000-433F-3715267DE7CD}"/>
                </a:ext>
              </a:extLst>
            </p:cNvPr>
            <p:cNvPicPr/>
            <p:nvPr/>
          </p:nvPicPr>
          <p:blipFill>
            <a:blip r:embed="rId3" cstate="print"/>
            <a:stretch>
              <a:fillRect/>
            </a:stretch>
          </p:blipFill>
          <p:spPr>
            <a:xfrm>
              <a:off x="466725" y="6410325"/>
              <a:ext cx="3705225" cy="295275"/>
            </a:xfrm>
            <a:prstGeom prst="rect">
              <a:avLst/>
            </a:prstGeom>
          </p:spPr>
        </p:pic>
      </p:grpSp>
      <p:sp>
        <p:nvSpPr>
          <p:cNvPr id="42" name="object 21">
            <a:extLst>
              <a:ext uri="{FF2B5EF4-FFF2-40B4-BE49-F238E27FC236}">
                <a16:creationId xmlns:a16="http://schemas.microsoft.com/office/drawing/2014/main" id="{E8B762A8-F072-5D6C-8E02-AC147D65CE23}"/>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43" name="object 22">
            <a:extLst>
              <a:ext uri="{FF2B5EF4-FFF2-40B4-BE49-F238E27FC236}">
                <a16:creationId xmlns:a16="http://schemas.microsoft.com/office/drawing/2014/main" id="{63AB21BC-9494-20F5-B238-C37CA681B14E}"/>
              </a:ext>
            </a:extLst>
          </p:cNvPr>
          <p:cNvSpPr txBox="1">
            <a:spLocks/>
          </p:cNvSpPr>
          <p:nvPr/>
        </p:nvSpPr>
        <p:spPr>
          <a:xfrm>
            <a:off x="11353418" y="6473337"/>
            <a:ext cx="151129" cy="176330"/>
          </a:xfrm>
          <a:prstGeom prst="rect">
            <a:avLst/>
          </a:prstGeom>
        </p:spPr>
        <p:txBody>
          <a:bodyPr vert="horz" wrap="square" lIns="0" tIns="6985"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US" spc="10" smtClean="0">
                <a:latin typeface="Times New Roman" pitchFamily="18" charset="0"/>
                <a:cs typeface="Times New Roman" pitchFamily="18" charset="0"/>
              </a:rPr>
              <a:pPr marL="38100">
                <a:spcBef>
                  <a:spcPts val="55"/>
                </a:spcBef>
              </a:pPr>
              <a:t>2</a:t>
            </a:fld>
            <a:endParaRPr lang="en-US" spc="10" dirty="0">
              <a:latin typeface="Times New Roman" pitchFamily="18" charset="0"/>
              <a:cs typeface="Times New Roman" pitchFamily="18" charset="0"/>
            </a:endParaRPr>
          </a:p>
        </p:txBody>
      </p:sp>
      <p:sp>
        <p:nvSpPr>
          <p:cNvPr id="44" name="TextBox 43">
            <a:extLst>
              <a:ext uri="{FF2B5EF4-FFF2-40B4-BE49-F238E27FC236}">
                <a16:creationId xmlns:a16="http://schemas.microsoft.com/office/drawing/2014/main" id="{BEA58C92-21E3-44FD-F0F2-C5D8FA579458}"/>
              </a:ext>
            </a:extLst>
          </p:cNvPr>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49D24D8-8D38-C527-C0D3-7AE69A5ACB2B}"/>
              </a:ext>
            </a:extLst>
          </p:cNvPr>
          <p:cNvSpPr txBox="1"/>
          <p:nvPr/>
        </p:nvSpPr>
        <p:spPr>
          <a:xfrm>
            <a:off x="834072" y="1524000"/>
            <a:ext cx="5862003" cy="3970318"/>
          </a:xfrm>
          <a:prstGeom prst="rect">
            <a:avLst/>
          </a:prstGeom>
          <a:noFill/>
        </p:spPr>
        <p:txBody>
          <a:bodyPr wrap="square">
            <a:spAutoFit/>
          </a:bodyPr>
          <a:lstStyle/>
          <a:p>
            <a:pPr algn="just"/>
            <a:r>
              <a:rPr lang="en-US" sz="2800" dirty="0">
                <a:latin typeface="Times New Roman" pitchFamily="18" charset="0"/>
                <a:cs typeface="Times New Roman" pitchFamily="18" charset="0"/>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81993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AA53E9E-E00C-897E-375E-BA36BD1929EC}"/>
              </a:ext>
            </a:extLst>
          </p:cNvPr>
          <p:cNvSpPr txBox="1"/>
          <p:nvPr/>
        </p:nvSpPr>
        <p:spPr>
          <a:xfrm>
            <a:off x="666896" y="1656837"/>
            <a:ext cx="7029303" cy="4832092"/>
          </a:xfrm>
          <a:prstGeom prst="rect">
            <a:avLst/>
          </a:prstGeom>
          <a:noFill/>
        </p:spPr>
        <p:txBody>
          <a:bodyPr wrap="square">
            <a:spAutoFit/>
          </a:bodyPr>
          <a:lstStyle/>
          <a:p>
            <a:pPr algn="just"/>
            <a:r>
              <a:rPr lang="en-US" sz="2800" dirty="0">
                <a:latin typeface="Times New Roman" pitchFamily="18" charset="0"/>
                <a:cs typeface="Times New Roman" pitchFamily="18" charset="0"/>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5355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BECDDBF2-83F9-5BF6-0EA1-E4FB8CE2CEAC}"/>
              </a:ext>
            </a:extLst>
          </p:cNvPr>
          <p:cNvSpPr txBox="1"/>
          <p:nvPr/>
        </p:nvSpPr>
        <p:spPr>
          <a:xfrm>
            <a:off x="665454" y="1612908"/>
            <a:ext cx="8554745" cy="4401205"/>
          </a:xfrm>
          <a:prstGeom prst="rect">
            <a:avLst/>
          </a:prstGeom>
          <a:noFill/>
        </p:spPr>
        <p:txBody>
          <a:bodyPr wrap="square">
            <a:spAutoFit/>
          </a:bodyPr>
          <a:lstStyle/>
          <a:p>
            <a:pPr algn="just"/>
            <a:r>
              <a:rPr lang="en-US" sz="2800" dirty="0">
                <a:latin typeface="Times New Roman" pitchFamily="18" charset="0"/>
                <a:cs typeface="Times New Roman" pitchFamily="18" charset="0"/>
              </a:rPr>
              <a:t>The end users of keyloggers encompass a diverse range of individuals and entities. Cybercriminals utilize keyloggers to illicitly capture sensitive data, including login credentials and financial information. In a legitimate context, employers may deploy keyloggers for monitoring employee compliance with company policies, while parents may use them to supervise their children's online activities. It is important to emphasize that the unauthorized use of keyloggers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1290" y="4420040"/>
            <a:ext cx="1857374"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D848D88-A00C-3404-D735-377DCBE6DB69}"/>
              </a:ext>
            </a:extLst>
          </p:cNvPr>
          <p:cNvSpPr txBox="1"/>
          <p:nvPr/>
        </p:nvSpPr>
        <p:spPr>
          <a:xfrm>
            <a:off x="558164" y="1642011"/>
            <a:ext cx="8357235" cy="4401205"/>
          </a:xfrm>
          <a:prstGeom prst="rect">
            <a:avLst/>
          </a:prstGeom>
          <a:noFill/>
        </p:spPr>
        <p:txBody>
          <a:bodyPr wrap="square">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keyloggers</a:t>
            </a: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cybersecurity resilience to fortify defenses            </a:t>
            </a:r>
          </a:p>
          <a:p>
            <a:pPr algn="just"/>
            <a:r>
              <a:rPr lang="en-US" sz="2800" dirty="0">
                <a:latin typeface="Times New Roman" pitchFamily="18" charset="0"/>
                <a:cs typeface="Times New Roman" pitchFamily="18" charset="0"/>
              </a:rPr>
              <a:t>     against keylogger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876800"/>
            <a:ext cx="1457325" cy="19240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D925F66-6B3C-6F02-2078-9E4213F927CE}"/>
              </a:ext>
            </a:extLst>
          </p:cNvPr>
          <p:cNvSpPr txBox="1"/>
          <p:nvPr/>
        </p:nvSpPr>
        <p:spPr>
          <a:xfrm>
            <a:off x="795336" y="1705150"/>
            <a:ext cx="8558213" cy="3108543"/>
          </a:xfrm>
          <a:prstGeom prst="rect">
            <a:avLst/>
          </a:prstGeom>
          <a:noFill/>
        </p:spPr>
        <p:txBody>
          <a:bodyPr wrap="square">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668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968702EB-EFF6-4973-C7D6-F2650761D6CD}"/>
              </a:ext>
            </a:extLst>
          </p:cNvPr>
          <p:cNvSpPr txBox="1"/>
          <p:nvPr/>
        </p:nvSpPr>
        <p:spPr>
          <a:xfrm>
            <a:off x="609600" y="1367853"/>
            <a:ext cx="8610600" cy="5306581"/>
          </a:xfrm>
          <a:prstGeom prst="rect">
            <a:avLst/>
          </a:prstGeom>
          <a:noFill/>
        </p:spPr>
        <p:txBody>
          <a:bodyPr wrap="square">
            <a:spAutoFit/>
          </a:bodyPr>
          <a:lstStyle/>
          <a:p>
            <a:pPr algn="just"/>
            <a:r>
              <a:rPr lang="en-US" sz="2600" b="1" u="sng" dirty="0">
                <a:latin typeface="Times New Roman" pitchFamily="18" charset="0"/>
                <a:cs typeface="Times New Roman" pitchFamily="18" charset="0"/>
              </a:rPr>
              <a:t>Data Gathering </a:t>
            </a:r>
            <a:r>
              <a:rPr lang="en-US" sz="2600" b="1" dirty="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600" b="1" u="sng" dirty="0">
                <a:latin typeface="Times New Roman" pitchFamily="18" charset="0"/>
                <a:cs typeface="Times New Roman" pitchFamily="18" charset="0"/>
              </a:rPr>
              <a:t>Feature Engineering :</a:t>
            </a:r>
          </a:p>
          <a:p>
            <a:pPr algn="just"/>
            <a:r>
              <a:rPr lang="en-US" sz="2600" dirty="0">
                <a:latin typeface="Times New Roman" pitchFamily="18" charset="0"/>
                <a:cs typeface="Times New Roman" pitchFamily="18" charset="0"/>
              </a:rPr>
              <a:t>	Identify and extract the most relevant features  from the data to build a predictive model that  can detect and prevent keylogger intrusions.</a:t>
            </a:r>
          </a:p>
          <a:p>
            <a:pPr algn="just"/>
            <a:r>
              <a:rPr lang="en-US" sz="2600" b="1" u="sng" dirty="0">
                <a:latin typeface="Times New Roman" pitchFamily="18" charset="0"/>
                <a:cs typeface="Times New Roman" pitchFamily="18" charset="0"/>
              </a:rPr>
              <a:t>Model Training :</a:t>
            </a:r>
          </a:p>
          <a:p>
            <a:pPr algn="just"/>
            <a:r>
              <a:rPr lang="en-US" sz="2600" dirty="0">
                <a:latin typeface="Times New Roman" pitchFamily="18" charset="0"/>
                <a:cs typeface="Times New Roman" pitchFamily="18" charset="0"/>
              </a:rPr>
              <a:t>	Train a machine learning model using advanced  techniques like deep learning or anomaly  detection to identify patterns indicative of  keylogger activity.</a:t>
            </a:r>
          </a:p>
          <a:p>
            <a:pPr marL="12700" algn="just">
              <a:lnSpc>
                <a:spcPct val="100000"/>
              </a:lnSpc>
              <a:spcBef>
                <a:spcPts val="100"/>
              </a:spcBef>
            </a:pPr>
            <a:endParaRPr lang="en-US"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678</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G Suraj Baba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mcrsft5002@outlook.com</cp:lastModifiedBy>
  <cp:revision>4</cp:revision>
  <dcterms:created xsi:type="dcterms:W3CDTF">2024-06-03T05:48:59Z</dcterms:created>
  <dcterms:modified xsi:type="dcterms:W3CDTF">2024-06-25T16:07:47Z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