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7" r:id="rId3"/>
    <p:sldId id="266" r:id="rId4"/>
    <p:sldId id="267" r:id="rId5"/>
    <p:sldId id="258" r:id="rId6"/>
    <p:sldId id="263" r:id="rId7"/>
    <p:sldId id="264" r:id="rId8"/>
    <p:sldId id="265" r:id="rId9"/>
    <p:sldId id="268" r:id="rId10"/>
    <p:sldId id="259" r:id="rId11"/>
    <p:sldId id="262"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0FF"/>
    <a:srgbClr val="350048"/>
    <a:srgbClr val="601700"/>
    <a:srgbClr val="F6E56A"/>
    <a:srgbClr val="FBE197"/>
    <a:srgbClr val="C125FF"/>
    <a:srgbClr val="5EEC3C"/>
    <a:srgbClr val="FFA3FF"/>
    <a:srgbClr val="FA6AF3"/>
    <a:srgbClr val="D47A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706"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09871" y="3487980"/>
            <a:ext cx="2137870" cy="1527050"/>
          </a:xfrm>
        </p:spPr>
        <p:txBody>
          <a:bodyPr>
            <a:normAutofit/>
          </a:bodyPr>
          <a:lstStyle>
            <a:lvl1pPr marL="0" indent="0" algn="l">
              <a:buNone/>
              <a:defRPr sz="2800" b="0" i="0">
                <a:solidFill>
                  <a:srgbClr val="2B30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t>
            </a:r>
          </a:p>
          <a:p>
            <a:r>
              <a:rPr lang="en-US" dirty="0"/>
              <a:t>edit Master subtitle style</a:t>
            </a:r>
          </a:p>
        </p:txBody>
      </p:sp>
      <p:sp>
        <p:nvSpPr>
          <p:cNvPr id="2" name="Title 1"/>
          <p:cNvSpPr>
            <a:spLocks noGrp="1"/>
          </p:cNvSpPr>
          <p:nvPr>
            <p:ph type="ctrTitle" hasCustomPrompt="1"/>
          </p:nvPr>
        </p:nvSpPr>
        <p:spPr>
          <a:xfrm>
            <a:off x="448964" y="3182570"/>
            <a:ext cx="6108201" cy="122164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6/12/2023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739290"/>
            <a:ext cx="7940660" cy="763525"/>
          </a:xfrm>
        </p:spPr>
        <p:txBody>
          <a:bodyPr>
            <a:normAutofit/>
          </a:bodyPr>
          <a:lstStyle>
            <a:lvl1pPr algn="r">
              <a:defRPr sz="3600" baseline="0">
                <a:solidFill>
                  <a:srgbClr val="2B30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502815"/>
            <a:ext cx="7940660" cy="3206806"/>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6413610" cy="916229"/>
          </a:xfrm>
          <a:noFill/>
        </p:spPr>
        <p:txBody>
          <a:bodyPr>
            <a:normAutofit/>
          </a:bodyPr>
          <a:lstStyle>
            <a:lvl1pPr algn="l">
              <a:defRPr sz="3600">
                <a:solidFill>
                  <a:srgbClr val="2B30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197405"/>
            <a:ext cx="6413610" cy="335951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739290"/>
            <a:ext cx="8093365" cy="787760"/>
          </a:xfrm>
        </p:spPr>
        <p:txBody>
          <a:bodyPr>
            <a:normAutofit/>
          </a:bodyPr>
          <a:lstStyle>
            <a:lvl1pPr algn="r">
              <a:defRPr sz="3600" baseline="0">
                <a:solidFill>
                  <a:srgbClr val="2B30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655520"/>
            <a:ext cx="4040188" cy="458115"/>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113635"/>
            <a:ext cx="4040188" cy="2290575"/>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58115"/>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6"/>
            <a:ext cx="4041775" cy="229057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6/12/2023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09871" y="3487980"/>
            <a:ext cx="2290574" cy="1527050"/>
          </a:xfrm>
        </p:spPr>
        <p:txBody>
          <a:bodyPr/>
          <a:lstStyle/>
          <a:p>
            <a:r>
              <a:rPr lang="en-US" dirty="0">
                <a:latin typeface="Times New Roman" panose="02020603050405020304" pitchFamily="18" charset="0"/>
                <a:cs typeface="Times New Roman" panose="02020603050405020304" pitchFamily="18" charset="0"/>
              </a:rPr>
              <a:t>Team Name</a:t>
            </a:r>
          </a:p>
          <a:p>
            <a:r>
              <a:rPr lang="en-US" b="1" i="1" u="sng" dirty="0">
                <a:latin typeface="Times New Roman" panose="02020603050405020304" pitchFamily="18" charset="0"/>
                <a:cs typeface="Times New Roman" panose="02020603050405020304" pitchFamily="18" charset="0"/>
              </a:rPr>
              <a:t>NO NAME</a:t>
            </a:r>
          </a:p>
        </p:txBody>
      </p:sp>
      <p:sp>
        <p:nvSpPr>
          <p:cNvPr id="2" name="Title 1"/>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Project Name - </a:t>
            </a:r>
            <a:r>
              <a:rPr lang="en-US" b="1" i="1" u="sng" dirty="0" err="1">
                <a:latin typeface="Times New Roman" panose="02020603050405020304" pitchFamily="18" charset="0"/>
                <a:cs typeface="Times New Roman" panose="02020603050405020304" pitchFamily="18" charset="0"/>
              </a:rPr>
              <a:t>Medibot</a:t>
            </a:r>
            <a:endParaRPr lang="en-US"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882743"/>
            <a:ext cx="5953951" cy="305410"/>
          </a:xfrm>
        </p:spPr>
        <p:txBody>
          <a:bodyPr>
            <a:normAutofit fontScale="90000"/>
          </a:bodyPr>
          <a:lstStyle/>
          <a:p>
            <a:pPr algn="ctr"/>
            <a:r>
              <a:rPr lang="en-US" b="1" i="1" u="sng" dirty="0">
                <a:latin typeface="Times New Roman" panose="02020603050405020304" pitchFamily="18" charset="0"/>
                <a:cs typeface="Times New Roman" panose="02020603050405020304" pitchFamily="18" charset="0"/>
              </a:rPr>
              <a:t>FEATURES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lnSpcReduction="10000"/>
          </a:bodyPr>
          <a:lstStyle/>
          <a:p>
            <a:pPr marL="0" indent="0">
              <a:buNone/>
            </a:pPr>
            <a:r>
              <a:rPr lang="en-US" b="0" i="0" dirty="0">
                <a:solidFill>
                  <a:srgbClr val="D1D5DB"/>
                </a:solidFill>
                <a:effectLst/>
                <a:latin typeface="Times New Roman" panose="02020603050405020304" pitchFamily="18" charset="0"/>
                <a:cs typeface="Times New Roman" panose="02020603050405020304" pitchFamily="18" charset="0"/>
              </a:rPr>
              <a:t>The hardware system of a medical field robot typically includes features such as an automated medication dispensing unit, a robotic arm for precise movements, a computer interface, and sensors for monitoring patient data. These components work together to safely and accurately administer medications.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633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1D0C-ECE2-AD6B-24AB-FDDFC7AC7257}"/>
              </a:ext>
            </a:extLst>
          </p:cNvPr>
          <p:cNvSpPr>
            <a:spLocks noGrp="1"/>
          </p:cNvSpPr>
          <p:nvPr>
            <p:ph type="title"/>
          </p:nvPr>
        </p:nvSpPr>
        <p:spPr/>
        <p:txBody>
          <a:bodyPr/>
          <a:lstStyle/>
          <a:p>
            <a:pPr algn="ctr"/>
            <a:r>
              <a:rPr lang="en-US" b="1" i="1" u="sng" dirty="0">
                <a:latin typeface="Times New Roman" panose="02020603050405020304" pitchFamily="18" charset="0"/>
                <a:cs typeface="Times New Roman" panose="02020603050405020304" pitchFamily="18" charset="0"/>
              </a:rPr>
              <a:t>FUTURE SCOPE</a:t>
            </a:r>
            <a:endParaRPr lang="en-IN" b="1"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9092C1-6C4A-6DA8-2EB1-2E7E5D4FE455}"/>
              </a:ext>
            </a:extLst>
          </p:cNvPr>
          <p:cNvSpPr>
            <a:spLocks noGrp="1"/>
          </p:cNvSpPr>
          <p:nvPr>
            <p:ph idx="1"/>
          </p:nvPr>
        </p:nvSpPr>
        <p:spPr/>
        <p:txBody>
          <a:bodyPr/>
          <a:lstStyle/>
          <a:p>
            <a:pPr marL="0" indent="0">
              <a:buNone/>
            </a:pPr>
            <a:r>
              <a:rPr lang="en-US" b="0" i="0" dirty="0">
                <a:solidFill>
                  <a:srgbClr val="D1D5DB"/>
                </a:solidFill>
                <a:effectLst/>
                <a:latin typeface="Times New Roman" panose="02020603050405020304" pitchFamily="18" charset="0"/>
                <a:cs typeface="Times New Roman" panose="02020603050405020304" pitchFamily="18" charset="0"/>
              </a:rPr>
              <a:t>The robots may also have the ability to interact with patients, using natural language processing algorithms to understand and respond to verbal or written instructions. This allows patients to communicate any concerns or questions they may have regarding their medication.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065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754375" y="1655520"/>
            <a:ext cx="7940660" cy="3206806"/>
          </a:xfrm>
        </p:spPr>
        <p:txBody>
          <a:bodyPr/>
          <a:lstStyle/>
          <a:p>
            <a:pPr marL="0" indent="0">
              <a:buNone/>
            </a:pPr>
            <a:r>
              <a:rPr lang="en-US" b="0" i="0" dirty="0">
                <a:solidFill>
                  <a:srgbClr val="D1D5DB"/>
                </a:solidFill>
                <a:effectLst/>
                <a:latin typeface="Times New Roman" panose="02020603050405020304" pitchFamily="18" charset="0"/>
                <a:cs typeface="Times New Roman" panose="02020603050405020304" pitchFamily="18" charset="0"/>
              </a:rPr>
              <a:t>In the medical field, there are robots designed to assist with various tasks, including medication delivery. These robots can help provide medication to patients in the absence of a nurse or healthcare provider. They are equipped with hardware systems and AI algorithms to ensure accurate and efficient medication administration.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C2700-4D77-7419-AFE8-5C5EE6323B43}"/>
              </a:ext>
            </a:extLst>
          </p:cNvPr>
          <p:cNvSpPr>
            <a:spLocks noGrp="1"/>
          </p:cNvSpPr>
          <p:nvPr>
            <p:ph type="title"/>
          </p:nvPr>
        </p:nvSpPr>
        <p:spPr>
          <a:xfrm>
            <a:off x="601670" y="586585"/>
            <a:ext cx="7940660" cy="763525"/>
          </a:xfrm>
        </p:spPr>
        <p:txBody>
          <a:bodyPr/>
          <a:lstStyle/>
          <a:p>
            <a:pPr algn="ctr"/>
            <a:r>
              <a:rPr lang="en-IN" b="1" i="1" u="sng" dirty="0">
                <a:latin typeface="Times New Roman" panose="02020603050405020304" pitchFamily="18" charset="0"/>
                <a:cs typeface="Times New Roman" panose="02020603050405020304" pitchFamily="18" charset="0"/>
              </a:rPr>
              <a:t>BLOCK</a:t>
            </a:r>
            <a:r>
              <a:rPr lang="en-IN" b="1" i="1" u="sng" dirty="0"/>
              <a:t> DIAGRAM</a:t>
            </a:r>
          </a:p>
        </p:txBody>
      </p:sp>
      <p:pic>
        <p:nvPicPr>
          <p:cNvPr id="9" name="Picture 8">
            <a:extLst>
              <a:ext uri="{FF2B5EF4-FFF2-40B4-BE49-F238E27FC236}">
                <a16:creationId xmlns:a16="http://schemas.microsoft.com/office/drawing/2014/main" id="{A43D1B74-E7EA-299C-14EF-15568F0FDCE0}"/>
              </a:ext>
            </a:extLst>
          </p:cNvPr>
          <p:cNvPicPr>
            <a:picLocks noChangeAspect="1"/>
          </p:cNvPicPr>
          <p:nvPr/>
        </p:nvPicPr>
        <p:blipFill>
          <a:blip r:embed="rId2"/>
          <a:stretch>
            <a:fillRect/>
          </a:stretch>
        </p:blipFill>
        <p:spPr>
          <a:xfrm>
            <a:off x="1059785" y="1350110"/>
            <a:ext cx="7024429" cy="35122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97202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B63E5-D308-4E79-5BB9-834B74F0FBA6}"/>
              </a:ext>
            </a:extLst>
          </p:cNvPr>
          <p:cNvSpPr>
            <a:spLocks noGrp="1"/>
          </p:cNvSpPr>
          <p:nvPr>
            <p:ph type="title"/>
          </p:nvPr>
        </p:nvSpPr>
        <p:spPr>
          <a:xfrm>
            <a:off x="601670" y="433879"/>
            <a:ext cx="7940660" cy="763525"/>
          </a:xfrm>
        </p:spPr>
        <p:txBody>
          <a:bodyPr/>
          <a:lstStyle/>
          <a:p>
            <a:pPr algn="ctr"/>
            <a:r>
              <a:rPr lang="en-IN" b="1" i="1" u="sng" dirty="0">
                <a:latin typeface="Times New Roman" panose="02020603050405020304" pitchFamily="18" charset="0"/>
                <a:ea typeface="Tahoma" panose="020B0604030504040204" pitchFamily="34" charset="0"/>
                <a:cs typeface="Times New Roman" panose="02020603050405020304" pitchFamily="18" charset="0"/>
              </a:rPr>
              <a:t>APP</a:t>
            </a:r>
          </a:p>
        </p:txBody>
      </p:sp>
      <p:sp>
        <p:nvSpPr>
          <p:cNvPr id="3" name="Content Placeholder 2">
            <a:extLst>
              <a:ext uri="{FF2B5EF4-FFF2-40B4-BE49-F238E27FC236}">
                <a16:creationId xmlns:a16="http://schemas.microsoft.com/office/drawing/2014/main" id="{BB8C1E79-2E0F-8765-C003-ADC3CA288282}"/>
              </a:ext>
            </a:extLst>
          </p:cNvPr>
          <p:cNvSpPr>
            <a:spLocks noGrp="1"/>
          </p:cNvSpPr>
          <p:nvPr>
            <p:ph idx="1"/>
          </p:nvPr>
        </p:nvSpPr>
        <p:spPr>
          <a:xfrm>
            <a:off x="601670" y="1350110"/>
            <a:ext cx="7940660" cy="3664921"/>
          </a:xfrm>
        </p:spPr>
        <p:txBody>
          <a:bodyPr/>
          <a:lstStyle/>
          <a:p>
            <a:r>
              <a:rPr lang="en-IN" dirty="0">
                <a:latin typeface="Times New Roman" panose="02020603050405020304" pitchFamily="18" charset="0"/>
                <a:cs typeface="Times New Roman" panose="02020603050405020304" pitchFamily="18" charset="0"/>
              </a:rPr>
              <a:t>Log in Interface for doctors.</a:t>
            </a:r>
          </a:p>
          <a:p>
            <a:r>
              <a:rPr lang="en-IN" dirty="0">
                <a:latin typeface="Times New Roman" panose="02020603050405020304" pitchFamily="18" charset="0"/>
                <a:cs typeface="Times New Roman" panose="02020603050405020304" pitchFamily="18" charset="0"/>
              </a:rPr>
              <a:t>Details of each Patients.</a:t>
            </a:r>
          </a:p>
          <a:p>
            <a:r>
              <a:rPr lang="en-IN" dirty="0">
                <a:latin typeface="Times New Roman" panose="02020603050405020304" pitchFamily="18" charset="0"/>
                <a:cs typeface="Times New Roman" panose="02020603050405020304" pitchFamily="18" charset="0"/>
              </a:rPr>
              <a:t>Medical Progress report.</a:t>
            </a:r>
          </a:p>
          <a:p>
            <a:r>
              <a:rPr lang="en-IN" dirty="0">
                <a:latin typeface="Times New Roman" panose="02020603050405020304" pitchFamily="18" charset="0"/>
                <a:cs typeface="Times New Roman" panose="02020603050405020304" pitchFamily="18" charset="0"/>
              </a:rPr>
              <a:t>Health improvement in percentage based on daily basis.</a:t>
            </a:r>
          </a:p>
          <a:p>
            <a:r>
              <a:rPr lang="en-IN" dirty="0">
                <a:latin typeface="Times New Roman" panose="02020603050405020304" pitchFamily="18" charset="0"/>
                <a:cs typeface="Times New Roman" panose="02020603050405020304" pitchFamily="18" charset="0"/>
              </a:rPr>
              <a:t>Database and Firebase integration.</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47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i="1" u="sng" dirty="0">
                <a:latin typeface="Times New Roman" panose="02020603050405020304" pitchFamily="18" charset="0"/>
                <a:cs typeface="Times New Roman" panose="02020603050405020304" pitchFamily="18" charset="0"/>
              </a:rPr>
              <a:t>AIML</a:t>
            </a:r>
          </a:p>
        </p:txBody>
      </p:sp>
      <p:sp>
        <p:nvSpPr>
          <p:cNvPr id="6" name="Content Placeholder 5"/>
          <p:cNvSpPr>
            <a:spLocks noGrp="1"/>
          </p:cNvSpPr>
          <p:nvPr>
            <p:ph sz="half" idx="2"/>
          </p:nvPr>
        </p:nvSpPr>
        <p:spPr>
          <a:xfrm>
            <a:off x="296260" y="1527050"/>
            <a:ext cx="8704185" cy="3335275"/>
          </a:xfrm>
        </p:spPr>
        <p:txBody>
          <a:bodyPr>
            <a:normAutofit/>
          </a:bodyPr>
          <a:lstStyle/>
          <a:p>
            <a:pPr marL="0" indent="0">
              <a:buNone/>
            </a:pPr>
            <a:r>
              <a:rPr lang="en-US" b="0" i="0" dirty="0">
                <a:solidFill>
                  <a:srgbClr val="D1D5DB"/>
                </a:solidFill>
                <a:effectLst/>
                <a:latin typeface="Times New Roman" panose="02020603050405020304" pitchFamily="18" charset="0"/>
                <a:cs typeface="Times New Roman" panose="02020603050405020304" pitchFamily="18" charset="0"/>
              </a:rPr>
              <a:t>The AI algorithms employed in these robots, often using AIML techniques, help with tasks such as patient identification, medication verification, and dosage calculation. These algorithms can analyze patient information, such as medical records and prescriptions, to ensure the right medication is administered to the right patient at the right time and in the correct dosage.</a:t>
            </a:r>
          </a:p>
          <a:p>
            <a:pPr marL="0" indent="0" algn="l">
              <a:buNone/>
            </a:pPr>
            <a:r>
              <a:rPr lang="en-US" dirty="0">
                <a:solidFill>
                  <a:srgbClr val="D1D5DB"/>
                </a:solidFill>
                <a:latin typeface="Times New Roman" panose="02020603050405020304" pitchFamily="18" charset="0"/>
                <a:cs typeface="Times New Roman" panose="02020603050405020304" pitchFamily="18" charset="0"/>
              </a:rPr>
              <a:t>Models used :</a:t>
            </a:r>
          </a:p>
          <a:p>
            <a:pPr marL="0" indent="0" algn="l">
              <a:buNone/>
            </a:pPr>
            <a:r>
              <a:rPr lang="en-US" b="0" i="0" dirty="0">
                <a:solidFill>
                  <a:srgbClr val="D1D5DB"/>
                </a:solidFill>
                <a:effectLst/>
                <a:latin typeface="Times New Roman" panose="02020603050405020304" pitchFamily="18" charset="0"/>
                <a:cs typeface="Times New Roman" panose="02020603050405020304" pitchFamily="18" charset="0"/>
              </a:rPr>
              <a:t>Open cv, SAM(</a:t>
            </a:r>
            <a:r>
              <a:rPr lang="en-US" b="0" i="0" dirty="0" err="1">
                <a:solidFill>
                  <a:srgbClr val="D1D5DB"/>
                </a:solidFill>
                <a:effectLst/>
                <a:latin typeface="Times New Roman" panose="02020603050405020304" pitchFamily="18" charset="0"/>
                <a:cs typeface="Times New Roman" panose="02020603050405020304" pitchFamily="18" charset="0"/>
              </a:rPr>
              <a:t>Segement</a:t>
            </a:r>
            <a:r>
              <a:rPr lang="en-US" b="0" i="0" dirty="0">
                <a:solidFill>
                  <a:srgbClr val="D1D5DB"/>
                </a:solidFill>
                <a:effectLst/>
                <a:latin typeface="Times New Roman" panose="02020603050405020304" pitchFamily="18" charset="0"/>
                <a:cs typeface="Times New Roman" panose="02020603050405020304" pitchFamily="18" charset="0"/>
              </a:rPr>
              <a:t> Anything Model), YOLO model</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1D0C-ECE2-AD6B-24AB-FDDFC7AC7257}"/>
              </a:ext>
            </a:extLst>
          </p:cNvPr>
          <p:cNvSpPr>
            <a:spLocks noGrp="1"/>
          </p:cNvSpPr>
          <p:nvPr>
            <p:ph type="title"/>
          </p:nvPr>
        </p:nvSpPr>
        <p:spPr/>
        <p:txBody>
          <a:bodyPr/>
          <a:lstStyle/>
          <a:p>
            <a:pPr algn="ctr"/>
            <a:r>
              <a:rPr lang="en-US" b="1" i="1" u="sng" dirty="0">
                <a:latin typeface="Times New Roman" panose="02020603050405020304" pitchFamily="18" charset="0"/>
                <a:cs typeface="Times New Roman" panose="02020603050405020304" pitchFamily="18" charset="0"/>
              </a:rPr>
              <a:t>COMPONENTS</a:t>
            </a:r>
            <a:endParaRPr lang="en-IN" b="1"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9092C1-6C4A-6DA8-2EB1-2E7E5D4FE455}"/>
              </a:ext>
            </a:extLst>
          </p:cNvPr>
          <p:cNvSpPr>
            <a:spLocks noGrp="1"/>
          </p:cNvSpPr>
          <p:nvPr>
            <p:ph idx="1"/>
          </p:nvPr>
        </p:nvSpPr>
        <p:spPr/>
        <p:txBody>
          <a:bodyPr>
            <a:normAutofit/>
          </a:bodyPr>
          <a:lstStyle/>
          <a:p>
            <a:r>
              <a:rPr lang="en-US" sz="1400" b="1" i="1" u="sng" dirty="0">
                <a:solidFill>
                  <a:srgbClr val="D1D5DB"/>
                </a:solidFill>
                <a:effectLst/>
                <a:latin typeface="Times New Roman" panose="02020603050405020304" pitchFamily="18" charset="0"/>
                <a:cs typeface="Times New Roman" panose="02020603050405020304" pitchFamily="18" charset="0"/>
              </a:rPr>
              <a:t>Microcontroller/Processor</a:t>
            </a:r>
            <a:r>
              <a:rPr lang="en-US" sz="1400" b="1" i="1" dirty="0">
                <a:solidFill>
                  <a:srgbClr val="D1D5DB"/>
                </a:solidFill>
                <a:effectLst/>
                <a:latin typeface="Times New Roman" panose="02020603050405020304" pitchFamily="18" charset="0"/>
                <a:cs typeface="Times New Roman" panose="02020603050405020304" pitchFamily="18" charset="0"/>
              </a:rPr>
              <a:t>:  </a:t>
            </a:r>
            <a:r>
              <a:rPr lang="en-US" sz="1400" b="0" i="0" dirty="0">
                <a:solidFill>
                  <a:srgbClr val="D1D5DB"/>
                </a:solidFill>
                <a:effectLst/>
                <a:latin typeface="Times New Roman" panose="02020603050405020304" pitchFamily="18" charset="0"/>
                <a:cs typeface="Times New Roman" panose="02020603050405020304" pitchFamily="18" charset="0"/>
              </a:rPr>
              <a:t>A microcontroller or processor serves as the brain of the robot, controlling its functions and coordinating the interaction between different hardware components. Popular choices for medical robots include microcontrollers like Arduino or Raspberry Pi, or more powerful processors like Intel Core or NVIDIA Jetson.</a:t>
            </a:r>
          </a:p>
          <a:p>
            <a:r>
              <a:rPr lang="en-US" sz="1400" b="1" i="1" u="sng" dirty="0">
                <a:solidFill>
                  <a:srgbClr val="D1D5DB"/>
                </a:solidFill>
                <a:effectLst/>
                <a:latin typeface="Times New Roman" panose="02020603050405020304" pitchFamily="18" charset="0"/>
                <a:cs typeface="Times New Roman" panose="02020603050405020304" pitchFamily="18" charset="0"/>
              </a:rPr>
              <a:t>Robotic Arm:</a:t>
            </a:r>
            <a:r>
              <a:rPr lang="en-US" sz="1400" b="0" i="0" dirty="0">
                <a:solidFill>
                  <a:srgbClr val="D1D5DB"/>
                </a:solidFill>
                <a:effectLst/>
                <a:latin typeface="Times New Roman" panose="02020603050405020304" pitchFamily="18" charset="0"/>
                <a:cs typeface="Times New Roman" panose="02020603050405020304" pitchFamily="18" charset="0"/>
              </a:rPr>
              <a:t>  A robotic arm is an essential component for precise medication delivery. It typically consists of several joints and links that enable the arm to move and position itself accurately. Actuators (discussed next) control these joints to achieve the desired movements.</a:t>
            </a:r>
          </a:p>
          <a:p>
            <a:r>
              <a:rPr lang="en-US" sz="1400" b="1" i="1" u="sng" dirty="0">
                <a:solidFill>
                  <a:srgbClr val="D1D5DB"/>
                </a:solidFill>
                <a:effectLst/>
                <a:latin typeface="Times New Roman" panose="02020603050405020304" pitchFamily="18" charset="0"/>
                <a:cs typeface="Times New Roman" panose="02020603050405020304" pitchFamily="18" charset="0"/>
              </a:rPr>
              <a:t>Actuators:</a:t>
            </a:r>
            <a:r>
              <a:rPr lang="en-US" sz="1400" b="0" i="0" dirty="0">
                <a:solidFill>
                  <a:srgbClr val="D1D5DB"/>
                </a:solidFill>
                <a:effectLst/>
                <a:latin typeface="Times New Roman" panose="02020603050405020304" pitchFamily="18" charset="0"/>
                <a:cs typeface="Times New Roman" panose="02020603050405020304" pitchFamily="18" charset="0"/>
              </a:rPr>
              <a:t>  Actuators are responsible for the mechanical movements of the robotic arm and other parts of the robot. Commonly used actuators include servo motors, stepper motors, or linear actuators. These actuators translate electrical signals from the microcontroller into physical motion.</a:t>
            </a:r>
          </a:p>
          <a:p>
            <a:r>
              <a:rPr lang="en-US" sz="1400" b="1" i="1" u="sng" dirty="0">
                <a:solidFill>
                  <a:srgbClr val="D1D5DB"/>
                </a:solidFill>
                <a:effectLst/>
                <a:latin typeface="Times New Roman" panose="02020603050405020304" pitchFamily="18" charset="0"/>
                <a:cs typeface="Times New Roman" panose="02020603050405020304" pitchFamily="18" charset="0"/>
              </a:rPr>
              <a:t>Gripper/End Effector: </a:t>
            </a:r>
            <a:r>
              <a:rPr lang="en-US" sz="1400" b="0" i="0" dirty="0">
                <a:solidFill>
                  <a:srgbClr val="D1D5DB"/>
                </a:solidFill>
                <a:effectLst/>
                <a:latin typeface="Times New Roman" panose="02020603050405020304" pitchFamily="18" charset="0"/>
                <a:cs typeface="Times New Roman" panose="02020603050405020304" pitchFamily="18" charset="0"/>
              </a:rPr>
              <a:t>The gripper or end effector is the part of the robotic arm that holds and manipulates medication containers, such as pill bottles or syringes. The design of the gripper depends on the specific requirements of the medication delivery system, ensuring it can securely grasp and release items as needed.</a:t>
            </a: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7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E894452-6563-55DC-0EDF-B998A757A2B8}"/>
              </a:ext>
            </a:extLst>
          </p:cNvPr>
          <p:cNvSpPr>
            <a:spLocks noGrp="1"/>
          </p:cNvSpPr>
          <p:nvPr>
            <p:ph idx="1"/>
          </p:nvPr>
        </p:nvSpPr>
        <p:spPr>
          <a:xfrm>
            <a:off x="754375" y="1197405"/>
            <a:ext cx="7635250" cy="4123035"/>
          </a:xfrm>
        </p:spPr>
        <p:txBody>
          <a:bodyPr>
            <a:normAutofit fontScale="47500" lnSpcReduction="20000"/>
          </a:bodyPr>
          <a:lstStyle/>
          <a:p>
            <a:pPr marL="0" indent="0" algn="l">
              <a:buNone/>
            </a:pPr>
            <a:r>
              <a:rPr lang="en-US" b="0" i="0" dirty="0">
                <a:effectLst/>
                <a:latin typeface="Times New Roman" panose="02020603050405020304" pitchFamily="18" charset="0"/>
                <a:cs typeface="Times New Roman" panose="02020603050405020304" pitchFamily="18" charset="0"/>
              </a:rPr>
              <a:t>Sensors: Various sensors are utilized in medical field robots to monitor and gather data. These include:</a:t>
            </a:r>
          </a:p>
          <a:p>
            <a:pPr marL="742950" lvl="1" indent="-285750" algn="l">
              <a:buFont typeface="+mj-lt"/>
              <a:buAutoNum type="arabicPeriod"/>
            </a:pPr>
            <a:r>
              <a:rPr lang="en-US" b="1" i="1" u="sng" dirty="0">
                <a:effectLst/>
                <a:latin typeface="Times New Roman" panose="02020603050405020304" pitchFamily="18" charset="0"/>
                <a:cs typeface="Times New Roman" panose="02020603050405020304" pitchFamily="18" charset="0"/>
              </a:rPr>
              <a:t>Proximity Sensors</a:t>
            </a:r>
            <a:r>
              <a:rPr lang="en-US" b="0" i="0" dirty="0">
                <a:effectLst/>
                <a:latin typeface="Times New Roman" panose="02020603050405020304" pitchFamily="18" charset="0"/>
                <a:cs typeface="Times New Roman" panose="02020603050405020304" pitchFamily="18" charset="0"/>
              </a:rPr>
              <a:t>: Proximity sensors, such as infrared or ultrasonic sensors, can detect the presence of objects or obstacles around the robot, preventing collisions.</a:t>
            </a:r>
          </a:p>
          <a:p>
            <a:pPr marL="742950" lvl="1" indent="-285750" algn="l">
              <a:buFont typeface="+mj-lt"/>
              <a:buAutoNum type="arabicPeriod"/>
            </a:pPr>
            <a:r>
              <a:rPr lang="en-US" b="1" i="1" u="sng" dirty="0">
                <a:effectLst/>
                <a:latin typeface="Times New Roman" panose="02020603050405020304" pitchFamily="18" charset="0"/>
                <a:cs typeface="Times New Roman" panose="02020603050405020304" pitchFamily="18" charset="0"/>
              </a:rPr>
              <a:t>Vision Sensors</a:t>
            </a:r>
            <a:r>
              <a:rPr lang="en-US" b="0" i="0" dirty="0">
                <a:effectLst/>
                <a:latin typeface="Times New Roman" panose="02020603050405020304" pitchFamily="18" charset="0"/>
                <a:cs typeface="Times New Roman" panose="02020603050405020304" pitchFamily="18" charset="0"/>
              </a:rPr>
              <a:t>: Vision sensors, such as cameras or depth sensors (e.g., Microsoft Kinect), enable the robot to perceive its environment, identify medication containers, and locate patients for accurate medication delivery.</a:t>
            </a:r>
          </a:p>
          <a:p>
            <a:pPr marL="742950" lvl="1" indent="-285750" algn="l">
              <a:buFont typeface="+mj-lt"/>
              <a:buAutoNum type="arabicPeriod"/>
            </a:pPr>
            <a:r>
              <a:rPr lang="en-US" b="1" i="1" u="sng" dirty="0">
                <a:effectLst/>
                <a:latin typeface="Times New Roman" panose="02020603050405020304" pitchFamily="18" charset="0"/>
                <a:cs typeface="Times New Roman" panose="02020603050405020304" pitchFamily="18" charset="0"/>
              </a:rPr>
              <a:t>Force/Torque Sensors</a:t>
            </a:r>
            <a:r>
              <a:rPr lang="en-US" b="0" i="0" dirty="0">
                <a:effectLst/>
                <a:latin typeface="Times New Roman" panose="02020603050405020304" pitchFamily="18" charset="0"/>
                <a:cs typeface="Times New Roman" panose="02020603050405020304" pitchFamily="18" charset="0"/>
              </a:rPr>
              <a:t>: Force or torque sensors can provide feedback on the force exerted during gripping or interactions with patients, allowing the robot to apply appropriate pressure while handling medication or administering injections.</a:t>
            </a:r>
          </a:p>
          <a:p>
            <a:pPr marL="742950" lvl="1" indent="-285750" algn="l">
              <a:buFont typeface="+mj-lt"/>
              <a:buAutoNum type="arabicPeriod"/>
            </a:pPr>
            <a:r>
              <a:rPr lang="en-US" b="1" i="1" u="sng" dirty="0">
                <a:effectLst/>
                <a:latin typeface="Times New Roman" panose="02020603050405020304" pitchFamily="18" charset="0"/>
                <a:cs typeface="Times New Roman" panose="02020603050405020304" pitchFamily="18" charset="0"/>
              </a:rPr>
              <a:t>Temperature/Humidity Sensors</a:t>
            </a:r>
            <a:r>
              <a:rPr lang="en-US" b="0" i="0" dirty="0">
                <a:effectLst/>
                <a:latin typeface="Times New Roman" panose="02020603050405020304" pitchFamily="18" charset="0"/>
                <a:cs typeface="Times New Roman" panose="02020603050405020304" pitchFamily="18" charset="0"/>
              </a:rPr>
              <a:t>: These sensors can monitor the environmental conditions within the robot's surroundings, ensuring medication is stored and transported under optimal conditions.</a:t>
            </a:r>
          </a:p>
          <a:p>
            <a:pPr marL="742950" lvl="1" indent="-285750" algn="l">
              <a:buFont typeface="+mj-lt"/>
              <a:buAutoNum type="arabicPeriod"/>
            </a:pPr>
            <a:r>
              <a:rPr lang="en-US" b="1" i="1" u="sng" dirty="0">
                <a:effectLst/>
                <a:latin typeface="Times New Roman" panose="02020603050405020304" pitchFamily="18" charset="0"/>
                <a:cs typeface="Times New Roman" panose="02020603050405020304" pitchFamily="18" charset="0"/>
              </a:rPr>
              <a:t>Biometric Sensors</a:t>
            </a:r>
            <a:r>
              <a:rPr lang="en-US" b="0" i="0" dirty="0">
                <a:effectLst/>
                <a:latin typeface="Times New Roman" panose="02020603050405020304" pitchFamily="18" charset="0"/>
                <a:cs typeface="Times New Roman" panose="02020603050405020304" pitchFamily="18" charset="0"/>
              </a:rPr>
              <a:t>: Some advanced medical field robots incorporate biometric sensors, such as heart rate monitors or blood pressure sensors, to gather patient-specific data for medication administration.</a:t>
            </a:r>
          </a:p>
          <a:p>
            <a:pPr marL="742950" lvl="1" indent="-285750" algn="l">
              <a:buFont typeface="+mj-lt"/>
              <a:buAutoNum type="arabicPeriod"/>
            </a:pPr>
            <a:r>
              <a:rPr lang="en-IN" b="1" i="1" u="sng" dirty="0">
                <a:latin typeface="Times New Roman" panose="02020603050405020304" pitchFamily="18" charset="0"/>
                <a:cs typeface="Times New Roman" panose="02020603050405020304" pitchFamily="18" charset="0"/>
              </a:rPr>
              <a:t>T</a:t>
            </a:r>
            <a:r>
              <a:rPr lang="en-IN" b="1" i="1" u="sng" dirty="0">
                <a:effectLst/>
                <a:latin typeface="Times New Roman" panose="02020603050405020304" pitchFamily="18" charset="0"/>
                <a:cs typeface="Times New Roman" panose="02020603050405020304" pitchFamily="18" charset="0"/>
              </a:rPr>
              <a:t>hermal sensor</a:t>
            </a:r>
            <a:r>
              <a:rPr lang="en-IN" b="0"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A device that measures the temperature of a system or space is called a thermal sensor. IR sensors are electronic sensors that detect temperature by emitting IR radiations.</a:t>
            </a:r>
          </a:p>
          <a:p>
            <a:pPr marL="742950" lvl="1" indent="-285750" algn="l">
              <a:buFont typeface="+mj-lt"/>
              <a:buAutoNum type="arabicPeriod"/>
            </a:pPr>
            <a:r>
              <a:rPr lang="en-IN" b="1" i="1" u="sng" dirty="0">
                <a:effectLst/>
                <a:latin typeface="Times New Roman" panose="02020603050405020304" pitchFamily="18" charset="0"/>
                <a:cs typeface="Times New Roman" panose="02020603050405020304" pitchFamily="18" charset="0"/>
              </a:rPr>
              <a:t>Pulse Sensor </a:t>
            </a:r>
            <a:r>
              <a:rPr lang="en-IN" b="1" i="1" dirty="0">
                <a:latin typeface="Times New Roman" panose="02020603050405020304" pitchFamily="18" charset="0"/>
                <a:cs typeface="Times New Roman" panose="02020603050405020304" pitchFamily="18" charset="0"/>
              </a:rPr>
              <a:t>:</a:t>
            </a:r>
            <a:r>
              <a:rPr lang="en-IN" b="1" i="1"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The Pulse Sensor is a well-designed low-power plug-and-play heart-rate sensor for the Arduino.</a:t>
            </a:r>
            <a:endParaRPr lang="en-US" b="1" i="1" u="sng"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E894452-6563-55DC-0EDF-B998A757A2B8}"/>
              </a:ext>
            </a:extLst>
          </p:cNvPr>
          <p:cNvSpPr>
            <a:spLocks noGrp="1"/>
          </p:cNvSpPr>
          <p:nvPr>
            <p:ph idx="1"/>
          </p:nvPr>
        </p:nvSpPr>
        <p:spPr>
          <a:xfrm>
            <a:off x="601670" y="1350110"/>
            <a:ext cx="7940660" cy="3512216"/>
          </a:xfrm>
        </p:spPr>
        <p:txBody>
          <a:bodyPr>
            <a:normAutofit fontScale="85000" lnSpcReduction="20000"/>
          </a:bodyPr>
          <a:lstStyle/>
          <a:p>
            <a:r>
              <a:rPr lang="en-US" b="0" i="0" dirty="0">
                <a:solidFill>
                  <a:srgbClr val="D1D5DB"/>
                </a:solidFill>
                <a:effectLst/>
                <a:latin typeface="Times New Roman" panose="02020603050405020304" pitchFamily="18" charset="0"/>
                <a:cs typeface="Times New Roman" panose="02020603050405020304" pitchFamily="18" charset="0"/>
              </a:rPr>
              <a:t>User Interface: A user interface component provides a means for interaction between the robot and healthcare providers or patients. It could include touchscreens, buttons, or voice recognition systems, enabling users to input commands or request information from the robot.</a:t>
            </a:r>
          </a:p>
          <a:p>
            <a:r>
              <a:rPr lang="en-US" b="0" i="0" dirty="0">
                <a:solidFill>
                  <a:srgbClr val="D1D5DB"/>
                </a:solidFill>
                <a:effectLst/>
                <a:latin typeface="Times New Roman" panose="02020603050405020304" pitchFamily="18" charset="0"/>
                <a:cs typeface="Times New Roman" panose="02020603050405020304" pitchFamily="18" charset="0"/>
              </a:rPr>
              <a:t>Connectivity: Medical field robots often require connectivity options for communication and data exchange. This can include wired or wireless connections, such as Ethernet, Wi-Fi, or Bluetooth, to integrate with hospital networks, electronic health record systems, or other medical devices.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374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C489-F979-CD08-8AA7-082076BD28CA}"/>
              </a:ext>
            </a:extLst>
          </p:cNvPr>
          <p:cNvSpPr>
            <a:spLocks noGrp="1"/>
          </p:cNvSpPr>
          <p:nvPr>
            <p:ph type="title"/>
          </p:nvPr>
        </p:nvSpPr>
        <p:spPr/>
        <p:txBody>
          <a:bodyPr/>
          <a:lstStyle/>
          <a:p>
            <a:pPr algn="ctr"/>
            <a:r>
              <a:rPr lang="en-IN" b="1" i="1" u="sng"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85D2EEC5-32A7-E330-44CA-71397A559F64}"/>
              </a:ext>
            </a:extLst>
          </p:cNvPr>
          <p:cNvSpPr>
            <a:spLocks noGrp="1"/>
          </p:cNvSpPr>
          <p:nvPr>
            <p:ph idx="1"/>
          </p:nvPr>
        </p:nvSpPr>
        <p:spPr/>
        <p:txBody>
          <a:bodyPr/>
          <a:lstStyle/>
          <a:p>
            <a:r>
              <a:rPr lang="en-IN" b="0" i="0" dirty="0">
                <a:solidFill>
                  <a:srgbClr val="D1D5DB"/>
                </a:solidFill>
                <a:effectLst/>
                <a:latin typeface="Times New Roman" panose="02020603050405020304" pitchFamily="18" charset="0"/>
                <a:cs typeface="Times New Roman" panose="02020603050405020304" pitchFamily="18" charset="0"/>
              </a:rPr>
              <a:t>Patient Care and Assistance.</a:t>
            </a:r>
          </a:p>
          <a:p>
            <a:r>
              <a:rPr lang="en-IN" dirty="0">
                <a:solidFill>
                  <a:srgbClr val="D1D5DB"/>
                </a:solidFill>
                <a:latin typeface="Times New Roman" panose="02020603050405020304" pitchFamily="18" charset="0"/>
                <a:cs typeface="Times New Roman" panose="02020603050405020304" pitchFamily="18" charset="0"/>
              </a:rPr>
              <a:t>Automatic pills dispense.</a:t>
            </a:r>
          </a:p>
          <a:p>
            <a:r>
              <a:rPr lang="en-IN" b="0" i="0" dirty="0">
                <a:solidFill>
                  <a:srgbClr val="D1D5DB"/>
                </a:solidFill>
                <a:effectLst/>
                <a:latin typeface="Söhne"/>
              </a:rPr>
              <a:t>Efficiency and Workflow Improvement.</a:t>
            </a:r>
          </a:p>
          <a:p>
            <a:r>
              <a:rPr lang="en-IN" dirty="0">
                <a:solidFill>
                  <a:srgbClr val="D1D5DB"/>
                </a:solidFill>
                <a:latin typeface="Söhne"/>
                <a:cs typeface="Times New Roman" panose="02020603050405020304" pitchFamily="18" charset="0"/>
              </a:rPr>
              <a:t>100% accuracy with different ml models.</a:t>
            </a:r>
            <a:endParaRPr lang="en-IN" b="0" i="0" dirty="0">
              <a:solidFill>
                <a:srgbClr val="D1D5DB"/>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207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820</Words>
  <Application>Microsoft Office PowerPoint</Application>
  <PresentationFormat>On-screen Show (16:9)</PresentationFormat>
  <Paragraphs>40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Söhne</vt:lpstr>
      <vt:lpstr>Times New Roman</vt:lpstr>
      <vt:lpstr>Office Theme</vt:lpstr>
      <vt:lpstr>Project Name - Medibot</vt:lpstr>
      <vt:lpstr>INTRODUCTION</vt:lpstr>
      <vt:lpstr>BLOCK DIAGRAM</vt:lpstr>
      <vt:lpstr>APP</vt:lpstr>
      <vt:lpstr>AIML</vt:lpstr>
      <vt:lpstr>COMPONENTS</vt:lpstr>
      <vt:lpstr>PowerPoint Presentation</vt:lpstr>
      <vt:lpstr>PowerPoint Presentation</vt:lpstr>
      <vt:lpstr>OBJECTIVES</vt:lpstr>
      <vt:lpstr>FEATURES </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2023-06-11T19:14:16Z</dcterms:modified>
</cp:coreProperties>
</file>