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12"/>
  </p:notesMasterIdLst>
  <p:sldIdLst>
    <p:sldId id="256" r:id="rId2"/>
    <p:sldId id="257" r:id="rId3"/>
    <p:sldId id="266" r:id="rId4"/>
    <p:sldId id="267" r:id="rId5"/>
    <p:sldId id="258" r:id="rId6"/>
    <p:sldId id="263" r:id="rId7"/>
    <p:sldId id="264" r:id="rId8"/>
    <p:sldId id="268" r:id="rId9"/>
    <p:sldId id="259" r:id="rId10"/>
    <p:sldId id="262"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0FF"/>
    <a:srgbClr val="350048"/>
    <a:srgbClr val="601700"/>
    <a:srgbClr val="F6E56A"/>
    <a:srgbClr val="FBE197"/>
    <a:srgbClr val="C125FF"/>
    <a:srgbClr val="5EEC3C"/>
    <a:srgbClr val="FFA3FF"/>
    <a:srgbClr val="FA6AF3"/>
    <a:srgbClr val="D47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8/25/2023</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B82CCC60-E8CD-4174-8B1A-7DF615B22EEF}" type="slidenum">
              <a:rPr lang="en-US" smtClean="0"/>
              <a:pPr/>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161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320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2">
            <a:extLst>
              <a:ext uri="{FF2B5EF4-FFF2-40B4-BE49-F238E27FC236}">
                <a16:creationId xmlns:a16="http://schemas.microsoft.com/office/drawing/2014/main" id="{7295FDF0-EFD6-CEA7-9875-CE7114091C1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87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824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320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108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578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180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6966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51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3074F12-AA26-4AC8-9962-C36BB8F32554}" type="datetimeFigureOut">
              <a:rPr lang="en-US" smtClean="0"/>
              <a:pPr/>
              <a:t>8/25/2023</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651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3074F12-AA26-4AC8-9962-C36BB8F32554}" type="datetimeFigureOut">
              <a:rPr lang="en-US" smtClean="0"/>
              <a:pPr/>
              <a:t>8/25/2023</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B82CCC60-E8CD-4174-8B1A-7DF615B22EEF}" type="slidenum">
              <a:rPr lang="en-US" smtClean="0"/>
              <a:pPr/>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2F8D0F3-86DE-9A22-0847-83F7BC5E2AAB}"/>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718264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A20F49-B54E-4B93-8A07-D7919AE32372}"/>
              </a:ext>
            </a:extLst>
          </p:cNvPr>
          <p:cNvSpPr>
            <a:spLocks noGrp="1"/>
          </p:cNvSpPr>
          <p:nvPr>
            <p:ph type="ctrTitle"/>
          </p:nvPr>
        </p:nvSpPr>
        <p:spPr>
          <a:xfrm>
            <a:off x="1813335" y="433880"/>
            <a:ext cx="6477805" cy="2073917"/>
          </a:xfrm>
        </p:spPr>
        <p:txBody>
          <a:bodyPr/>
          <a:lstStyle/>
          <a:p>
            <a:r>
              <a:rPr lang="en-US" dirty="0"/>
              <a:t>         MEDIBOT</a:t>
            </a:r>
            <a:endParaRPr lang="en-IN" dirty="0"/>
          </a:p>
        </p:txBody>
      </p:sp>
      <p:sp>
        <p:nvSpPr>
          <p:cNvPr id="10" name="Oval 9">
            <a:extLst>
              <a:ext uri="{FF2B5EF4-FFF2-40B4-BE49-F238E27FC236}">
                <a16:creationId xmlns:a16="http://schemas.microsoft.com/office/drawing/2014/main" id="{F5C37A8C-8C35-3F2D-6D88-712F2EF4FA03}"/>
              </a:ext>
            </a:extLst>
          </p:cNvPr>
          <p:cNvSpPr/>
          <p:nvPr/>
        </p:nvSpPr>
        <p:spPr>
          <a:xfrm>
            <a:off x="3961181" y="433879"/>
            <a:ext cx="1527050" cy="1374345"/>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1D0C-ECE2-AD6B-24AB-FDDFC7AC7257}"/>
              </a:ext>
            </a:extLst>
          </p:cNvPr>
          <p:cNvSpPr>
            <a:spLocks noGrp="1"/>
          </p:cNvSpPr>
          <p:nvPr>
            <p:ph type="title"/>
          </p:nvPr>
        </p:nvSpPr>
        <p:spPr>
          <a:xfrm>
            <a:off x="1088685" y="891994"/>
            <a:ext cx="7202456" cy="498321"/>
          </a:xfrm>
        </p:spPr>
        <p:txBody>
          <a:bodyPr/>
          <a:lstStyle/>
          <a:p>
            <a:pPr algn="ctr"/>
            <a:r>
              <a:rPr lang="en-US" b="1" i="1" u="sng" dirty="0">
                <a:latin typeface="Times New Roman" panose="02020603050405020304" pitchFamily="18" charset="0"/>
                <a:cs typeface="Times New Roman" panose="02020603050405020304" pitchFamily="18" charset="0"/>
              </a:rPr>
              <a:t>FUTURE SCOPE</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092C1-6C4A-6DA8-2EB1-2E7E5D4FE455}"/>
              </a:ext>
            </a:extLst>
          </p:cNvPr>
          <p:cNvSpPr>
            <a:spLocks noGrp="1"/>
          </p:cNvSpPr>
          <p:nvPr>
            <p:ph idx="1"/>
          </p:nvPr>
        </p:nvSpPr>
        <p:spPr/>
        <p:txBody>
          <a:bodyPr>
            <a:normAutofit fontScale="92500" lnSpcReduction="10000"/>
          </a:bodyPr>
          <a:lstStyle/>
          <a:p>
            <a:pPr marL="0" indent="0" algn="just">
              <a:buNone/>
            </a:pPr>
            <a:r>
              <a:rPr lang="en-US" b="0" i="0" dirty="0">
                <a:effectLst/>
                <a:latin typeface="Söhne"/>
              </a:rPr>
              <a:t>The future scope of medical robots equipped with IoT and AI intelligence holds immense potential. These robots are poised to personalize medicine through data-driven insights, enabling remote and telemedicine for enhanced patient care, while also revolutionizing surgical precision and drug discovery. With AI-enhanced diagnostics and rehabilitation assistance, they can contribute to faster and more accurate diagnoses and aid in physical therapy. Ethical considerations, such as patient privacy and technology's impact on human interaction, remain critical. The integration of wearable devices, interdisciplinary collaboration, and their deployment in global health solutions are key avenues for advancement. Ultimately, these robots have the capacity to reshape healthcare by augmenting the workforce, delivering comprehensive healthcare solutions, and catalyzing ongoing innovation in healthcare technology.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06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584E41ED-3AA5-CBA3-1F9B-98D3DFF92CCA}"/>
              </a:ext>
            </a:extLst>
          </p:cNvPr>
          <p:cNvSpPr>
            <a:spLocks noGrp="1"/>
          </p:cNvSpPr>
          <p:nvPr>
            <p:ph idx="1"/>
          </p:nvPr>
        </p:nvSpPr>
        <p:spPr/>
        <p:txBody>
          <a:bodyPr/>
          <a:lstStyle/>
          <a:p>
            <a:pPr algn="just"/>
            <a:r>
              <a:rPr lang="en-US" b="0" i="0" dirty="0">
                <a:effectLst/>
                <a:latin typeface="Söhne"/>
              </a:rPr>
              <a:t>Introducing the future of healthcare: a groundbreaking medical robot seamlessly integrating IoT (Internet of Things) and AI (Artificial Intelligence) technologies to revolutionize the way we approach medical diagnosis and treatment. This innovative marvel is meticulously designed to possess not only unparalleled intelligence and responsiveness, but also the potential to redefine the conventional role of doctors. As we venture into an era of technological advancement, this medical robot stands as a testament to the remarkable possibilities that await us at the intersection of medicine and cutting-edge technology.</a:t>
            </a:r>
            <a:endParaRPr lang="en-IN"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7F05C2-975C-52B7-FD6A-4528DFD959E2}"/>
              </a:ext>
            </a:extLst>
          </p:cNvPr>
          <p:cNvSpPr/>
          <p:nvPr/>
        </p:nvSpPr>
        <p:spPr>
          <a:xfrm>
            <a:off x="2290576" y="656542"/>
            <a:ext cx="2595985" cy="15270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0F1D02F-9031-4803-E5B2-A89EDA635ECB}"/>
              </a:ext>
            </a:extLst>
          </p:cNvPr>
          <p:cNvSpPr/>
          <p:nvPr/>
        </p:nvSpPr>
        <p:spPr>
          <a:xfrm>
            <a:off x="5353649" y="655848"/>
            <a:ext cx="3512215" cy="15270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C75E9300-8C71-94FF-84D2-1985CE314864}"/>
              </a:ext>
            </a:extLst>
          </p:cNvPr>
          <p:cNvSpPr/>
          <p:nvPr/>
        </p:nvSpPr>
        <p:spPr>
          <a:xfrm>
            <a:off x="3361047" y="1204494"/>
            <a:ext cx="2443280" cy="22905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615EB28F-3BE2-E03A-0E98-2E431F6A55AF}"/>
              </a:ext>
            </a:extLst>
          </p:cNvPr>
          <p:cNvSpPr/>
          <p:nvPr/>
        </p:nvSpPr>
        <p:spPr>
          <a:xfrm>
            <a:off x="6117174" y="1633713"/>
            <a:ext cx="2748690" cy="22905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4E3563EC-EB48-0FAD-2762-7D85CFD23620}"/>
              </a:ext>
            </a:extLst>
          </p:cNvPr>
          <p:cNvSpPr/>
          <p:nvPr/>
        </p:nvSpPr>
        <p:spPr>
          <a:xfrm>
            <a:off x="247737" y="1023090"/>
            <a:ext cx="2595985" cy="43387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0FDC319E-72AE-06F6-6180-C70338647229}"/>
              </a:ext>
            </a:extLst>
          </p:cNvPr>
          <p:cNvSpPr/>
          <p:nvPr/>
        </p:nvSpPr>
        <p:spPr>
          <a:xfrm>
            <a:off x="6147573" y="1204494"/>
            <a:ext cx="2748690" cy="22905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C9780048-110D-37C7-B8A2-2AA8BEBF9FB3}"/>
              </a:ext>
            </a:extLst>
          </p:cNvPr>
          <p:cNvSpPr/>
          <p:nvPr/>
        </p:nvSpPr>
        <p:spPr>
          <a:xfrm>
            <a:off x="3485988" y="1641503"/>
            <a:ext cx="2214223" cy="30540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32968605-4CEB-49F3-9D6C-F98B9767195C}"/>
              </a:ext>
            </a:extLst>
          </p:cNvPr>
          <p:cNvSpPr/>
          <p:nvPr/>
        </p:nvSpPr>
        <p:spPr>
          <a:xfrm>
            <a:off x="6422584" y="2249194"/>
            <a:ext cx="2443280" cy="30541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F735B13C-2E18-530D-F902-A8C78DC78D0E}"/>
              </a:ext>
            </a:extLst>
          </p:cNvPr>
          <p:cNvSpPr/>
          <p:nvPr/>
        </p:nvSpPr>
        <p:spPr>
          <a:xfrm>
            <a:off x="3274007" y="2228166"/>
            <a:ext cx="1908813" cy="34358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C0FDE875-8DBE-B498-AFCD-63CF4432868C}"/>
              </a:ext>
            </a:extLst>
          </p:cNvPr>
          <p:cNvSpPr/>
          <p:nvPr/>
        </p:nvSpPr>
        <p:spPr>
          <a:xfrm>
            <a:off x="227181" y="2185310"/>
            <a:ext cx="2443280" cy="34358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977F472D-13A2-07CA-573C-D4E173005F09}"/>
              </a:ext>
            </a:extLst>
          </p:cNvPr>
          <p:cNvSpPr/>
          <p:nvPr/>
        </p:nvSpPr>
        <p:spPr>
          <a:xfrm>
            <a:off x="213992" y="1670485"/>
            <a:ext cx="2825044" cy="24744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F512C64C-4268-9764-31E4-7FBCDC914C4A}"/>
              </a:ext>
            </a:extLst>
          </p:cNvPr>
          <p:cNvSpPr/>
          <p:nvPr/>
        </p:nvSpPr>
        <p:spPr>
          <a:xfrm>
            <a:off x="229469" y="2784678"/>
            <a:ext cx="2438703" cy="22328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D787B9EC-3636-2742-84F5-39DD7E8CE345}"/>
              </a:ext>
            </a:extLst>
          </p:cNvPr>
          <p:cNvSpPr/>
          <p:nvPr/>
        </p:nvSpPr>
        <p:spPr>
          <a:xfrm>
            <a:off x="3380660" y="2765520"/>
            <a:ext cx="1954864" cy="30540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C79CC08B-D567-EFC3-05BC-1B3A263E7763}"/>
              </a:ext>
            </a:extLst>
          </p:cNvPr>
          <p:cNvSpPr/>
          <p:nvPr/>
        </p:nvSpPr>
        <p:spPr>
          <a:xfrm>
            <a:off x="5976750" y="2782891"/>
            <a:ext cx="2884821" cy="31357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761EB58C-A7F9-CEA5-58DB-B5AABC2844C6}"/>
              </a:ext>
            </a:extLst>
          </p:cNvPr>
          <p:cNvSpPr/>
          <p:nvPr/>
        </p:nvSpPr>
        <p:spPr>
          <a:xfrm>
            <a:off x="6341938" y="3427707"/>
            <a:ext cx="2519633" cy="31357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C243E02-608D-6A12-21C2-32E96E27F178}"/>
              </a:ext>
            </a:extLst>
          </p:cNvPr>
          <p:cNvSpPr/>
          <p:nvPr/>
        </p:nvSpPr>
        <p:spPr>
          <a:xfrm>
            <a:off x="222142" y="643148"/>
            <a:ext cx="1670605" cy="15270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AED173D-A084-D7B5-C5A7-789EE58A7FE0}"/>
              </a:ext>
            </a:extLst>
          </p:cNvPr>
          <p:cNvSpPr/>
          <p:nvPr/>
        </p:nvSpPr>
        <p:spPr>
          <a:xfrm>
            <a:off x="3099875" y="1698565"/>
            <a:ext cx="305411" cy="15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39DFD18E-AB2E-C915-543B-4181E56EA4B0}"/>
              </a:ext>
            </a:extLst>
          </p:cNvPr>
          <p:cNvSpPr/>
          <p:nvPr/>
        </p:nvSpPr>
        <p:spPr>
          <a:xfrm>
            <a:off x="4967399" y="652242"/>
            <a:ext cx="305411" cy="15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577276A7-DD33-7A13-4D9A-57543F1BD66A}"/>
              </a:ext>
            </a:extLst>
          </p:cNvPr>
          <p:cNvSpPr/>
          <p:nvPr/>
        </p:nvSpPr>
        <p:spPr>
          <a:xfrm>
            <a:off x="8160568" y="815641"/>
            <a:ext cx="229058" cy="3817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94F349B9-6798-4B24-0EBC-F5790C0349B7}"/>
              </a:ext>
            </a:extLst>
          </p:cNvPr>
          <p:cNvSpPr/>
          <p:nvPr/>
        </p:nvSpPr>
        <p:spPr>
          <a:xfrm rot="10800000">
            <a:off x="5824045" y="1232227"/>
            <a:ext cx="305411" cy="15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EE5D5A5-C4CB-9960-B3EA-21EF1B17223C}"/>
              </a:ext>
            </a:extLst>
          </p:cNvPr>
          <p:cNvSpPr/>
          <p:nvPr/>
        </p:nvSpPr>
        <p:spPr>
          <a:xfrm rot="10800000">
            <a:off x="3008721" y="1240029"/>
            <a:ext cx="305411" cy="15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45CA7642-A86C-3D11-E538-AF2EA52A2743}"/>
              </a:ext>
            </a:extLst>
          </p:cNvPr>
          <p:cNvSpPr/>
          <p:nvPr/>
        </p:nvSpPr>
        <p:spPr>
          <a:xfrm>
            <a:off x="5761359" y="1676477"/>
            <a:ext cx="305411" cy="15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D9150175-0EE8-1888-6419-B82D9DCF45D5}"/>
              </a:ext>
            </a:extLst>
          </p:cNvPr>
          <p:cNvSpPr/>
          <p:nvPr/>
        </p:nvSpPr>
        <p:spPr>
          <a:xfrm>
            <a:off x="257723" y="1470290"/>
            <a:ext cx="152705" cy="1769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70B120B1-2FD3-3ADB-9411-AA91803B2A34}"/>
              </a:ext>
            </a:extLst>
          </p:cNvPr>
          <p:cNvSpPr/>
          <p:nvPr/>
        </p:nvSpPr>
        <p:spPr>
          <a:xfrm rot="5400000">
            <a:off x="8155527" y="1950647"/>
            <a:ext cx="305410" cy="2106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3AB96FE0-37F4-BAA5-447E-25F6E6438CC1}"/>
              </a:ext>
            </a:extLst>
          </p:cNvPr>
          <p:cNvSpPr/>
          <p:nvPr/>
        </p:nvSpPr>
        <p:spPr>
          <a:xfrm rot="10800000">
            <a:off x="5564581" y="2401900"/>
            <a:ext cx="305411" cy="15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90C97E86-D13A-D894-BA6A-415C6098261A}"/>
              </a:ext>
            </a:extLst>
          </p:cNvPr>
          <p:cNvSpPr/>
          <p:nvPr/>
        </p:nvSpPr>
        <p:spPr>
          <a:xfrm rot="10800000">
            <a:off x="2811316" y="2318207"/>
            <a:ext cx="305411" cy="15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D992FC9B-2F3D-DB7D-E87C-06413D6CDF4B}"/>
              </a:ext>
            </a:extLst>
          </p:cNvPr>
          <p:cNvSpPr/>
          <p:nvPr/>
        </p:nvSpPr>
        <p:spPr>
          <a:xfrm>
            <a:off x="2663188" y="2811327"/>
            <a:ext cx="305411" cy="15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D0398138-8578-0E74-FEE5-E0B082AA14B4}"/>
              </a:ext>
            </a:extLst>
          </p:cNvPr>
          <p:cNvSpPr/>
          <p:nvPr/>
        </p:nvSpPr>
        <p:spPr>
          <a:xfrm>
            <a:off x="5432495" y="2821217"/>
            <a:ext cx="305411" cy="15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AF7B6B8D-1CF0-F8F7-A2F3-E65EF2F64A5A}"/>
              </a:ext>
            </a:extLst>
          </p:cNvPr>
          <p:cNvSpPr/>
          <p:nvPr/>
        </p:nvSpPr>
        <p:spPr>
          <a:xfrm>
            <a:off x="238207" y="2588576"/>
            <a:ext cx="152705" cy="1769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A29006FF-2E9E-C8AC-D832-3F17D1B8595E}"/>
              </a:ext>
            </a:extLst>
          </p:cNvPr>
          <p:cNvSpPr/>
          <p:nvPr/>
        </p:nvSpPr>
        <p:spPr>
          <a:xfrm>
            <a:off x="1938956" y="655848"/>
            <a:ext cx="305411" cy="15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22854C8B-0023-8048-10BB-00D29679E686}"/>
              </a:ext>
            </a:extLst>
          </p:cNvPr>
          <p:cNvSpPr/>
          <p:nvPr/>
        </p:nvSpPr>
        <p:spPr>
          <a:xfrm rot="5400000">
            <a:off x="8172220" y="3169666"/>
            <a:ext cx="305410" cy="2106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BBC2700-4D77-7419-AFE8-5C5EE6323B43}"/>
              </a:ext>
            </a:extLst>
          </p:cNvPr>
          <p:cNvSpPr>
            <a:spLocks noGrp="1"/>
          </p:cNvSpPr>
          <p:nvPr>
            <p:ph type="title" idx="4294967295"/>
          </p:nvPr>
        </p:nvSpPr>
        <p:spPr>
          <a:xfrm>
            <a:off x="0" y="0"/>
            <a:ext cx="9144000" cy="5015029"/>
          </a:xfrm>
        </p:spPr>
        <p:txBody>
          <a:bodyPr/>
          <a:lstStyle/>
          <a:p>
            <a:r>
              <a:rPr lang="en-IN" b="1" i="1" dirty="0">
                <a:latin typeface="Times New Roman" panose="02020603050405020304" pitchFamily="18" charset="0"/>
                <a:cs typeface="Times New Roman" panose="02020603050405020304" pitchFamily="18" charset="0"/>
              </a:rPr>
              <a:t>                                         </a:t>
            </a:r>
            <a:r>
              <a:rPr lang="en-IN" b="1" i="1" u="sng" dirty="0">
                <a:latin typeface="Times New Roman" panose="02020603050405020304" pitchFamily="18" charset="0"/>
                <a:cs typeface="Times New Roman" panose="02020603050405020304" pitchFamily="18" charset="0"/>
              </a:rPr>
              <a:t>BLOCK</a:t>
            </a:r>
            <a:r>
              <a:rPr lang="en-IN" b="1" i="1" u="sng" dirty="0"/>
              <a:t> DIAGRAM</a:t>
            </a:r>
            <a:br>
              <a:rPr lang="en-IN" b="1" i="1" u="sng" dirty="0"/>
            </a:br>
            <a:r>
              <a:rPr lang="en-IN" sz="1050" dirty="0"/>
              <a:t> </a:t>
            </a:r>
            <a:br>
              <a:rPr lang="en-IN" sz="1050" dirty="0"/>
            </a:br>
            <a:br>
              <a:rPr lang="en-IN" sz="1050"/>
            </a:br>
            <a:r>
              <a:rPr lang="en-IN" sz="1050"/>
              <a:t>       Medical </a:t>
            </a:r>
            <a:r>
              <a:rPr lang="en-IN" sz="1050" dirty="0"/>
              <a:t>Robot </a:t>
            </a:r>
            <a:r>
              <a:rPr lang="en-IN" sz="1050"/>
              <a:t>System             Data </a:t>
            </a:r>
            <a:r>
              <a:rPr lang="en-IN" sz="1050" dirty="0"/>
              <a:t>Collection and </a:t>
            </a:r>
            <a:r>
              <a:rPr lang="en-IN" sz="1050"/>
              <a:t>Integration                  </a:t>
            </a:r>
            <a:r>
              <a:rPr lang="en-IN" sz="1050" dirty="0"/>
              <a:t>IoT Devices and Sensors  Collect Patient Data      </a:t>
            </a:r>
            <a:br>
              <a:rPr lang="en-IN" sz="1050" dirty="0"/>
            </a:br>
            <a:r>
              <a:rPr lang="en-IN" sz="1050" dirty="0"/>
              <a:t>    </a:t>
            </a:r>
            <a:br>
              <a:rPr lang="en-IN" sz="1050" dirty="0"/>
            </a:br>
            <a:br>
              <a:rPr lang="en-IN" sz="1050" dirty="0"/>
            </a:br>
            <a:r>
              <a:rPr lang="en-IN" sz="1050" dirty="0"/>
              <a:t>       </a:t>
            </a:r>
            <a:r>
              <a:rPr lang="en-US" sz="1050" dirty="0"/>
              <a:t>Machine Learning Algorithms      </a:t>
            </a:r>
            <a:br>
              <a:rPr lang="en-US" sz="1050" dirty="0"/>
            </a:br>
            <a:r>
              <a:rPr lang="en-US" sz="1050" dirty="0"/>
              <a:t>     Analyze Patterns and Anomalies</a:t>
            </a:r>
            <a:r>
              <a:rPr lang="en-IN" sz="1050" dirty="0"/>
              <a:t>                     </a:t>
            </a:r>
            <a:r>
              <a:rPr lang="en-US" sz="1050" dirty="0"/>
              <a:t>Data Analysis and AI Processing</a:t>
            </a:r>
            <a:r>
              <a:rPr lang="en-IN" sz="1050" dirty="0"/>
              <a:t>                      Data Preprocessing and cleaning</a:t>
            </a:r>
            <a:br>
              <a:rPr lang="en-IN" sz="1050" dirty="0"/>
            </a:br>
            <a:br>
              <a:rPr lang="en-IN" sz="1050" dirty="0"/>
            </a:br>
            <a:br>
              <a:rPr lang="en-IN" sz="1050" dirty="0"/>
            </a:br>
            <a:r>
              <a:rPr lang="en-IN" sz="1050" dirty="0"/>
              <a:t>     Diagnosis and Treatment Suggestions                   </a:t>
            </a:r>
            <a:r>
              <a:rPr lang="en-US" sz="1050" dirty="0"/>
              <a:t>Medical Knowledge Base                     Communication and Collaboration</a:t>
            </a:r>
            <a:br>
              <a:rPr lang="en-US" sz="1050" dirty="0"/>
            </a:br>
            <a:r>
              <a:rPr lang="en-US" sz="1050" dirty="0"/>
              <a:t>                                                                                              Inform AI-Generated Diagnosis </a:t>
            </a:r>
            <a:br>
              <a:rPr lang="en-US" sz="1050" dirty="0"/>
            </a:br>
            <a:br>
              <a:rPr lang="en-US" sz="1050" dirty="0"/>
            </a:br>
            <a:r>
              <a:rPr lang="en-US" sz="1050" dirty="0"/>
              <a:t>                                                                                      </a:t>
            </a:r>
            <a:br>
              <a:rPr lang="en-US" sz="1050" dirty="0"/>
            </a:br>
            <a:r>
              <a:rPr lang="en-US" sz="1050" dirty="0"/>
              <a:t>    AI-Generated Treatment Plans                          AI-Generated Alerts and </a:t>
            </a:r>
            <a:br>
              <a:rPr lang="en-US" sz="1050" dirty="0"/>
            </a:br>
            <a:r>
              <a:rPr lang="en-US" sz="1050" dirty="0"/>
              <a:t>   Consider Patient History                                     Personalized Insights                                             Patient Interaction and Alerts     </a:t>
            </a:r>
            <a:br>
              <a:rPr lang="en-US" sz="1050" dirty="0"/>
            </a:br>
            <a:br>
              <a:rPr lang="en-US" sz="1050" dirty="0"/>
            </a:br>
            <a:br>
              <a:rPr lang="en-US" sz="1050" dirty="0"/>
            </a:br>
            <a:r>
              <a:rPr lang="en-US" sz="1050" dirty="0"/>
              <a:t>    Medical Imaging and Diagnostics                </a:t>
            </a:r>
            <a:r>
              <a:rPr lang="pt-BR" sz="1050" dirty="0"/>
              <a:t>       Medical Images Repository                   Continuous Learning and Improvement</a:t>
            </a:r>
            <a:br>
              <a:rPr lang="pt-BR" sz="1050" dirty="0"/>
            </a:br>
            <a:r>
              <a:rPr lang="pt-BR" sz="1050" dirty="0"/>
              <a:t>                                                                                           AI Analyzes Medical Images</a:t>
            </a:r>
            <a:br>
              <a:rPr lang="pt-BR" sz="1050" dirty="0"/>
            </a:br>
            <a:br>
              <a:rPr lang="pt-BR" sz="1050" dirty="0"/>
            </a:br>
            <a:r>
              <a:rPr lang="pt-BR" sz="1050" dirty="0"/>
              <a:t>                                                                                                                                                             </a:t>
            </a:r>
            <a:br>
              <a:rPr lang="pt-BR" sz="1050" dirty="0"/>
            </a:br>
            <a:r>
              <a:rPr lang="pt-BR" sz="1050" dirty="0"/>
              <a:t>                                                                                                                                                                                 </a:t>
            </a:r>
            <a:r>
              <a:rPr lang="en-US" sz="1050" dirty="0"/>
              <a:t>Secure Data Storage                                                                                                                                                             </a:t>
            </a:r>
            <a:br>
              <a:rPr lang="en-US" sz="1050" dirty="0"/>
            </a:br>
            <a:r>
              <a:rPr lang="en-US" sz="1050" dirty="0"/>
              <a:t>                                                                                                                                                                              Encryption and Access Controls </a:t>
            </a:r>
            <a:br>
              <a:rPr lang="en-US" sz="1050" dirty="0"/>
            </a:br>
            <a:endParaRPr lang="en-IN" sz="1050" dirty="0"/>
          </a:p>
        </p:txBody>
      </p:sp>
    </p:spTree>
    <p:extLst>
      <p:ext uri="{BB962C8B-B14F-4D97-AF65-F5344CB8AC3E}">
        <p14:creationId xmlns:p14="http://schemas.microsoft.com/office/powerpoint/2010/main" val="69720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63E5-D308-4E79-5BB9-834B74F0FBA6}"/>
              </a:ext>
            </a:extLst>
          </p:cNvPr>
          <p:cNvSpPr>
            <a:spLocks noGrp="1"/>
          </p:cNvSpPr>
          <p:nvPr>
            <p:ph type="title"/>
          </p:nvPr>
        </p:nvSpPr>
        <p:spPr>
          <a:xfrm>
            <a:off x="601670" y="126580"/>
            <a:ext cx="7940660" cy="763525"/>
          </a:xfrm>
        </p:spPr>
        <p:txBody>
          <a:bodyPr/>
          <a:lstStyle/>
          <a:p>
            <a:pPr algn="ctr"/>
            <a:r>
              <a:rPr lang="en-IN" b="1" i="1" u="sng" dirty="0">
                <a:latin typeface="Times New Roman" panose="02020603050405020304" pitchFamily="18" charset="0"/>
                <a:ea typeface="Tahoma" panose="020B0604030504040204" pitchFamily="34" charset="0"/>
                <a:cs typeface="Times New Roman" panose="02020603050405020304" pitchFamily="18" charset="0"/>
              </a:rPr>
              <a:t>APP</a:t>
            </a:r>
          </a:p>
        </p:txBody>
      </p:sp>
      <p:sp>
        <p:nvSpPr>
          <p:cNvPr id="3" name="Content Placeholder 2">
            <a:extLst>
              <a:ext uri="{FF2B5EF4-FFF2-40B4-BE49-F238E27FC236}">
                <a16:creationId xmlns:a16="http://schemas.microsoft.com/office/drawing/2014/main" id="{BB8C1E79-2E0F-8765-C003-ADC3CA288282}"/>
              </a:ext>
            </a:extLst>
          </p:cNvPr>
          <p:cNvSpPr>
            <a:spLocks noGrp="1"/>
          </p:cNvSpPr>
          <p:nvPr>
            <p:ph idx="1"/>
          </p:nvPr>
        </p:nvSpPr>
        <p:spPr>
          <a:xfrm>
            <a:off x="614304" y="1351999"/>
            <a:ext cx="7940660" cy="3664921"/>
          </a:xfrm>
        </p:spPr>
        <p:txBody>
          <a:bodyPr/>
          <a:lstStyle/>
          <a:p>
            <a:r>
              <a:rPr lang="en-IN" dirty="0">
                <a:latin typeface="Times New Roman" panose="02020603050405020304" pitchFamily="18" charset="0"/>
                <a:cs typeface="Times New Roman" panose="02020603050405020304" pitchFamily="18" charset="0"/>
              </a:rPr>
              <a:t>Log in Interface for doctors.</a:t>
            </a:r>
          </a:p>
          <a:p>
            <a:r>
              <a:rPr lang="en-IN" dirty="0">
                <a:latin typeface="Times New Roman" panose="02020603050405020304" pitchFamily="18" charset="0"/>
                <a:cs typeface="Times New Roman" panose="02020603050405020304" pitchFamily="18" charset="0"/>
              </a:rPr>
              <a:t>Details of each Patients.</a:t>
            </a:r>
          </a:p>
          <a:p>
            <a:r>
              <a:rPr lang="en-IN" dirty="0">
                <a:latin typeface="Times New Roman" panose="02020603050405020304" pitchFamily="18" charset="0"/>
                <a:cs typeface="Times New Roman" panose="02020603050405020304" pitchFamily="18" charset="0"/>
              </a:rPr>
              <a:t>Medical Progress report.</a:t>
            </a:r>
          </a:p>
          <a:p>
            <a:r>
              <a:rPr lang="en-IN" dirty="0">
                <a:latin typeface="Times New Roman" panose="02020603050405020304" pitchFamily="18" charset="0"/>
                <a:cs typeface="Times New Roman" panose="02020603050405020304" pitchFamily="18" charset="0"/>
              </a:rPr>
              <a:t>Health improvement in percentage based on daily basis.</a:t>
            </a:r>
          </a:p>
          <a:p>
            <a:r>
              <a:rPr lang="en-IN" dirty="0">
                <a:latin typeface="Times New Roman" panose="02020603050405020304" pitchFamily="18" charset="0"/>
                <a:cs typeface="Times New Roman" panose="02020603050405020304" pitchFamily="18" charset="0"/>
              </a:rPr>
              <a:t>Database and Firebase integration.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47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i="1" u="sng" dirty="0">
                <a:latin typeface="Times New Roman" panose="02020603050405020304" pitchFamily="18" charset="0"/>
                <a:cs typeface="Times New Roman" panose="02020603050405020304" pitchFamily="18" charset="0"/>
              </a:rPr>
              <a:t>AIML</a:t>
            </a:r>
          </a:p>
        </p:txBody>
      </p:sp>
      <p:sp>
        <p:nvSpPr>
          <p:cNvPr id="6" name="Content Placeholder 5"/>
          <p:cNvSpPr>
            <a:spLocks noGrp="1"/>
          </p:cNvSpPr>
          <p:nvPr>
            <p:ph sz="half" idx="2"/>
          </p:nvPr>
        </p:nvSpPr>
        <p:spPr>
          <a:xfrm>
            <a:off x="296260" y="1527050"/>
            <a:ext cx="8704185" cy="3335275"/>
          </a:xfrm>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Machine Learning Algorithms:                                                Predictive Analytics</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Supervised Learning                                                            Genetic Algorithms (for optimization)</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Unsupervised Learning                                                        Fuzzy Logic</a:t>
            </a:r>
          </a:p>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Reinforcement Learning</a:t>
            </a:r>
          </a:p>
          <a:p>
            <a:pPr marL="0" indent="0">
              <a:lnSpc>
                <a:spcPct val="100000"/>
              </a:lnSpc>
              <a:buNone/>
            </a:pPr>
            <a:r>
              <a:rPr lang="en-US" dirty="0">
                <a:latin typeface="Times New Roman" panose="02020603050405020304" pitchFamily="18" charset="0"/>
                <a:cs typeface="Times New Roman" panose="02020603050405020304" pitchFamily="18" charset="0"/>
              </a:rPr>
              <a:t>Natural Language Processing (NLP) Algorithms</a:t>
            </a:r>
          </a:p>
          <a:p>
            <a:pPr marL="0" indent="0">
              <a:lnSpc>
                <a:spcPct val="100000"/>
              </a:lnSpc>
              <a:buNone/>
            </a:pPr>
            <a:r>
              <a:rPr lang="en-US" dirty="0">
                <a:latin typeface="Times New Roman" panose="02020603050405020304" pitchFamily="18" charset="0"/>
                <a:cs typeface="Times New Roman" panose="02020603050405020304" pitchFamily="18" charset="0"/>
              </a:rPr>
              <a:t>Deep Learning Algorithms</a:t>
            </a:r>
          </a:p>
          <a:p>
            <a:pPr marL="0" indent="0">
              <a:lnSpc>
                <a:spcPct val="100000"/>
              </a:lnSpc>
              <a:buNone/>
            </a:pPr>
            <a:r>
              <a:rPr lang="en-US" dirty="0">
                <a:latin typeface="Times New Roman" panose="02020603050405020304" pitchFamily="18" charset="0"/>
                <a:cs typeface="Times New Roman" panose="02020603050405020304" pitchFamily="18" charset="0"/>
              </a:rPr>
              <a:t>Expert Systems</a:t>
            </a:r>
          </a:p>
          <a:p>
            <a:pPr marL="0" indent="0">
              <a:lnSpc>
                <a:spcPct val="100000"/>
              </a:lnSpc>
              <a:buNone/>
            </a:pPr>
            <a:r>
              <a:rPr lang="en-US" dirty="0">
                <a:latin typeface="Times New Roman" panose="02020603050405020304" pitchFamily="18" charset="0"/>
                <a:cs typeface="Times New Roman" panose="02020603050405020304" pitchFamily="18" charset="0"/>
              </a:rPr>
              <a:t>Knowledge Graphs</a:t>
            </a:r>
          </a:p>
          <a:p>
            <a:pPr marL="0" indent="0">
              <a:lnSpc>
                <a:spcPct val="100000"/>
              </a:lnSpc>
              <a:buNone/>
            </a:pPr>
            <a:r>
              <a:rPr lang="en-US" dirty="0">
                <a:latin typeface="Times New Roman" panose="02020603050405020304" pitchFamily="18" charset="0"/>
                <a:cs typeface="Times New Roman" panose="02020603050405020304" pitchFamily="18" charset="0"/>
              </a:rPr>
              <a:t>Bayesian Networks</a:t>
            </a: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1D0C-ECE2-AD6B-24AB-FDDFC7AC7257}"/>
              </a:ext>
            </a:extLst>
          </p:cNvPr>
          <p:cNvSpPr>
            <a:spLocks noGrp="1"/>
          </p:cNvSpPr>
          <p:nvPr>
            <p:ph type="title"/>
          </p:nvPr>
        </p:nvSpPr>
        <p:spPr/>
        <p:txBody>
          <a:bodyPr/>
          <a:lstStyle/>
          <a:p>
            <a:pPr algn="ctr"/>
            <a:r>
              <a:rPr lang="en-US" b="1" i="1" u="sng" dirty="0">
                <a:latin typeface="Times New Roman" panose="02020603050405020304" pitchFamily="18" charset="0"/>
                <a:cs typeface="Times New Roman" panose="02020603050405020304" pitchFamily="18" charset="0"/>
              </a:rPr>
              <a:t>COMPONENTS</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092C1-6C4A-6DA8-2EB1-2E7E5D4FE455}"/>
              </a:ext>
            </a:extLst>
          </p:cNvPr>
          <p:cNvSpPr>
            <a:spLocks noGrp="1"/>
          </p:cNvSpPr>
          <p:nvPr>
            <p:ph idx="1"/>
          </p:nvPr>
        </p:nvSpPr>
        <p:spPr/>
        <p:txBody>
          <a:bodyPr>
            <a:normAutofit fontScale="77500" lnSpcReduction="20000"/>
          </a:bodyPr>
          <a:lstStyle/>
          <a:p>
            <a:r>
              <a:rPr lang="en-US" sz="1400" b="1" i="1" u="sng" dirty="0">
                <a:effectLst/>
                <a:latin typeface="Times New Roman" panose="02020603050405020304" pitchFamily="18" charset="0"/>
                <a:cs typeface="Times New Roman" panose="02020603050405020304" pitchFamily="18" charset="0"/>
              </a:rPr>
              <a:t>Microcontroller/Processor</a:t>
            </a:r>
            <a:r>
              <a:rPr lang="en-US" sz="1400" b="1" i="1"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 microcontroller or processor serves as the brain of the robot, controlling its functions and coordinating the interaction between different hardware components. Popular choices for medical robots include microcontrollers like Arduino or Raspberry Pi, or more powerful processors like Intel Core or NVIDIA Jetson.</a:t>
            </a:r>
          </a:p>
          <a:p>
            <a:r>
              <a:rPr lang="en-US" sz="1400" b="1" i="1" u="sng" dirty="0">
                <a:effectLst/>
                <a:latin typeface="Times New Roman" panose="02020603050405020304" pitchFamily="18" charset="0"/>
                <a:cs typeface="Times New Roman" panose="02020603050405020304" pitchFamily="18" charset="0"/>
              </a:rPr>
              <a:t>Robotic Arm:</a:t>
            </a:r>
            <a:r>
              <a:rPr lang="en-US" sz="1400" b="0" i="0" dirty="0">
                <a:effectLst/>
                <a:latin typeface="Times New Roman" panose="02020603050405020304" pitchFamily="18" charset="0"/>
                <a:cs typeface="Times New Roman" panose="02020603050405020304" pitchFamily="18" charset="0"/>
              </a:rPr>
              <a:t>  A robotic arm is an essential component for precise medication delivery. It typically consists of several joints and links that enable the arm to move and position itself accurately. Actuators (discussed next) control these joints to achieve the desired movements.</a:t>
            </a:r>
          </a:p>
          <a:p>
            <a:r>
              <a:rPr lang="en-US" sz="1400" b="1" i="1" u="sng" dirty="0">
                <a:effectLst/>
                <a:latin typeface="Times New Roman" panose="02020603050405020304" pitchFamily="18" charset="0"/>
                <a:cs typeface="Times New Roman" panose="02020603050405020304" pitchFamily="18" charset="0"/>
              </a:rPr>
              <a:t>Actuators:</a:t>
            </a:r>
            <a:r>
              <a:rPr lang="en-US" sz="1400" b="0" i="0" dirty="0">
                <a:effectLst/>
                <a:latin typeface="Times New Roman" panose="02020603050405020304" pitchFamily="18" charset="0"/>
                <a:cs typeface="Times New Roman" panose="02020603050405020304" pitchFamily="18" charset="0"/>
              </a:rPr>
              <a:t>  Actuators are responsible for the mechanical movements of the robotic arm and other parts of the robot. Commonly used actuators include servo motors, stepper motors, or linear actuators. These actuators translate electrical signals from the microcontroller into physical motion.</a:t>
            </a:r>
          </a:p>
          <a:p>
            <a:r>
              <a:rPr lang="en-US" sz="1400" b="1" i="1" u="sng" dirty="0">
                <a:effectLst/>
                <a:latin typeface="Times New Roman" panose="02020603050405020304" pitchFamily="18" charset="0"/>
                <a:cs typeface="Times New Roman" panose="02020603050405020304" pitchFamily="18" charset="0"/>
              </a:rPr>
              <a:t>Gripper/End Effector: </a:t>
            </a:r>
            <a:r>
              <a:rPr lang="en-US" sz="1400" b="0" i="0" dirty="0">
                <a:effectLst/>
                <a:latin typeface="Times New Roman" panose="02020603050405020304" pitchFamily="18" charset="0"/>
                <a:cs typeface="Times New Roman" panose="02020603050405020304" pitchFamily="18" charset="0"/>
              </a:rPr>
              <a:t>The gripper or end effector is the part of the robotic arm that holds and manipulates medication containers, such as pill bottles or syringes. The design of the gripper depends on the specific requirements of the medication delivery system, ensuring it can securely grasp and release items as needed.</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7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E894452-6563-55DC-0EDF-B998A757A2B8}"/>
              </a:ext>
            </a:extLst>
          </p:cNvPr>
          <p:cNvSpPr>
            <a:spLocks noGrp="1"/>
          </p:cNvSpPr>
          <p:nvPr>
            <p:ph idx="1"/>
          </p:nvPr>
        </p:nvSpPr>
        <p:spPr>
          <a:xfrm>
            <a:off x="754375" y="2569"/>
            <a:ext cx="7635250" cy="4123035"/>
          </a:xfrm>
        </p:spPr>
        <p:txBody>
          <a:bodyPr>
            <a:normAutofit fontScale="92500" lnSpcReduction="10000"/>
          </a:bodyPr>
          <a:lstStyle/>
          <a:p>
            <a:pPr marL="0" indent="0" algn="l">
              <a:buNone/>
            </a:pPr>
            <a:r>
              <a:rPr lang="en-US" b="0" i="0" dirty="0">
                <a:effectLst/>
                <a:latin typeface="Times New Roman" panose="02020603050405020304" pitchFamily="18" charset="0"/>
                <a:cs typeface="Times New Roman" panose="02020603050405020304" pitchFamily="18" charset="0"/>
              </a:rPr>
              <a:t>Sensors: Various sensors are utilized in medical field robots to monitor and gather data. These include:</a:t>
            </a:r>
          </a:p>
          <a:p>
            <a:pPr marL="742950" lvl="1" indent="-285750" algn="l">
              <a:buFont typeface="+mj-lt"/>
              <a:buAutoNum type="arabicPeriod"/>
            </a:pPr>
            <a:r>
              <a:rPr lang="en-US" b="1" i="1" u="sng" dirty="0">
                <a:effectLst/>
                <a:latin typeface="Times New Roman" panose="02020603050405020304" pitchFamily="18" charset="0"/>
                <a:cs typeface="Times New Roman" panose="02020603050405020304" pitchFamily="18" charset="0"/>
              </a:rPr>
              <a:t>Proximity Sensors</a:t>
            </a:r>
            <a:r>
              <a:rPr lang="en-US" b="0" i="0" dirty="0">
                <a:effectLst/>
                <a:latin typeface="Times New Roman" panose="02020603050405020304" pitchFamily="18" charset="0"/>
                <a:cs typeface="Times New Roman" panose="02020603050405020304" pitchFamily="18" charset="0"/>
              </a:rPr>
              <a:t>: Proximity sensors, such as infrared or ultrasonic sensors, can detect the presence of objects or obstacles around the robot, preventing collisions.</a:t>
            </a:r>
          </a:p>
          <a:p>
            <a:pPr marL="742950" lvl="1" indent="-285750" algn="l">
              <a:buFont typeface="+mj-lt"/>
              <a:buAutoNum type="arabicPeriod"/>
            </a:pPr>
            <a:r>
              <a:rPr lang="en-US" b="1" i="1" u="sng" dirty="0">
                <a:effectLst/>
                <a:latin typeface="Times New Roman" panose="02020603050405020304" pitchFamily="18" charset="0"/>
                <a:cs typeface="Times New Roman" panose="02020603050405020304" pitchFamily="18" charset="0"/>
              </a:rPr>
              <a:t>Vision Sensors</a:t>
            </a:r>
            <a:r>
              <a:rPr lang="en-US" b="0" i="0" dirty="0">
                <a:effectLst/>
                <a:latin typeface="Times New Roman" panose="02020603050405020304" pitchFamily="18" charset="0"/>
                <a:cs typeface="Times New Roman" panose="02020603050405020304" pitchFamily="18" charset="0"/>
              </a:rPr>
              <a:t>: Vision sensors, such as cameras or depth sensors (e.g., Microsoft Kinect), enable the robot to perceive its environment, identify medication containers, and locate patients for accurate medication delivery.</a:t>
            </a:r>
          </a:p>
          <a:p>
            <a:pPr marL="742950" lvl="1" indent="-285750" algn="l">
              <a:buFont typeface="+mj-lt"/>
              <a:buAutoNum type="arabicPeriod"/>
            </a:pPr>
            <a:r>
              <a:rPr lang="en-US" b="1" i="1" u="sng" dirty="0">
                <a:effectLst/>
                <a:latin typeface="Times New Roman" panose="02020603050405020304" pitchFamily="18" charset="0"/>
                <a:cs typeface="Times New Roman" panose="02020603050405020304" pitchFamily="18" charset="0"/>
              </a:rPr>
              <a:t>Force/Torque Sensors</a:t>
            </a:r>
            <a:r>
              <a:rPr lang="en-US" b="0" i="0" dirty="0">
                <a:effectLst/>
                <a:latin typeface="Times New Roman" panose="02020603050405020304" pitchFamily="18" charset="0"/>
                <a:cs typeface="Times New Roman" panose="02020603050405020304" pitchFamily="18" charset="0"/>
              </a:rPr>
              <a:t>: Force or torque sensors can provide feedback on the force exerted during gripping or interactions with patients, allowing the robot to apply appropriate pressure while handling medication or administering injections.</a:t>
            </a:r>
          </a:p>
          <a:p>
            <a:pPr marL="742950" lvl="1" indent="-285750" algn="l">
              <a:buFont typeface="+mj-lt"/>
              <a:buAutoNum type="arabicPeriod"/>
            </a:pPr>
            <a:r>
              <a:rPr lang="en-US" b="1" i="1" u="sng" dirty="0">
                <a:effectLst/>
                <a:latin typeface="Times New Roman" panose="02020603050405020304" pitchFamily="18" charset="0"/>
                <a:cs typeface="Times New Roman" panose="02020603050405020304" pitchFamily="18" charset="0"/>
              </a:rPr>
              <a:t>Temperature/Humidity Sensors</a:t>
            </a:r>
            <a:r>
              <a:rPr lang="en-US" b="0" i="0" dirty="0">
                <a:effectLst/>
                <a:latin typeface="Times New Roman" panose="02020603050405020304" pitchFamily="18" charset="0"/>
                <a:cs typeface="Times New Roman" panose="02020603050405020304" pitchFamily="18" charset="0"/>
              </a:rPr>
              <a:t>: These sensors can monitor the environmental conditions within the robot's surroundings, ensuring medication is stored and transported under optimal conditions.</a:t>
            </a:r>
          </a:p>
          <a:p>
            <a:pPr marL="742950" lvl="1" indent="-285750" algn="l">
              <a:buFont typeface="+mj-lt"/>
              <a:buAutoNum type="arabicPeriod"/>
            </a:pPr>
            <a:r>
              <a:rPr lang="en-US" b="1" i="1" u="sng" dirty="0">
                <a:effectLst/>
                <a:latin typeface="Times New Roman" panose="02020603050405020304" pitchFamily="18" charset="0"/>
                <a:cs typeface="Times New Roman" panose="02020603050405020304" pitchFamily="18" charset="0"/>
              </a:rPr>
              <a:t>Biometric Sensors</a:t>
            </a:r>
            <a:r>
              <a:rPr lang="en-US" b="0" i="0" dirty="0">
                <a:effectLst/>
                <a:latin typeface="Times New Roman" panose="02020603050405020304" pitchFamily="18" charset="0"/>
                <a:cs typeface="Times New Roman" panose="02020603050405020304" pitchFamily="18" charset="0"/>
              </a:rPr>
              <a:t>: Some advanced medical field robots incorporate biometric sensors, such as heart rate monitors or blood pressure sensors, to gather patient-specific data for medication administration.</a:t>
            </a:r>
          </a:p>
          <a:p>
            <a:pPr marL="742950" lvl="1" indent="-285750" algn="l">
              <a:buFont typeface="+mj-lt"/>
              <a:buAutoNum type="arabicPeriod"/>
            </a:pPr>
            <a:r>
              <a:rPr lang="en-IN" b="1" i="1" u="sng" dirty="0">
                <a:latin typeface="Times New Roman" panose="02020603050405020304" pitchFamily="18" charset="0"/>
                <a:cs typeface="Times New Roman" panose="02020603050405020304" pitchFamily="18" charset="0"/>
              </a:rPr>
              <a:t>T</a:t>
            </a:r>
            <a:r>
              <a:rPr lang="en-IN" b="1" i="1" u="sng" dirty="0">
                <a:effectLst/>
                <a:latin typeface="Times New Roman" panose="02020603050405020304" pitchFamily="18" charset="0"/>
                <a:cs typeface="Times New Roman" panose="02020603050405020304" pitchFamily="18" charset="0"/>
              </a:rPr>
              <a:t>hermal sensor</a:t>
            </a:r>
            <a:r>
              <a:rPr lang="en-IN"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 device that measures the temperature of a system or space is called a thermal sensor. IR sensors are electronic sensors that detect temperature by emitting IR radiations.</a:t>
            </a:r>
          </a:p>
          <a:p>
            <a:pPr marL="742950" lvl="1" indent="-285750" algn="l">
              <a:buFont typeface="+mj-lt"/>
              <a:buAutoNum type="arabicPeriod"/>
            </a:pPr>
            <a:r>
              <a:rPr lang="en-IN" b="1" i="1" u="sng" dirty="0">
                <a:effectLst/>
                <a:latin typeface="Times New Roman" panose="02020603050405020304" pitchFamily="18" charset="0"/>
                <a:cs typeface="Times New Roman" panose="02020603050405020304" pitchFamily="18" charset="0"/>
              </a:rPr>
              <a:t>Pulse Sensor </a:t>
            </a:r>
            <a:r>
              <a:rPr lang="en-IN" b="1" i="1" dirty="0">
                <a:latin typeface="Times New Roman" panose="02020603050405020304" pitchFamily="18" charset="0"/>
                <a:cs typeface="Times New Roman" panose="02020603050405020304" pitchFamily="18" charset="0"/>
              </a:rPr>
              <a:t>:</a:t>
            </a:r>
            <a:r>
              <a:rPr lang="en-IN" b="1" i="1"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Pulse Sensor is a well-designed low-power plug-and-play heart-rate sensor for the Arduino.</a:t>
            </a:r>
            <a:endParaRPr lang="en-US" b="1" i="1" u="sng"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C489-F979-CD08-8AA7-082076BD28CA}"/>
              </a:ext>
            </a:extLst>
          </p:cNvPr>
          <p:cNvSpPr>
            <a:spLocks noGrp="1"/>
          </p:cNvSpPr>
          <p:nvPr>
            <p:ph type="title"/>
          </p:nvPr>
        </p:nvSpPr>
        <p:spPr>
          <a:xfrm>
            <a:off x="1088685" y="891994"/>
            <a:ext cx="7202456" cy="498321"/>
          </a:xfrm>
        </p:spPr>
        <p:txBody>
          <a:bodyPr/>
          <a:lstStyle/>
          <a:p>
            <a:pPr algn="ctr"/>
            <a:r>
              <a:rPr lang="en-IN" b="1" i="1" u="sng"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85D2EEC5-32A7-E330-44CA-71397A559F64}"/>
              </a:ext>
            </a:extLst>
          </p:cNvPr>
          <p:cNvSpPr>
            <a:spLocks noGrp="1"/>
          </p:cNvSpPr>
          <p:nvPr>
            <p:ph idx="1"/>
          </p:nvPr>
        </p:nvSpPr>
        <p:spPr>
          <a:xfrm>
            <a:off x="439815" y="1385800"/>
            <a:ext cx="8704185" cy="3476525"/>
          </a:xfrm>
        </p:spPr>
        <p:txBody>
          <a:bodyPr>
            <a:normAutofit fontScale="32500" lnSpcReduction="20000"/>
          </a:bodyPr>
          <a:lstStyle/>
          <a:p>
            <a:pPr algn="just"/>
            <a:r>
              <a:rPr lang="en-US" sz="4300" b="0" i="0" dirty="0">
                <a:effectLst/>
                <a:latin typeface="Times New Roman" panose="02020603050405020304" pitchFamily="18" charset="0"/>
                <a:cs typeface="Times New Roman" panose="02020603050405020304" pitchFamily="18" charset="0"/>
              </a:rPr>
              <a:t>Enhanced Patient Care: Medical robots with IoT and AI intelligence aim to deliver personalized medical care through data analysis, leading to improved treatment plans and outcomes.</a:t>
            </a:r>
          </a:p>
          <a:p>
            <a:pPr algn="just"/>
            <a:endParaRPr lang="en-US" sz="4300" b="0" i="0" dirty="0">
              <a:effectLst/>
              <a:latin typeface="Times New Roman" panose="02020603050405020304" pitchFamily="18" charset="0"/>
              <a:cs typeface="Times New Roman" panose="02020603050405020304" pitchFamily="18" charset="0"/>
            </a:endParaRPr>
          </a:p>
          <a:p>
            <a:pPr algn="just"/>
            <a:r>
              <a:rPr lang="en-US" sz="4300" b="0" i="0" dirty="0">
                <a:effectLst/>
                <a:latin typeface="Times New Roman" panose="02020603050405020304" pitchFamily="18" charset="0"/>
                <a:cs typeface="Times New Roman" panose="02020603050405020304" pitchFamily="18" charset="0"/>
              </a:rPr>
              <a:t>Innovative Diagnostics: These robots seek to enhance diagnostic accuracy by leveraging AI algorithms to interpret medical data, including images and patient histories.</a:t>
            </a:r>
          </a:p>
          <a:p>
            <a:pPr algn="just"/>
            <a:endParaRPr lang="en-US" sz="4300" b="0" i="0" dirty="0">
              <a:effectLst/>
              <a:latin typeface="Times New Roman" panose="02020603050405020304" pitchFamily="18" charset="0"/>
              <a:cs typeface="Times New Roman" panose="02020603050405020304" pitchFamily="18" charset="0"/>
            </a:endParaRPr>
          </a:p>
          <a:p>
            <a:pPr algn="just"/>
            <a:r>
              <a:rPr lang="en-US" sz="4300" b="0" i="0" dirty="0">
                <a:effectLst/>
                <a:latin typeface="Times New Roman" panose="02020603050405020304" pitchFamily="18" charset="0"/>
                <a:cs typeface="Times New Roman" panose="02020603050405020304" pitchFamily="18" charset="0"/>
              </a:rPr>
              <a:t>Remote Monitoring and </a:t>
            </a:r>
            <a:r>
              <a:rPr lang="en-US" sz="4300" b="0" i="0" dirty="0" err="1">
                <a:effectLst/>
                <a:latin typeface="Times New Roman" panose="02020603050405020304" pitchFamily="18" charset="0"/>
                <a:cs typeface="Times New Roman" panose="02020603050405020304" pitchFamily="18" charset="0"/>
              </a:rPr>
              <a:t>Intervention:The</a:t>
            </a:r>
            <a:r>
              <a:rPr lang="en-US" sz="4300" b="0" i="0" dirty="0">
                <a:effectLst/>
                <a:latin typeface="Times New Roman" panose="02020603050405020304" pitchFamily="18" charset="0"/>
                <a:cs typeface="Times New Roman" panose="02020603050405020304" pitchFamily="18" charset="0"/>
              </a:rPr>
              <a:t> robots aspire to enable remote patient monitoring, facilitating timely interventions and extending healthcare services to underserved or remote areas.</a:t>
            </a:r>
          </a:p>
          <a:p>
            <a:pPr algn="just"/>
            <a:endParaRPr lang="en-US" sz="4300" b="0" i="0" dirty="0">
              <a:effectLst/>
              <a:latin typeface="Times New Roman" panose="02020603050405020304" pitchFamily="18" charset="0"/>
              <a:cs typeface="Times New Roman" panose="02020603050405020304" pitchFamily="18" charset="0"/>
            </a:endParaRPr>
          </a:p>
          <a:p>
            <a:pPr algn="just"/>
            <a:r>
              <a:rPr lang="en-US" sz="4300" b="0" i="0" dirty="0">
                <a:effectLst/>
                <a:latin typeface="Times New Roman" panose="02020603050405020304" pitchFamily="18" charset="0"/>
                <a:cs typeface="Times New Roman" panose="02020603050405020304" pitchFamily="18" charset="0"/>
              </a:rPr>
              <a:t>Revolutionizing Medical Practices: By revolutionizing surgical precision, drug discovery, and rehabilitation therapies, these robots aim to reshape healthcare practices for more efficient, accurate, and patient-centric services</a:t>
            </a:r>
            <a:r>
              <a:rPr lang="en-US"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20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5024" y="891036"/>
            <a:ext cx="5953951" cy="305410"/>
          </a:xfrm>
        </p:spPr>
        <p:txBody>
          <a:bodyPr>
            <a:normAutofit fontScale="90000"/>
          </a:bodyPr>
          <a:lstStyle/>
          <a:p>
            <a:pPr algn="ctr"/>
            <a:r>
              <a:rPr lang="en-US" b="1" i="1" u="sng" dirty="0">
                <a:latin typeface="Times New Roman" panose="02020603050405020304" pitchFamily="18" charset="0"/>
                <a:cs typeface="Times New Roman" panose="02020603050405020304" pitchFamily="18" charset="0"/>
              </a:rPr>
              <a:t>FEATURES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Combining the power of IoT, which interconnects a network of medical devices and sensors, with the cognitive prowess of AI, this medical robot possesses an extensive repository of medical knowledge at its digital fingertips. It is constantly updated with the latest research, diagnostic methods, and treatment protocols, ensuring it remains up-to-date with the ever-evolving landscape of medical science. Through seamless connectivity to a vast array of medical instruments and devices, the robot gathers real-time patient data, enabling it to make informed, data-driven decisions with remarkable precision.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1075</Words>
  <Application>Microsoft Office PowerPoint</Application>
  <PresentationFormat>On-screen Show (16:9)</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Söhne</vt:lpstr>
      <vt:lpstr>Times New Roman</vt:lpstr>
      <vt:lpstr>Wingdings</vt:lpstr>
      <vt:lpstr>Gallery</vt:lpstr>
      <vt:lpstr>         MEDIBOT</vt:lpstr>
      <vt:lpstr>INTRODUCTION</vt:lpstr>
      <vt:lpstr>                                         BLOCK DIAGRAM           Medical Robot System             Data Collection and Integration                  IoT Devices and Sensors  Collect Patient Data                    Machine Learning Algorithms            Analyze Patterns and Anomalies                     Data Analysis and AI Processing                      Data Preprocessing and cleaning        Diagnosis and Treatment Suggestions                   Medical Knowledge Base                     Communication and Collaboration                                                                                               Inform AI-Generated Diagnosis                                                                                              AI-Generated Treatment Plans                          AI-Generated Alerts and     Consider Patient History                                     Personalized Insights                                             Patient Interaction and Alerts            Medical Imaging and Diagnostics                       Medical Images Repository                   Continuous Learning and Improvement                                                                                            AI Analyzes Medical Images                                                                                                                                                                                                                                                                                                                                                 Secure Data Storage                                                                                                                                                                                                                                                                                                                                            Encryption and Access Controls  </vt:lpstr>
      <vt:lpstr>APP</vt:lpstr>
      <vt:lpstr>AIML</vt:lpstr>
      <vt:lpstr>COMPONENTS</vt:lpstr>
      <vt:lpstr>PowerPoint Presentation</vt:lpstr>
      <vt:lpstr>OBJECTIVES</vt:lpstr>
      <vt:lpstr>FEATURES </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2023-08-25T11:19:37Z</dcterms:modified>
</cp:coreProperties>
</file>