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1"/>
  </p:notesMasterIdLst>
  <p:handoutMasterIdLst>
    <p:handoutMasterId r:id="rId12"/>
  </p:handoutMasterIdLst>
  <p:sldIdLst>
    <p:sldId id="256" r:id="rId5"/>
    <p:sldId id="258"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12/8/2022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sustainable automated irrigation system</a:t>
            </a:r>
          </a:p>
        </p:txBody>
      </p:sp>
      <p:pic>
        <p:nvPicPr>
          <p:cNvPr id="1026" name="Picture 2" descr="Water 11 02061 g001 550">
            <a:extLst>
              <a:ext uri="{FF2B5EF4-FFF2-40B4-BE49-F238E27FC236}">
                <a16:creationId xmlns:a16="http://schemas.microsoft.com/office/drawing/2014/main" id="{535F5041-61B7-BD2B-5AAD-558BB7187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836" y="3624309"/>
            <a:ext cx="5238750" cy="276627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i="1" u="sng" dirty="0">
                <a:latin typeface="Rockwell" panose="02060603020205020403" pitchFamily="18" charset="0"/>
              </a:rPr>
              <a:t>INTRODUCTION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42874" y="2697768"/>
            <a:ext cx="9893314" cy="3541714"/>
          </a:xfrm>
        </p:spPr>
        <p:txBody>
          <a:bodyPr/>
          <a:lstStyle/>
          <a:p>
            <a:pPr marL="0" indent="0">
              <a:buNone/>
            </a:pPr>
            <a:r>
              <a:rPr lang="en-US" b="0" i="0" dirty="0">
                <a:effectLst/>
                <a:latin typeface="Red Hat Display"/>
              </a:rPr>
              <a:t>An 'automated irrigation system' operates with no or very little manual intervention aside from surveillance.</a:t>
            </a:r>
            <a:r>
              <a:rPr lang="en-US" dirty="0">
                <a:latin typeface="Arial" panose="020B0604020202020204" pitchFamily="34" charset="0"/>
              </a:rPr>
              <a:t> </a:t>
            </a:r>
            <a:r>
              <a:rPr lang="en-US" b="0" i="0" dirty="0">
                <a:effectLst/>
                <a:latin typeface="Arial" panose="020B0604020202020204" pitchFamily="34" charset="0"/>
              </a:rPr>
              <a:t>The demand for irrigation water in agricultural systems is an important area of concern, especially given the growing scarcity of available water resources and the need to compete with other consumer sectors.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i="1" u="sng" dirty="0">
                <a:latin typeface="Rockwell" panose="02060603020205020403" pitchFamily="18" charset="0"/>
              </a:rPr>
              <a:t>MOTIVATION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532027" y="2555726"/>
            <a:ext cx="9369752" cy="3541714"/>
          </a:xfrm>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Farmers on big scale or small scale used to face multiple issues on not being able to take care of plants due to busy schedule and that they find it hard to know what's wrong with their plants when it has diseases so they don’t know proper method to take care.</a:t>
            </a:r>
          </a:p>
        </p:txBody>
      </p:sp>
    </p:spTree>
    <p:extLst>
      <p:ext uri="{BB962C8B-B14F-4D97-AF65-F5344CB8AC3E}">
        <p14:creationId xmlns:p14="http://schemas.microsoft.com/office/powerpoint/2010/main" val="139841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i="1" u="sng" dirty="0">
                <a:latin typeface="Rockwell" panose="02060603020205020403" pitchFamily="18" charset="0"/>
              </a:rPr>
              <a:t>COMPONENTS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IN" sz="2400" dirty="0"/>
              <a:t>Temperature and humidity </a:t>
            </a:r>
            <a:r>
              <a:rPr lang="en-IN" sz="2000" dirty="0"/>
              <a:t> </a:t>
            </a:r>
            <a:endParaRPr lang="en-US" sz="2000" dirty="0">
              <a:solidFill>
                <a:srgbClr val="7030A0"/>
              </a:solidFill>
            </a:endParaRPr>
          </a:p>
          <a:p>
            <a:pPr lvl="1"/>
            <a:r>
              <a:rPr lang="en-IN" sz="2400" dirty="0"/>
              <a:t>Air quality </a:t>
            </a:r>
            <a:endParaRPr lang="en-US" sz="2400" dirty="0"/>
          </a:p>
          <a:p>
            <a:pPr lvl="1"/>
            <a:r>
              <a:rPr lang="en-IN" sz="2400" dirty="0"/>
              <a:t>Soil moisture </a:t>
            </a:r>
            <a:endParaRPr lang="en-US" sz="2400" dirty="0"/>
          </a:p>
          <a:p>
            <a:pPr lvl="1"/>
            <a:r>
              <a:rPr lang="en-IN" sz="2400" dirty="0"/>
              <a:t>Light Sensor</a:t>
            </a:r>
            <a:endParaRPr lang="en-US" sz="2400" dirty="0"/>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NTC Thermistor Temperature Sensor Module">
            <a:extLst>
              <a:ext uri="{FF2B5EF4-FFF2-40B4-BE49-F238E27FC236}">
                <a16:creationId xmlns:a16="http://schemas.microsoft.com/office/drawing/2014/main" id="{732B87D6-F45E-69B9-8CF7-206DEAD6F8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8" t="18432" r="2523" b="8895"/>
          <a:stretch/>
        </p:blipFill>
        <p:spPr bwMode="auto">
          <a:xfrm>
            <a:off x="8993078" y="1307344"/>
            <a:ext cx="2423605" cy="18842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Buy Air Quality Control Gas Sensor (MQ-135) Online In India. Hyderabad">
            <a:extLst>
              <a:ext uri="{FF2B5EF4-FFF2-40B4-BE49-F238E27FC236}">
                <a16:creationId xmlns:a16="http://schemas.microsoft.com/office/drawing/2014/main" id="{700BA5DE-72B7-896F-16CE-C57EBD8259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6" t="9501" r="8934" b="18861"/>
          <a:stretch/>
        </p:blipFill>
        <p:spPr bwMode="auto">
          <a:xfrm>
            <a:off x="6440640" y="2341414"/>
            <a:ext cx="2015231" cy="17004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Buy Soil Moisture Sensor Online In India. Hyderabad">
            <a:extLst>
              <a:ext uri="{FF2B5EF4-FFF2-40B4-BE49-F238E27FC236}">
                <a16:creationId xmlns:a16="http://schemas.microsoft.com/office/drawing/2014/main" id="{A438FC7A-6F59-EBB4-D178-F62BE53C77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612" t="24855" r="7345" b="17796"/>
          <a:stretch/>
        </p:blipFill>
        <p:spPr bwMode="auto">
          <a:xfrm>
            <a:off x="8420361" y="4133770"/>
            <a:ext cx="2996322" cy="20691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31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i="1" u="sng" dirty="0">
                <a:latin typeface="Rockwell" panose="02060603020205020403" pitchFamily="18" charset="0"/>
              </a:rPr>
              <a:t>WORKING</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Collects data from all the sensors, </a:t>
            </a:r>
            <a:r>
              <a:rPr lang="en-US" sz="2400" dirty="0" err="1">
                <a:latin typeface="Tahoma" panose="020B0604030504040204" pitchFamily="34" charset="0"/>
                <a:ea typeface="Tahoma" panose="020B0604030504040204" pitchFamily="34" charset="0"/>
                <a:cs typeface="Tahoma" panose="020B0604030504040204" pitchFamily="34" charset="0"/>
              </a:rPr>
              <a:t>analysing</a:t>
            </a:r>
            <a:r>
              <a:rPr lang="en-US" sz="2400" dirty="0">
                <a:latin typeface="Tahoma" panose="020B0604030504040204" pitchFamily="34" charset="0"/>
                <a:ea typeface="Tahoma" panose="020B0604030504040204" pitchFamily="34" charset="0"/>
                <a:cs typeface="Tahoma" panose="020B0604030504040204" pitchFamily="34" charset="0"/>
              </a:rPr>
              <a:t> the data and give plant suggestions and detecting plant diseases using smartphone camera. Basically monitor overall plant health. </a:t>
            </a:r>
            <a:r>
              <a:rPr lang="en-US" sz="2400" b="0" i="0" dirty="0">
                <a:effectLst/>
                <a:latin typeface="Tahoma" panose="020B0604030504040204" pitchFamily="34" charset="0"/>
                <a:ea typeface="Tahoma" panose="020B0604030504040204" pitchFamily="34" charset="0"/>
                <a:cs typeface="Tahoma" panose="020B0604030504040204" pitchFamily="34" charset="0"/>
              </a:rPr>
              <a:t>Automatic irrigation systems must be operated and maintained regularly by skilled laborers. Sensor and valve malfunctions must be avoided at all costs, and common repair work (e.g., leaches, blockages) must also be considered.</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i="1" u="sng" dirty="0">
                <a:latin typeface="Rockwell" panose="02060603020205020403" pitchFamily="18" charset="0"/>
              </a:rPr>
              <a:t>Advantages</a:t>
            </a:r>
            <a:br>
              <a:rPr lang="en-IN" sz="2400" b="0" i="1" u="sng" dirty="0">
                <a:solidFill>
                  <a:srgbClr val="212529"/>
                </a:solidFill>
                <a:effectLst/>
                <a:latin typeface="Red Hat Display"/>
              </a:rPr>
            </a:br>
            <a:endParaRPr lang="en-US" sz="4400" i="1" u="sng"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lnSpcReduction="10000"/>
          </a:bodyPr>
          <a:lstStyle/>
          <a:p>
            <a:pPr algn="l">
              <a:buFont typeface="Arial" panose="020B0604020202020204" pitchFamily="34" charset="0"/>
              <a:buChar char="•"/>
            </a:pPr>
            <a:r>
              <a:rPr lang="en-US" b="0" i="0" dirty="0">
                <a:effectLst/>
                <a:latin typeface="Tahoma" panose="020B0604030504040204" pitchFamily="34" charset="0"/>
                <a:ea typeface="Tahoma" panose="020B0604030504040204" pitchFamily="34" charset="0"/>
                <a:cs typeface="Tahoma" panose="020B0604030504040204" pitchFamily="34" charset="0"/>
              </a:rPr>
              <a:t>Automation eliminates the need for manual valve opening and closing.</a:t>
            </a:r>
          </a:p>
          <a:p>
            <a:r>
              <a:rPr lang="en-US" b="0" i="0" dirty="0">
                <a:effectLst/>
                <a:latin typeface="Tahoma" panose="020B0604030504040204" pitchFamily="34" charset="0"/>
                <a:ea typeface="Tahoma" panose="020B0604030504040204" pitchFamily="34" charset="0"/>
                <a:cs typeface="Tahoma" panose="020B0604030504040204" pitchFamily="34" charset="0"/>
              </a:rPr>
              <a:t>Use of water from various sources, as well as increased efficiency in water and fertilizer use.</a:t>
            </a:r>
          </a:p>
          <a:p>
            <a:r>
              <a:rPr lang="en-US" b="0" i="0" dirty="0">
                <a:effectLst/>
                <a:latin typeface="Tahoma" panose="020B0604030504040204" pitchFamily="34" charset="0"/>
                <a:ea typeface="Tahoma" panose="020B0604030504040204" pitchFamily="34" charset="0"/>
                <a:cs typeface="Tahoma" panose="020B0604030504040204" pitchFamily="34" charset="0"/>
              </a:rPr>
              <a:t>The system can be run at night, reducing water loss due to evaporation.</a:t>
            </a:r>
          </a:p>
          <a:p>
            <a:r>
              <a:rPr lang="en-US" b="0" i="0" dirty="0">
                <a:effectLst/>
                <a:latin typeface="Tahoma" panose="020B0604030504040204" pitchFamily="34" charset="0"/>
                <a:ea typeface="Tahoma" panose="020B0604030504040204" pitchFamily="34" charset="0"/>
                <a:cs typeface="Tahoma" panose="020B0604030504040204" pitchFamily="34" charset="0"/>
              </a:rPr>
              <a:t>The irrigation process starts and stops exactly when needed, reducing energy consumption</a:t>
            </a:r>
            <a:r>
              <a:rPr lang="en-US" b="1" i="0" dirty="0">
                <a:effectLst/>
                <a:latin typeface="Tahoma" panose="020B0604030504040204" pitchFamily="34" charset="0"/>
                <a:ea typeface="Tahoma" panose="020B0604030504040204" pitchFamily="34" charset="0"/>
                <a:cs typeface="Tahoma" panose="020B0604030504040204" pitchFamily="34" charset="0"/>
              </a:rPr>
              <a:t>.</a:t>
            </a:r>
            <a:endParaRPr lang="en-US" b="0" i="0" dirty="0">
              <a:effectLst/>
              <a:latin typeface="Tahoma" panose="020B0604030504040204" pitchFamily="34" charset="0"/>
              <a:ea typeface="Tahoma" panose="020B0604030504040204" pitchFamily="34" charset="0"/>
              <a:cs typeface="Tahoma" panose="020B0604030504040204" pitchFamily="34" charset="0"/>
            </a:endParaRPr>
          </a:p>
          <a:p>
            <a:endParaRPr lang="en-US" b="0" i="0" dirty="0">
              <a:effectLst/>
              <a:latin typeface="Tahoma" panose="020B0604030504040204" pitchFamily="34" charset="0"/>
              <a:ea typeface="Tahoma" panose="020B0604030504040204" pitchFamily="34" charset="0"/>
              <a:cs typeface="Tahoma" panose="020B0604030504040204" pitchFamily="34" charset="0"/>
            </a:endParaRPr>
          </a:p>
          <a:p>
            <a:endParaRPr lang="en-US" b="0" i="0" dirty="0">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endParaRPr lang="en-US" b="0" i="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73</TotalTime>
  <Words>250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Red Hat Display</vt:lpstr>
      <vt:lpstr>Rockwell</vt:lpstr>
      <vt:lpstr>Tahoma</vt:lpstr>
      <vt:lpstr>Tw Cen MT</vt:lpstr>
      <vt:lpstr>Circuit</vt:lpstr>
      <vt:lpstr>sustainable automated irrigation system</vt:lpstr>
      <vt:lpstr>INTRODUCTION</vt:lpstr>
      <vt:lpstr>MOTIVATION</vt:lpstr>
      <vt:lpstr>COMPONENTS</vt:lpstr>
      <vt:lpstr>WORKING</vt:lpstr>
      <vt:lpstr>Advantages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automated irrigation system</dc:title>
  <dc:creator>Suraj Mukherjee</dc:creator>
  <cp:lastModifiedBy>Suraj Mukherjee</cp:lastModifiedBy>
  <cp:revision>1</cp:revision>
  <dcterms:created xsi:type="dcterms:W3CDTF">2022-12-08T11:55:43Z</dcterms:created>
  <dcterms:modified xsi:type="dcterms:W3CDTF">2022-12-08T13:08:57Z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