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214511"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R.SURAJ </a:t>
            </a:r>
          </a:p>
          <a:p>
            <a:r>
              <a:rPr lang="en-US" sz="2000" b="1" dirty="0" smtClean="0">
                <a:solidFill>
                  <a:schemeClr val="accent1">
                    <a:lumMod val="75000"/>
                  </a:schemeClr>
                </a:solidFill>
                <a:latin typeface="Arial"/>
                <a:cs typeface="Arial"/>
              </a:rPr>
              <a:t>CARE COLLEGE OF ENGINEERING</a:t>
            </a:r>
          </a:p>
          <a:p>
            <a:r>
              <a:rPr lang="en-US" sz="2000" b="1" dirty="0" smtClean="0">
                <a:solidFill>
                  <a:schemeClr val="accent1">
                    <a:lumMod val="75000"/>
                  </a:schemeClr>
                </a:solidFill>
                <a:latin typeface="Arial"/>
                <a:cs typeface="Arial"/>
              </a:rPr>
              <a:t>MECHANICAL ENGINEERING</a:t>
            </a:r>
            <a:endParaRPr lang="en-US" sz="2000" b="1" dirty="0" smtClean="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Visit https://www.irjet.net/archives/V5/i11/IRJET-V5I11304.pdf</a:t>
            </a:r>
          </a:p>
          <a:p>
            <a:pPr marL="305435" indent="-305435"/>
            <a:r>
              <a:rPr lang="en-IN" sz="2400" dirty="0"/>
              <a:t>Visit https://acadpubl.eu/jsi/2018-118-7-9/articles/7/31.pdf</a:t>
            </a:r>
          </a:p>
          <a:p>
            <a:pPr marL="305435" indent="-305435"/>
            <a:r>
              <a:rPr lang="en-IN" sz="2400" dirty="0"/>
              <a:t>Visit https://arxiv.org/pdf/1811.02196.pdf</a:t>
            </a:r>
          </a:p>
          <a:p>
            <a:pPr marL="305435" indent="-305435"/>
            <a:r>
              <a:rPr lang="en-IN" sz="2400" dirty="0"/>
              <a:t>Visit https://towardsdatascience.com/anomaly-detection-with-isolation-forest-visualization-23cd75c281e2</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595746"/>
            <a:ext cx="11610808" cy="6054436"/>
          </a:xfrm>
        </p:spPr>
        <p:txBody>
          <a:bodyPr>
            <a:normAutofit/>
          </a:bodyPr>
          <a:lstStyle/>
          <a:p>
            <a:r>
              <a:rPr lang="en-US" sz="2000" b="1" dirty="0"/>
              <a:t>With the increasing reliance on digital transactions, credit card fraud has emerged as a significant threat to financial institutions and consumers worldwide. Fraudulent activities, including unauthorized transactions, stolen card information, and identity theft, result in substantial financial losses and undermine trust in the financial system. Detecting and preventing such fraudulent activities in real-time is crucial to safeguarding the interests of both cardholders and financial institutions</a:t>
            </a:r>
            <a:r>
              <a:rPr lang="en-US" sz="2000" b="1" dirty="0" smtClean="0"/>
              <a:t>.</a:t>
            </a:r>
          </a:p>
          <a:p>
            <a:r>
              <a:rPr lang="en-US" sz="2000" b="1" dirty="0"/>
              <a:t>The objective of this project is to develop an effective credit card fraud detection system capable of accurately identifying fraudulent transactions while minimizing false positives. The system should leverage advanced machine learning algorithms and data analytics techniques to analyze transactional data in real-time and flag suspicious activities for further investigation.</a:t>
            </a:r>
            <a:endParaRPr lang="en-IN" sz="20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endParaRPr lang="en-IN" dirty="0"/>
          </a:p>
        </p:txBody>
      </p:sp>
      <p:sp>
        <p:nvSpPr>
          <p:cNvPr id="3" name="Rectangle 2"/>
          <p:cNvSpPr/>
          <p:nvPr/>
        </p:nvSpPr>
        <p:spPr>
          <a:xfrm>
            <a:off x="441671" y="2382981"/>
            <a:ext cx="10057700" cy="2031325"/>
          </a:xfrm>
          <a:prstGeom prst="rect">
            <a:avLst/>
          </a:prstGeom>
        </p:spPr>
        <p:txBody>
          <a:bodyPr wrap="square">
            <a:spAutoFit/>
          </a:bodyPr>
          <a:lstStyle/>
          <a:p>
            <a:pPr lvl="1" algn="just"/>
            <a:r>
              <a:rPr lang="en-US" b="1" dirty="0">
                <a:solidFill>
                  <a:schemeClr val="tx1">
                    <a:lumMod val="65000"/>
                    <a:lumOff val="35000"/>
                  </a:schemeClr>
                </a:solidFill>
                <a:latin typeface="Franklin Gothic Medium" panose="020B0603020102020204" pitchFamily="34" charset="0"/>
              </a:rPr>
              <a:t>The proposed solution involves developing a machine learning model trained on historical transaction data to detect patterns indicative of fraud. Techniques such as anomaly detection, supervised learning, or a combination thereof will be employed to identify suspicious transactions. The model will be continuously updated to adapt to emerging fraud patterns and improve detection accuracy over time</a:t>
            </a:r>
            <a:r>
              <a:rPr lang="en-US" b="1" dirty="0" smtClean="0">
                <a:solidFill>
                  <a:schemeClr val="tx1">
                    <a:lumMod val="65000"/>
                    <a:lumOff val="35000"/>
                  </a:schemeClr>
                </a:solidFill>
                <a:latin typeface="Franklin Gothic Medium" panose="020B0603020102020204" pitchFamily="34" charset="0"/>
              </a:rPr>
              <a:t>.</a:t>
            </a:r>
            <a:endParaRPr lang="en-US" b="1" dirty="0">
              <a:solidFill>
                <a:schemeClr val="tx1">
                  <a:lumMod val="65000"/>
                  <a:lumOff val="35000"/>
                </a:schemeClr>
              </a:solidFill>
              <a:latin typeface="Franklin Gothic Medium" panose="020B0603020102020204" pitchFamily="34" charset="0"/>
            </a:endParaRPr>
          </a:p>
          <a:p>
            <a:pPr lvl="1" algn="just"/>
            <a:endParaRPr lang="en-US" b="1" dirty="0" smtClean="0">
              <a:solidFill>
                <a:schemeClr val="tx1">
                  <a:lumMod val="65000"/>
                  <a:lumOff val="35000"/>
                </a:schemeClr>
              </a:solidFill>
              <a:latin typeface="Franklin Gothic Medium" panose="020B0603020102020204" pitchFamily="34" charset="0"/>
            </a:endParaRPr>
          </a:p>
          <a:p>
            <a:endParaRPr lang="en-US" b="1" dirty="0" smtClean="0">
              <a:solidFill>
                <a:schemeClr val="tx1">
                  <a:lumMod val="75000"/>
                  <a:lumOff val="25000"/>
                </a:schemeClr>
              </a:solidFill>
              <a:latin typeface="Franklin Gothic Medium" panose="020B06030201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42900" indent="-342900">
              <a:buAutoNum type="arabicPeriod"/>
            </a:pPr>
            <a:r>
              <a:rPr lang="en-US" b="1" dirty="0" smtClean="0"/>
              <a:t>Data </a:t>
            </a:r>
            <a:r>
              <a:rPr lang="en-US" b="1" dirty="0"/>
              <a:t>Collection and </a:t>
            </a:r>
            <a:r>
              <a:rPr lang="en-US" b="1" dirty="0" smtClean="0"/>
              <a:t>Preprocessing</a:t>
            </a:r>
          </a:p>
          <a:p>
            <a:pPr marL="342900" indent="-342900">
              <a:buAutoNum type="arabicPeriod"/>
            </a:pPr>
            <a:r>
              <a:rPr lang="en-US" b="1" dirty="0" smtClean="0"/>
              <a:t> </a:t>
            </a:r>
            <a:r>
              <a:rPr lang="en-US" b="1" dirty="0"/>
              <a:t>Imbalanced Data </a:t>
            </a:r>
            <a:r>
              <a:rPr lang="en-US" b="1" dirty="0" smtClean="0"/>
              <a:t>Handling</a:t>
            </a:r>
          </a:p>
          <a:p>
            <a:pPr marL="342900" indent="-342900">
              <a:buAutoNum type="arabicPeriod"/>
            </a:pPr>
            <a:r>
              <a:rPr lang="en-US" b="1" dirty="0"/>
              <a:t>Model Selection and </a:t>
            </a:r>
            <a:r>
              <a:rPr lang="en-US" b="1" dirty="0" smtClean="0"/>
              <a:t>Training</a:t>
            </a:r>
          </a:p>
          <a:p>
            <a:pPr marL="342900" indent="-342900">
              <a:buAutoNum type="arabicPeriod"/>
            </a:pPr>
            <a:r>
              <a:rPr lang="en-US" b="1" dirty="0"/>
              <a:t>Real-Time </a:t>
            </a:r>
            <a:r>
              <a:rPr lang="en-US" b="1" dirty="0" smtClean="0"/>
              <a:t>Monitoring</a:t>
            </a:r>
          </a:p>
          <a:p>
            <a:pPr marL="342900" indent="-342900">
              <a:buAutoNum type="arabicPeriod"/>
            </a:pPr>
            <a:r>
              <a:rPr lang="en-US" b="1" dirty="0"/>
              <a:t>Ensemble Methods and Anomaly </a:t>
            </a:r>
            <a:r>
              <a:rPr lang="en-US" b="1" dirty="0" smtClean="0"/>
              <a:t>Detection</a:t>
            </a:r>
          </a:p>
          <a:p>
            <a:pPr marL="342900" indent="-342900">
              <a:buAutoNum type="arabicPeriod"/>
            </a:pPr>
            <a:r>
              <a:rPr lang="en-US" b="1" dirty="0"/>
              <a:t>Continuous Model Evaluation and </a:t>
            </a:r>
            <a:r>
              <a:rPr lang="en-US" b="1" dirty="0" smtClean="0"/>
              <a:t>Improvement</a:t>
            </a:r>
          </a:p>
          <a:p>
            <a:pPr marL="342900" indent="-342900">
              <a:buAutoNum type="arabicPeriod"/>
            </a:pPr>
            <a:r>
              <a:rPr lang="en-US" b="1" dirty="0"/>
              <a:t>Collaboration with Fraud </a:t>
            </a:r>
            <a:r>
              <a:rPr lang="en-US" b="1" dirty="0" smtClean="0"/>
              <a:t>Analysts</a:t>
            </a:r>
          </a:p>
          <a:p>
            <a:pPr marL="342900" indent="-342900">
              <a:buAutoNum type="arabicPeriod"/>
            </a:pPr>
            <a:r>
              <a:rPr lang="en-US" b="1" dirty="0"/>
              <a:t>Compliance and Privacy </a:t>
            </a:r>
            <a:r>
              <a:rPr lang="en-US" b="1" dirty="0" smtClean="0"/>
              <a:t>Considerations</a:t>
            </a:r>
          </a:p>
          <a:p>
            <a:pPr marL="342900" indent="-342900">
              <a:buAutoNum type="arabicPeriod"/>
            </a:pPr>
            <a:r>
              <a:rPr lang="en-US" b="1" dirty="0"/>
              <a:t>Documentation and Reporting</a:t>
            </a:r>
            <a:endParaRPr lang="en-US" b="1" dirty="0" smtClean="0"/>
          </a:p>
          <a:p>
            <a:pPr marL="342900" indent="-342900">
              <a:buAutoNum type="arabicPeriod"/>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0493" y="1371299"/>
            <a:ext cx="11029615" cy="4673324"/>
          </a:xfrm>
        </p:spPr>
        <p:txBody>
          <a:bodyPr/>
          <a:lstStyle/>
          <a:p>
            <a:r>
              <a:rPr lang="en-US" b="1" dirty="0" smtClean="0"/>
              <a:t>The </a:t>
            </a:r>
            <a:r>
              <a:rPr lang="en-US" b="1" dirty="0"/>
              <a:t>Local Outlier Factor or LOF algorithm is an unsupervised anomaly detection method. It computes the </a:t>
            </a:r>
            <a:r>
              <a:rPr lang="en-US" b="1" dirty="0" smtClean="0"/>
              <a:t>local deviation </a:t>
            </a:r>
            <a:r>
              <a:rPr lang="en-US" b="1" dirty="0"/>
              <a:t>of a given a data point with respect to its </a:t>
            </a:r>
            <a:r>
              <a:rPr lang="en-US" b="1" dirty="0" err="1" smtClean="0"/>
              <a:t>neighbours</a:t>
            </a:r>
            <a:r>
              <a:rPr lang="en-US" b="1" dirty="0" smtClean="0"/>
              <a:t>. </a:t>
            </a:r>
            <a:r>
              <a:rPr lang="en-US" b="1" dirty="0"/>
              <a:t>Local Outlier Factor considers as outliers </a:t>
            </a:r>
            <a:r>
              <a:rPr lang="en-US" b="1" dirty="0" smtClean="0"/>
              <a:t>the samples </a:t>
            </a:r>
            <a:r>
              <a:rPr lang="en-US" b="1" dirty="0"/>
              <a:t>that have a substantially lower density than </a:t>
            </a:r>
            <a:r>
              <a:rPr lang="en-US" b="1" dirty="0" smtClean="0"/>
              <a:t>their </a:t>
            </a:r>
            <a:r>
              <a:rPr lang="en-US" b="1" dirty="0" err="1" smtClean="0"/>
              <a:t>neighbours</a:t>
            </a:r>
            <a:r>
              <a:rPr lang="en-US" b="1" dirty="0" smtClean="0"/>
              <a:t> .</a:t>
            </a:r>
          </a:p>
          <a:p>
            <a:r>
              <a:rPr lang="en-US" b="1" dirty="0"/>
              <a:t>The </a:t>
            </a:r>
            <a:r>
              <a:rPr lang="en-US" b="1" dirty="0" smtClean="0"/>
              <a:t>Isolation Forest </a:t>
            </a:r>
            <a:r>
              <a:rPr lang="en-US" b="1" dirty="0"/>
              <a:t>‘isolates’ observations by randomly selecting a feature and then randomly selecting a split value between the maximum and minimum values of the selected feature</a:t>
            </a:r>
            <a:r>
              <a:rPr lang="en-US" b="1" dirty="0" smtClean="0"/>
              <a:t>.</a:t>
            </a:r>
          </a:p>
          <a:p>
            <a:r>
              <a:rPr lang="en-US" b="1" dirty="0"/>
              <a:t>Since recursive partitioning can be represented by a tree structure, the number of </a:t>
            </a:r>
            <a:r>
              <a:rPr lang="en-US" b="1" dirty="0" err="1"/>
              <a:t>splittings</a:t>
            </a:r>
            <a:r>
              <a:rPr lang="en-US" b="1" dirty="0"/>
              <a:t> required to isolate a sample is equivalent to the path length from the root node to the terminating node</a:t>
            </a:r>
            <a:r>
              <a:rPr lang="en-US" b="1" dirty="0" smtClean="0"/>
              <a:t>.</a:t>
            </a:r>
          </a:p>
          <a:p>
            <a:r>
              <a:rPr lang="en-US" b="1" dirty="0"/>
              <a:t>This path length, averaged over a forest of such random trees, is a measure of normality and our decision function</a:t>
            </a:r>
            <a:r>
              <a:rPr lang="en-US" b="1" dirty="0" smtClean="0"/>
              <a:t>.</a:t>
            </a:r>
          </a:p>
          <a:p>
            <a:r>
              <a:rPr lang="en-US" b="1" dirty="0"/>
              <a:t>Random partitioning produces noticeably shorter paths for anomalies. Hence, when a forest of random trees collectively produce shorter path lengths for particular samples, they are highly likely to be anomalies.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344757"/>
            <a:ext cx="5772150" cy="52768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342" y="1344757"/>
            <a:ext cx="5257466" cy="477895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5555974"/>
          </a:xfrm>
        </p:spPr>
        <p:txBody>
          <a:bodyPr>
            <a:normAutofit/>
          </a:bodyPr>
          <a:lstStyle/>
          <a:p>
            <a:pPr marL="305435" indent="-305435"/>
            <a:r>
              <a:rPr lang="en-US" sz="2000" b="1" dirty="0" smtClean="0"/>
              <a:t>The </a:t>
            </a:r>
            <a:r>
              <a:rPr lang="en-US" sz="2000" b="1" dirty="0"/>
              <a:t>implementation of a credit card fraud detection system is paramount in safeguarding the interests of both financial institutions and consumers. By leveraging advanced algorithms and modern deployment techniques, financial organizations can effectively combat the rising threat of fraudulent activities in credit card transactions</a:t>
            </a:r>
            <a:r>
              <a:rPr lang="en-US" sz="2000" b="1" dirty="0" smtClean="0"/>
              <a:t>.</a:t>
            </a:r>
          </a:p>
          <a:p>
            <a:pPr marL="305435" indent="-305435"/>
            <a:r>
              <a:rPr lang="en-US" sz="2000" b="1" dirty="0"/>
              <a:t>The adoption of algorithms such as </a:t>
            </a:r>
            <a:r>
              <a:rPr lang="en-US" sz="2000" b="1" dirty="0" err="1"/>
              <a:t>XGBoost</a:t>
            </a:r>
            <a:r>
              <a:rPr lang="en-US" sz="2000" b="1" dirty="0"/>
              <a:t>, </a:t>
            </a:r>
            <a:r>
              <a:rPr lang="en-US" sz="2000" b="1" dirty="0" err="1"/>
              <a:t>LightGBM</a:t>
            </a:r>
            <a:r>
              <a:rPr lang="en-US" sz="2000" b="1" dirty="0"/>
              <a:t>, or </a:t>
            </a:r>
            <a:r>
              <a:rPr lang="en-US" sz="2000" b="1" dirty="0" err="1"/>
              <a:t>CatBoost</a:t>
            </a:r>
            <a:r>
              <a:rPr lang="en-US" sz="2000" b="1" dirty="0"/>
              <a:t> enables the accurate identification of fraudulent transactions while minimizing false positives. These algorithms excel in handling large-scale, imbalanced datasets characteristic of credit card transaction data, providing a robust foundation for fraud detection</a:t>
            </a:r>
            <a:r>
              <a:rPr lang="en-US" sz="2000" b="1" dirty="0" smtClean="0"/>
              <a:t>.</a:t>
            </a:r>
          </a:p>
          <a:p>
            <a:pPr marL="305435" indent="-305435"/>
            <a:r>
              <a:rPr lang="en-US" sz="2000" b="1" dirty="0"/>
              <a:t>In conclusion, a well-designed credit card fraud detection system, powered by advanced algorithms and deployed using modern techniques, plays a crucial role in combating fraudulent activities, safeguarding financial assets, and upholding trust in the credit card industry. Through proactive measures and continuous improvement, financial institutions can stay ahead of evolving fraud tactics and ensure a secure environment for cardholders worldwide.</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3394363"/>
            <a:ext cx="11029616" cy="4197927"/>
          </a:xfrm>
        </p:spPr>
        <p:txBody>
          <a:bodyPr>
            <a:normAutofit/>
          </a:bodyPr>
          <a:lstStyle/>
          <a:p>
            <a:pPr marL="0" indent="0">
              <a:buNone/>
            </a:pPr>
            <a:r>
              <a:rPr lang="en-US" sz="2000" b="1" dirty="0"/>
              <a:t>The future scope of credit card fraud detection lies in the integration of cutting-edge technologies such as advanced machine learning algorithms, big data analytics, and behavioral biometrics to develop more accurate, efficient, and proactive fraud detection systems. Leveraging real-time processing capabilities and AI-powered solutions, future fraud detection systems will be capable of detecting emerging fraud trends, preemptively identifying suspicious activities, and mitigating risks in a timely manner. Collaborative networks among financial institutions, coupled with </a:t>
            </a:r>
            <a:r>
              <a:rPr lang="en-US" sz="2000" b="1" dirty="0" err="1"/>
              <a:t>blockchain</a:t>
            </a:r>
            <a:r>
              <a:rPr lang="en-US" sz="2000" b="1" dirty="0"/>
              <a:t> technology for secure transactions and transparent fraud data sharing, will enhance the industry's collective efforts in combating fraudulent activities. Furthermore, the implementation of explainable AI (XAI) techniques and adherence to regulatory compliance standards will ensure transparency, accountability, and customer trust in fraud detection processes. Overall, the future of credit card fraud detection is poised to revolutionize the financial industry, enabling more robust security measures and safeguarding the interests of both cardholders and financial institutions alike.</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c0fa2617-96bd-425d-8578-e93563fe37c5"/>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100</TotalTime>
  <Words>794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Franklin Gothic Medium</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SURAJ R.</cp:lastModifiedBy>
  <cp:revision>31</cp:revision>
  <dcterms:created xsi:type="dcterms:W3CDTF">2021-05-26T16:50:10Z</dcterms:created>
  <dcterms:modified xsi:type="dcterms:W3CDTF">2024-04-12T06:52:38Z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