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75" r:id="rId5"/>
    <p:sldId id="277" r:id="rId6"/>
    <p:sldId id="280" r:id="rId7"/>
    <p:sldId id="278" r:id="rId8"/>
    <p:sldId id="279" r:id="rId9"/>
    <p:sldId id="28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8" autoAdjust="0"/>
    <p:restoredTop sz="94660"/>
  </p:normalViewPr>
  <p:slideViewPr>
    <p:cSldViewPr snapToGrid="0">
      <p:cViewPr varScale="1">
        <p:scale>
          <a:sx n="113" d="100"/>
          <a:sy n="113" d="100"/>
        </p:scale>
        <p:origin x="45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40327418954387451"/>
          <c:y val="3.8535645472061654E-2"/>
          <c:w val="0.56752160625192116"/>
          <c:h val="0.89017897329307827"/>
        </c:manualLayout>
      </c:layout>
      <c:bar3DChart>
        <c:barDir val="bar"/>
        <c:grouping val="stacked"/>
        <c:varyColors val="0"/>
        <c:ser>
          <c:idx val="0"/>
          <c:order val="0"/>
          <c:tx>
            <c:strRef>
              <c:f>Sheet1!$B$1</c:f>
              <c:strCache>
                <c:ptCount val="1"/>
                <c:pt idx="0">
                  <c:v>Days to Complete</c:v>
                </c:pt>
              </c:strCache>
            </c:strRef>
          </c:tx>
          <c:spPr>
            <a:solidFill>
              <a:schemeClr val="accent1"/>
            </a:solidFill>
            <a:ln>
              <a:noFill/>
            </a:ln>
            <a:effectLst/>
            <a:sp3d/>
          </c:spPr>
          <c:invertIfNegative val="0"/>
          <c:dPt>
            <c:idx val="0"/>
            <c:invertIfNegative val="0"/>
            <c:bubble3D val="0"/>
            <c:spPr>
              <a:noFill/>
              <a:ln>
                <a:noFill/>
              </a:ln>
              <a:effectLst/>
              <a:sp3d/>
            </c:spPr>
            <c:extLst>
              <c:ext xmlns:c16="http://schemas.microsoft.com/office/drawing/2014/chart" uri="{C3380CC4-5D6E-409C-BE32-E72D297353CC}">
                <c16:uniqueId val="{00000001-EBAC-4836-A8DB-0D2756FE3E6E}"/>
              </c:ext>
            </c:extLst>
          </c:dPt>
          <c:dPt>
            <c:idx val="1"/>
            <c:invertIfNegative val="0"/>
            <c:bubble3D val="0"/>
            <c:spPr>
              <a:noFill/>
              <a:ln>
                <a:noFill/>
              </a:ln>
              <a:effectLst/>
              <a:sp3d/>
            </c:spPr>
            <c:extLst>
              <c:ext xmlns:c16="http://schemas.microsoft.com/office/drawing/2014/chart" uri="{C3380CC4-5D6E-409C-BE32-E72D297353CC}">
                <c16:uniqueId val="{00000003-EBAC-4836-A8DB-0D2756FE3E6E}"/>
              </c:ext>
            </c:extLst>
          </c:dPt>
          <c:dPt>
            <c:idx val="2"/>
            <c:invertIfNegative val="0"/>
            <c:bubble3D val="0"/>
            <c:spPr>
              <a:noFill/>
              <a:ln>
                <a:noFill/>
              </a:ln>
              <a:effectLst/>
              <a:sp3d/>
            </c:spPr>
            <c:extLst>
              <c:ext xmlns:c16="http://schemas.microsoft.com/office/drawing/2014/chart" uri="{C3380CC4-5D6E-409C-BE32-E72D297353CC}">
                <c16:uniqueId val="{00000005-EBAC-4836-A8DB-0D2756FE3E6E}"/>
              </c:ext>
            </c:extLst>
          </c:dPt>
          <c:dPt>
            <c:idx val="3"/>
            <c:invertIfNegative val="0"/>
            <c:bubble3D val="0"/>
            <c:spPr>
              <a:noFill/>
              <a:ln>
                <a:noFill/>
              </a:ln>
              <a:effectLst/>
              <a:sp3d/>
            </c:spPr>
            <c:extLst>
              <c:ext xmlns:c16="http://schemas.microsoft.com/office/drawing/2014/chart" uri="{C3380CC4-5D6E-409C-BE32-E72D297353CC}">
                <c16:uniqueId val="{00000007-EBAC-4836-A8DB-0D2756FE3E6E}"/>
              </c:ext>
            </c:extLst>
          </c:dPt>
          <c:dPt>
            <c:idx val="4"/>
            <c:invertIfNegative val="0"/>
            <c:bubble3D val="0"/>
            <c:spPr>
              <a:solidFill>
                <a:srgbClr val="C00000"/>
              </a:solidFill>
              <a:ln>
                <a:noFill/>
              </a:ln>
              <a:effectLst/>
              <a:sp3d/>
            </c:spPr>
            <c:extLst>
              <c:ext xmlns:c16="http://schemas.microsoft.com/office/drawing/2014/chart" uri="{C3380CC4-5D6E-409C-BE32-E72D297353CC}">
                <c16:uniqueId val="{00000009-EBAC-4836-A8DB-0D2756FE3E6E}"/>
              </c:ext>
            </c:extLst>
          </c:dPt>
          <c:cat>
            <c:strRef>
              <c:f>Sheet1!$A$2:$A$6</c:f>
              <c:strCache>
                <c:ptCount val="5"/>
                <c:pt idx="0">
                  <c:v>Final Preparations &amp; Proof Reading</c:v>
                </c:pt>
                <c:pt idx="1">
                  <c:v>Web App Dev. &amp; Paper Writing</c:v>
                </c:pt>
                <c:pt idx="2">
                  <c:v>Model Training &amp; Evaluation</c:v>
                </c:pt>
                <c:pt idx="3">
                  <c:v>Data Collection</c:v>
                </c:pt>
                <c:pt idx="4">
                  <c:v>Understanding of Recent Works &amp; Approaches</c:v>
                </c:pt>
              </c:strCache>
            </c:strRef>
          </c:cat>
          <c:val>
            <c:numRef>
              <c:f>Sheet1!$B$2:$B$6</c:f>
              <c:numCache>
                <c:formatCode>General</c:formatCode>
                <c:ptCount val="5"/>
                <c:pt idx="0">
                  <c:v>21</c:v>
                </c:pt>
                <c:pt idx="1">
                  <c:v>21</c:v>
                </c:pt>
                <c:pt idx="2">
                  <c:v>21</c:v>
                </c:pt>
                <c:pt idx="3">
                  <c:v>21</c:v>
                </c:pt>
                <c:pt idx="4">
                  <c:v>21</c:v>
                </c:pt>
              </c:numCache>
            </c:numRef>
          </c:val>
          <c:extLst>
            <c:ext xmlns:c16="http://schemas.microsoft.com/office/drawing/2014/chart" uri="{C3380CC4-5D6E-409C-BE32-E72D297353CC}">
              <c16:uniqueId val="{0000000A-EBAC-4836-A8DB-0D2756FE3E6E}"/>
            </c:ext>
          </c:extLst>
        </c:ser>
        <c:ser>
          <c:idx val="1"/>
          <c:order val="1"/>
          <c:tx>
            <c:strRef>
              <c:f>Sheet1!$C$1</c:f>
              <c:strCache>
                <c:ptCount val="1"/>
                <c:pt idx="0">
                  <c:v>Column1</c:v>
                </c:pt>
              </c:strCache>
            </c:strRef>
          </c:tx>
          <c:spPr>
            <a:solidFill>
              <a:schemeClr val="accent1"/>
            </a:solidFill>
            <a:ln>
              <a:noFill/>
            </a:ln>
            <a:effectLst/>
            <a:sp3d/>
          </c:spPr>
          <c:invertIfNegative val="0"/>
          <c:dPt>
            <c:idx val="0"/>
            <c:invertIfNegative val="0"/>
            <c:bubble3D val="0"/>
            <c:spPr>
              <a:noFill/>
              <a:ln>
                <a:noFill/>
              </a:ln>
              <a:effectLst/>
              <a:sp3d/>
            </c:spPr>
            <c:extLst>
              <c:ext xmlns:c16="http://schemas.microsoft.com/office/drawing/2014/chart" uri="{C3380CC4-5D6E-409C-BE32-E72D297353CC}">
                <c16:uniqueId val="{0000000C-EBAC-4836-A8DB-0D2756FE3E6E}"/>
              </c:ext>
            </c:extLst>
          </c:dPt>
          <c:dPt>
            <c:idx val="1"/>
            <c:invertIfNegative val="0"/>
            <c:bubble3D val="0"/>
            <c:spPr>
              <a:noFill/>
              <a:ln>
                <a:noFill/>
              </a:ln>
              <a:effectLst/>
              <a:sp3d/>
            </c:spPr>
            <c:extLst>
              <c:ext xmlns:c16="http://schemas.microsoft.com/office/drawing/2014/chart" uri="{C3380CC4-5D6E-409C-BE32-E72D297353CC}">
                <c16:uniqueId val="{0000000E-EBAC-4836-A8DB-0D2756FE3E6E}"/>
              </c:ext>
            </c:extLst>
          </c:dPt>
          <c:dPt>
            <c:idx val="2"/>
            <c:invertIfNegative val="0"/>
            <c:bubble3D val="0"/>
            <c:spPr>
              <a:noFill/>
              <a:ln>
                <a:noFill/>
              </a:ln>
              <a:effectLst/>
              <a:sp3d/>
            </c:spPr>
            <c:extLst>
              <c:ext xmlns:c16="http://schemas.microsoft.com/office/drawing/2014/chart" uri="{C3380CC4-5D6E-409C-BE32-E72D297353CC}">
                <c16:uniqueId val="{00000010-EBAC-4836-A8DB-0D2756FE3E6E}"/>
              </c:ext>
            </c:extLst>
          </c:dPt>
          <c:dPt>
            <c:idx val="3"/>
            <c:invertIfNegative val="0"/>
            <c:bubble3D val="0"/>
            <c:spPr>
              <a:solidFill>
                <a:srgbClr val="C00000"/>
              </a:solidFill>
              <a:ln>
                <a:noFill/>
              </a:ln>
              <a:effectLst/>
              <a:sp3d/>
            </c:spPr>
            <c:extLst>
              <c:ext xmlns:c16="http://schemas.microsoft.com/office/drawing/2014/chart" uri="{C3380CC4-5D6E-409C-BE32-E72D297353CC}">
                <c16:uniqueId val="{0000001D-EBAC-4836-A8DB-0D2756FE3E6E}"/>
              </c:ext>
            </c:extLst>
          </c:dPt>
          <c:cat>
            <c:strRef>
              <c:f>Sheet1!$A$2:$A$6</c:f>
              <c:strCache>
                <c:ptCount val="5"/>
                <c:pt idx="0">
                  <c:v>Final Preparations &amp; Proof Reading</c:v>
                </c:pt>
                <c:pt idx="1">
                  <c:v>Web App Dev. &amp; Paper Writing</c:v>
                </c:pt>
                <c:pt idx="2">
                  <c:v>Model Training &amp; Evaluation</c:v>
                </c:pt>
                <c:pt idx="3">
                  <c:v>Data Collection</c:v>
                </c:pt>
                <c:pt idx="4">
                  <c:v>Understanding of Recent Works &amp; Approaches</c:v>
                </c:pt>
              </c:strCache>
            </c:strRef>
          </c:cat>
          <c:val>
            <c:numRef>
              <c:f>Sheet1!$C$2:$C$6</c:f>
              <c:numCache>
                <c:formatCode>General</c:formatCode>
                <c:ptCount val="5"/>
                <c:pt idx="0">
                  <c:v>7</c:v>
                </c:pt>
                <c:pt idx="1">
                  <c:v>7</c:v>
                </c:pt>
                <c:pt idx="2">
                  <c:v>7</c:v>
                </c:pt>
                <c:pt idx="3">
                  <c:v>7</c:v>
                </c:pt>
              </c:numCache>
            </c:numRef>
          </c:val>
          <c:extLst>
            <c:ext xmlns:c16="http://schemas.microsoft.com/office/drawing/2014/chart" uri="{C3380CC4-5D6E-409C-BE32-E72D297353CC}">
              <c16:uniqueId val="{00000011-EBAC-4836-A8DB-0D2756FE3E6E}"/>
            </c:ext>
          </c:extLst>
        </c:ser>
        <c:ser>
          <c:idx val="2"/>
          <c:order val="2"/>
          <c:tx>
            <c:strRef>
              <c:f>Sheet1!$D$1</c:f>
              <c:strCache>
                <c:ptCount val="1"/>
                <c:pt idx="0">
                  <c:v>Column2</c:v>
                </c:pt>
              </c:strCache>
            </c:strRef>
          </c:tx>
          <c:spPr>
            <a:solidFill>
              <a:srgbClr val="0070C0"/>
            </a:solidFill>
            <a:ln>
              <a:noFill/>
            </a:ln>
            <a:effectLst/>
            <a:sp3d/>
          </c:spPr>
          <c:invertIfNegative val="1"/>
          <c:dPt>
            <c:idx val="0"/>
            <c:invertIfNegative val="1"/>
            <c:bubble3D val="0"/>
            <c:spPr>
              <a:noFill/>
              <a:ln>
                <a:noFill/>
              </a:ln>
              <a:effectLst/>
              <a:sp3d/>
            </c:spPr>
            <c:extLst>
              <c:ext xmlns:c16="http://schemas.microsoft.com/office/drawing/2014/chart" uri="{C3380CC4-5D6E-409C-BE32-E72D297353CC}">
                <c16:uniqueId val="{00000013-EBAC-4836-A8DB-0D2756FE3E6E}"/>
              </c:ext>
            </c:extLst>
          </c:dPt>
          <c:dPt>
            <c:idx val="1"/>
            <c:invertIfNegative val="1"/>
            <c:bubble3D val="0"/>
            <c:spPr>
              <a:noFill/>
              <a:ln>
                <a:noFill/>
              </a:ln>
              <a:effectLst/>
              <a:sp3d/>
            </c:spPr>
            <c:extLst>
              <c:ext xmlns:c16="http://schemas.microsoft.com/office/drawing/2014/chart" uri="{C3380CC4-5D6E-409C-BE32-E72D297353CC}">
                <c16:uniqueId val="{00000015-EBAC-4836-A8DB-0D2756FE3E6E}"/>
              </c:ext>
            </c:extLst>
          </c:dPt>
          <c:dPt>
            <c:idx val="2"/>
            <c:invertIfNegative val="1"/>
            <c:bubble3D val="0"/>
            <c:spPr>
              <a:solidFill>
                <a:srgbClr val="C00000"/>
              </a:solidFill>
              <a:ln>
                <a:noFill/>
              </a:ln>
              <a:effectLst/>
              <a:sp3d/>
            </c:spPr>
            <c:extLst>
              <c:ext xmlns:c16="http://schemas.microsoft.com/office/drawing/2014/chart" uri="{C3380CC4-5D6E-409C-BE32-E72D297353CC}">
                <c16:uniqueId val="{00000017-EBAC-4836-A8DB-0D2756FE3E6E}"/>
              </c:ext>
            </c:extLst>
          </c:dPt>
          <c:cat>
            <c:strRef>
              <c:f>Sheet1!$A$2:$A$6</c:f>
              <c:strCache>
                <c:ptCount val="5"/>
                <c:pt idx="0">
                  <c:v>Final Preparations &amp; Proof Reading</c:v>
                </c:pt>
                <c:pt idx="1">
                  <c:v>Web App Dev. &amp; Paper Writing</c:v>
                </c:pt>
                <c:pt idx="2">
                  <c:v>Model Training &amp; Evaluation</c:v>
                </c:pt>
                <c:pt idx="3">
                  <c:v>Data Collection</c:v>
                </c:pt>
                <c:pt idx="4">
                  <c:v>Understanding of Recent Works &amp; Approaches</c:v>
                </c:pt>
              </c:strCache>
            </c:strRef>
          </c:cat>
          <c:val>
            <c:numRef>
              <c:f>Sheet1!$D$2:$D$6</c:f>
              <c:numCache>
                <c:formatCode>General</c:formatCode>
                <c:ptCount val="5"/>
                <c:pt idx="0">
                  <c:v>28</c:v>
                </c:pt>
                <c:pt idx="1">
                  <c:v>28</c:v>
                </c:pt>
                <c:pt idx="2">
                  <c:v>28</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a:sp3d/>
                </c14:spPr>
              </c14:invertSolidFillFmt>
            </c:ext>
            <c:ext xmlns:c16="http://schemas.microsoft.com/office/drawing/2014/chart" uri="{C3380CC4-5D6E-409C-BE32-E72D297353CC}">
              <c16:uniqueId val="{00000018-EBAC-4836-A8DB-0D2756FE3E6E}"/>
            </c:ext>
          </c:extLst>
        </c:ser>
        <c:ser>
          <c:idx val="3"/>
          <c:order val="3"/>
          <c:tx>
            <c:strRef>
              <c:f>Sheet1!$E$1</c:f>
              <c:strCache>
                <c:ptCount val="1"/>
                <c:pt idx="0">
                  <c:v>Column 3</c:v>
                </c:pt>
              </c:strCache>
            </c:strRef>
          </c:tx>
          <c:spPr>
            <a:solidFill>
              <a:schemeClr val="accent1"/>
            </a:solidFill>
            <a:ln>
              <a:noFill/>
            </a:ln>
            <a:effectLst/>
            <a:sp3d/>
          </c:spPr>
          <c:invertIfNegative val="0"/>
          <c:dPt>
            <c:idx val="0"/>
            <c:invertIfNegative val="0"/>
            <c:bubble3D val="0"/>
            <c:spPr>
              <a:noFill/>
              <a:ln>
                <a:noFill/>
              </a:ln>
              <a:effectLst/>
              <a:sp3d/>
            </c:spPr>
            <c:extLst>
              <c:ext xmlns:c16="http://schemas.microsoft.com/office/drawing/2014/chart" uri="{C3380CC4-5D6E-409C-BE32-E72D297353CC}">
                <c16:uniqueId val="{0000001A-EBAC-4836-A8DB-0D2756FE3E6E}"/>
              </c:ext>
            </c:extLst>
          </c:dPt>
          <c:dPt>
            <c:idx val="1"/>
            <c:invertIfNegative val="0"/>
            <c:bubble3D val="0"/>
            <c:spPr>
              <a:solidFill>
                <a:srgbClr val="C00000"/>
              </a:solidFill>
              <a:ln>
                <a:noFill/>
              </a:ln>
              <a:effectLst/>
              <a:sp3d/>
            </c:spPr>
            <c:extLst>
              <c:ext xmlns:c16="http://schemas.microsoft.com/office/drawing/2014/chart" uri="{C3380CC4-5D6E-409C-BE32-E72D297353CC}">
                <c16:uniqueId val="{0000001E-EBAC-4836-A8DB-0D2756FE3E6E}"/>
              </c:ext>
            </c:extLst>
          </c:dPt>
          <c:cat>
            <c:strRef>
              <c:f>Sheet1!$A$2:$A$6</c:f>
              <c:strCache>
                <c:ptCount val="5"/>
                <c:pt idx="0">
                  <c:v>Final Preparations &amp; Proof Reading</c:v>
                </c:pt>
                <c:pt idx="1">
                  <c:v>Web App Dev. &amp; Paper Writing</c:v>
                </c:pt>
                <c:pt idx="2">
                  <c:v>Model Training &amp; Evaluation</c:v>
                </c:pt>
                <c:pt idx="3">
                  <c:v>Data Collection</c:v>
                </c:pt>
                <c:pt idx="4">
                  <c:v>Understanding of Recent Works &amp; Approaches</c:v>
                </c:pt>
              </c:strCache>
            </c:strRef>
          </c:cat>
          <c:val>
            <c:numRef>
              <c:f>Sheet1!$E$2:$E$6</c:f>
              <c:numCache>
                <c:formatCode>General</c:formatCode>
                <c:ptCount val="5"/>
                <c:pt idx="0">
                  <c:v>10</c:v>
                </c:pt>
                <c:pt idx="1">
                  <c:v>10</c:v>
                </c:pt>
              </c:numCache>
            </c:numRef>
          </c:val>
          <c:extLst>
            <c:ext xmlns:c16="http://schemas.microsoft.com/office/drawing/2014/chart" uri="{C3380CC4-5D6E-409C-BE32-E72D297353CC}">
              <c16:uniqueId val="{0000001B-EBAC-4836-A8DB-0D2756FE3E6E}"/>
            </c:ext>
          </c:extLst>
        </c:ser>
        <c:ser>
          <c:idx val="4"/>
          <c:order val="4"/>
          <c:tx>
            <c:strRef>
              <c:f>Sheet1!$F$1</c:f>
              <c:strCache>
                <c:ptCount val="1"/>
                <c:pt idx="0">
                  <c:v>Column 4</c:v>
                </c:pt>
              </c:strCache>
            </c:strRef>
          </c:tx>
          <c:spPr>
            <a:solidFill>
              <a:srgbClr val="C00000"/>
            </a:solidFill>
            <a:ln>
              <a:noFill/>
            </a:ln>
            <a:effectLst/>
            <a:sp3d/>
          </c:spPr>
          <c:invertIfNegative val="0"/>
          <c:cat>
            <c:strRef>
              <c:f>Sheet1!$A$2:$A$6</c:f>
              <c:strCache>
                <c:ptCount val="5"/>
                <c:pt idx="0">
                  <c:v>Final Preparations &amp; Proof Reading</c:v>
                </c:pt>
                <c:pt idx="1">
                  <c:v>Web App Dev. &amp; Paper Writing</c:v>
                </c:pt>
                <c:pt idx="2">
                  <c:v>Model Training &amp; Evaluation</c:v>
                </c:pt>
                <c:pt idx="3">
                  <c:v>Data Collection</c:v>
                </c:pt>
                <c:pt idx="4">
                  <c:v>Understanding of Recent Works &amp; Approaches</c:v>
                </c:pt>
              </c:strCache>
            </c:strRef>
          </c:cat>
          <c:val>
            <c:numRef>
              <c:f>Sheet1!$F$2:$F$6</c:f>
              <c:numCache>
                <c:formatCode>General</c:formatCode>
                <c:ptCount val="5"/>
                <c:pt idx="0">
                  <c:v>4</c:v>
                </c:pt>
              </c:numCache>
            </c:numRef>
          </c:val>
          <c:extLst>
            <c:ext xmlns:c16="http://schemas.microsoft.com/office/drawing/2014/chart" uri="{C3380CC4-5D6E-409C-BE32-E72D297353CC}">
              <c16:uniqueId val="{0000001C-EBAC-4836-A8DB-0D2756FE3E6E}"/>
            </c:ext>
          </c:extLst>
        </c:ser>
        <c:dLbls>
          <c:showLegendKey val="0"/>
          <c:showVal val="0"/>
          <c:showCatName val="0"/>
          <c:showSerName val="0"/>
          <c:showPercent val="0"/>
          <c:showBubbleSize val="0"/>
        </c:dLbls>
        <c:gapWidth val="100"/>
        <c:gapDepth val="0"/>
        <c:shape val="box"/>
        <c:axId val="929726799"/>
        <c:axId val="1116829840"/>
        <c:axId val="0"/>
      </c:bar3DChart>
      <c:catAx>
        <c:axId val="92972679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1116829840"/>
        <c:crosses val="autoZero"/>
        <c:auto val="1"/>
        <c:lblAlgn val="ctr"/>
        <c:lblOffset val="100"/>
        <c:noMultiLvlLbl val="0"/>
      </c:catAx>
      <c:valAx>
        <c:axId val="11168298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9726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33F37-3845-4B0E-96FB-FEDC72A018CB}" type="datetimeFigureOut">
              <a:rPr lang="en-GB" smtClean="0"/>
              <a:t>07/03/2024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1D514-39B9-4810-89EF-78E555F3B038}" type="slidenum">
              <a:rPr lang="en-GB" smtClean="0"/>
              <a:t>‹#›</a:t>
            </a:fld>
            <a:endParaRPr lang="en-GB"/>
          </a:p>
        </p:txBody>
      </p:sp>
    </p:spTree>
    <p:extLst>
      <p:ext uri="{BB962C8B-B14F-4D97-AF65-F5344CB8AC3E}">
        <p14:creationId xmlns:p14="http://schemas.microsoft.com/office/powerpoint/2010/main" val="3974571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1DB4-F659-075E-2505-F34C5E3BE8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C93B8EE-5647-44E9-EDBB-E623BBBBA4EF}"/>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79BC944-7F0F-15A3-22DB-38518512D3E6}"/>
              </a:ext>
            </a:extLst>
          </p:cNvPr>
          <p:cNvSpPr>
            <a:spLocks noGrp="1"/>
          </p:cNvSpPr>
          <p:nvPr>
            <p:ph type="dt" sz="half" idx="10"/>
          </p:nvPr>
        </p:nvSpPr>
        <p:spPr/>
        <p:txBody>
          <a:bodyPr/>
          <a:lstStyle/>
          <a:p>
            <a:fld id="{5C8FF94C-A38E-4D49-B959-BFED7AE9D9CD}" type="datetimeFigureOut">
              <a:rPr lang="en-GB" smtClean="0"/>
              <a:t>07/03/2024</a:t>
            </a:fld>
            <a:endParaRPr lang="en-GB"/>
          </a:p>
        </p:txBody>
      </p:sp>
      <p:sp>
        <p:nvSpPr>
          <p:cNvPr id="5" name="Footer Placeholder 4">
            <a:extLst>
              <a:ext uri="{FF2B5EF4-FFF2-40B4-BE49-F238E27FC236}">
                <a16:creationId xmlns:a16="http://schemas.microsoft.com/office/drawing/2014/main" id="{D6D6C3F3-E2C4-E1B2-4B85-6E265EF9C8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990D45-A07B-BA44-1E69-49AEE443A882}"/>
              </a:ext>
            </a:extLst>
          </p:cNvPr>
          <p:cNvSpPr>
            <a:spLocks noGrp="1"/>
          </p:cNvSpPr>
          <p:nvPr>
            <p:ph type="sldNum" sz="quarter" idx="12"/>
          </p:nvPr>
        </p:nvSpPr>
        <p:spPr/>
        <p:txBody>
          <a:bodyPr/>
          <a:lstStyle/>
          <a:p>
            <a:fld id="{C8506187-05CA-4A02-A70C-6D297EE30B77}" type="slidenum">
              <a:rPr lang="en-GB" smtClean="0"/>
              <a:t>‹#›</a:t>
            </a:fld>
            <a:endParaRPr lang="en-GB"/>
          </a:p>
        </p:txBody>
      </p:sp>
    </p:spTree>
    <p:extLst>
      <p:ext uri="{BB962C8B-B14F-4D97-AF65-F5344CB8AC3E}">
        <p14:creationId xmlns:p14="http://schemas.microsoft.com/office/powerpoint/2010/main" val="1405744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2674-3C21-52FC-1C22-005C5FE3B84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3BBA98-518A-431D-153F-00596EF4DC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7CF76C-7C42-E1E1-DEBE-6E9252F1CE7D}"/>
              </a:ext>
            </a:extLst>
          </p:cNvPr>
          <p:cNvSpPr>
            <a:spLocks noGrp="1"/>
          </p:cNvSpPr>
          <p:nvPr>
            <p:ph type="dt" sz="half" idx="10"/>
          </p:nvPr>
        </p:nvSpPr>
        <p:spPr/>
        <p:txBody>
          <a:bodyPr/>
          <a:lstStyle/>
          <a:p>
            <a:fld id="{5C8FF94C-A38E-4D49-B959-BFED7AE9D9CD}" type="datetimeFigureOut">
              <a:rPr lang="en-GB" smtClean="0"/>
              <a:t>07/03/2024</a:t>
            </a:fld>
            <a:endParaRPr lang="en-GB"/>
          </a:p>
        </p:txBody>
      </p:sp>
      <p:sp>
        <p:nvSpPr>
          <p:cNvPr id="5" name="Footer Placeholder 4">
            <a:extLst>
              <a:ext uri="{FF2B5EF4-FFF2-40B4-BE49-F238E27FC236}">
                <a16:creationId xmlns:a16="http://schemas.microsoft.com/office/drawing/2014/main" id="{870DA799-53C0-EAEF-9427-467E00969A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A059A0-808B-1A45-800D-04983BD8D087}"/>
              </a:ext>
            </a:extLst>
          </p:cNvPr>
          <p:cNvSpPr>
            <a:spLocks noGrp="1"/>
          </p:cNvSpPr>
          <p:nvPr>
            <p:ph type="sldNum" sz="quarter" idx="12"/>
          </p:nvPr>
        </p:nvSpPr>
        <p:spPr/>
        <p:txBody>
          <a:bodyPr/>
          <a:lstStyle/>
          <a:p>
            <a:fld id="{C8506187-05CA-4A02-A70C-6D297EE30B77}" type="slidenum">
              <a:rPr lang="en-GB" smtClean="0"/>
              <a:t>‹#›</a:t>
            </a:fld>
            <a:endParaRPr lang="en-GB"/>
          </a:p>
        </p:txBody>
      </p:sp>
    </p:spTree>
    <p:extLst>
      <p:ext uri="{BB962C8B-B14F-4D97-AF65-F5344CB8AC3E}">
        <p14:creationId xmlns:p14="http://schemas.microsoft.com/office/powerpoint/2010/main" val="69459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E514C-9A02-639E-195C-86B8A1DB5BC3}"/>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9722AD-FA85-5791-16D5-F7908CBC242B}"/>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423678-3DC5-952F-957E-35E32F603071}"/>
              </a:ext>
            </a:extLst>
          </p:cNvPr>
          <p:cNvSpPr>
            <a:spLocks noGrp="1"/>
          </p:cNvSpPr>
          <p:nvPr>
            <p:ph type="dt" sz="half" idx="10"/>
          </p:nvPr>
        </p:nvSpPr>
        <p:spPr/>
        <p:txBody>
          <a:bodyPr/>
          <a:lstStyle/>
          <a:p>
            <a:fld id="{5C8FF94C-A38E-4D49-B959-BFED7AE9D9CD}" type="datetimeFigureOut">
              <a:rPr lang="en-GB" smtClean="0"/>
              <a:t>07/03/2024</a:t>
            </a:fld>
            <a:endParaRPr lang="en-GB"/>
          </a:p>
        </p:txBody>
      </p:sp>
      <p:sp>
        <p:nvSpPr>
          <p:cNvPr id="5" name="Footer Placeholder 4">
            <a:extLst>
              <a:ext uri="{FF2B5EF4-FFF2-40B4-BE49-F238E27FC236}">
                <a16:creationId xmlns:a16="http://schemas.microsoft.com/office/drawing/2014/main" id="{1A47FD66-1EE0-A1DC-C54D-784940BEBF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ADACBE-1055-FD5D-8F88-FC6285B5EA3C}"/>
              </a:ext>
            </a:extLst>
          </p:cNvPr>
          <p:cNvSpPr>
            <a:spLocks noGrp="1"/>
          </p:cNvSpPr>
          <p:nvPr>
            <p:ph type="sldNum" sz="quarter" idx="12"/>
          </p:nvPr>
        </p:nvSpPr>
        <p:spPr/>
        <p:txBody>
          <a:bodyPr/>
          <a:lstStyle/>
          <a:p>
            <a:fld id="{C8506187-05CA-4A02-A70C-6D297EE30B77}" type="slidenum">
              <a:rPr lang="en-GB" smtClean="0"/>
              <a:t>‹#›</a:t>
            </a:fld>
            <a:endParaRPr lang="en-GB"/>
          </a:p>
        </p:txBody>
      </p:sp>
    </p:spTree>
    <p:extLst>
      <p:ext uri="{BB962C8B-B14F-4D97-AF65-F5344CB8AC3E}">
        <p14:creationId xmlns:p14="http://schemas.microsoft.com/office/powerpoint/2010/main" val="84226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6ECC-3F60-49F6-4C8A-F3DA2D0E60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970EC8-3054-ED7B-FA8E-480FA86E2B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F88634-274E-BCF8-C790-6C235602F83F}"/>
              </a:ext>
            </a:extLst>
          </p:cNvPr>
          <p:cNvSpPr>
            <a:spLocks noGrp="1"/>
          </p:cNvSpPr>
          <p:nvPr>
            <p:ph type="dt" sz="half" idx="10"/>
          </p:nvPr>
        </p:nvSpPr>
        <p:spPr/>
        <p:txBody>
          <a:bodyPr/>
          <a:lstStyle/>
          <a:p>
            <a:fld id="{5C8FF94C-A38E-4D49-B959-BFED7AE9D9CD}" type="datetimeFigureOut">
              <a:rPr lang="en-GB" smtClean="0"/>
              <a:t>07/03/2024</a:t>
            </a:fld>
            <a:endParaRPr lang="en-GB"/>
          </a:p>
        </p:txBody>
      </p:sp>
      <p:sp>
        <p:nvSpPr>
          <p:cNvPr id="5" name="Footer Placeholder 4">
            <a:extLst>
              <a:ext uri="{FF2B5EF4-FFF2-40B4-BE49-F238E27FC236}">
                <a16:creationId xmlns:a16="http://schemas.microsoft.com/office/drawing/2014/main" id="{566C9291-B793-EF9C-F881-E57636B008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6444B5-3A2B-9157-B617-E56B6A8DBBDC}"/>
              </a:ext>
            </a:extLst>
          </p:cNvPr>
          <p:cNvSpPr>
            <a:spLocks noGrp="1"/>
          </p:cNvSpPr>
          <p:nvPr>
            <p:ph type="sldNum" sz="quarter" idx="12"/>
          </p:nvPr>
        </p:nvSpPr>
        <p:spPr/>
        <p:txBody>
          <a:bodyPr/>
          <a:lstStyle/>
          <a:p>
            <a:fld id="{C8506187-05CA-4A02-A70C-6D297EE30B77}" type="slidenum">
              <a:rPr lang="en-GB" smtClean="0"/>
              <a:t>‹#›</a:t>
            </a:fld>
            <a:endParaRPr lang="en-GB"/>
          </a:p>
        </p:txBody>
      </p:sp>
    </p:spTree>
    <p:extLst>
      <p:ext uri="{BB962C8B-B14F-4D97-AF65-F5344CB8AC3E}">
        <p14:creationId xmlns:p14="http://schemas.microsoft.com/office/powerpoint/2010/main" val="341283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906C-1BC8-73BD-5D18-5A784F932839}"/>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029B069-F6FA-FDAD-CF03-85715162FCA8}"/>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B3AED7-C05B-7D15-BE43-747D54D3F054}"/>
              </a:ext>
            </a:extLst>
          </p:cNvPr>
          <p:cNvSpPr>
            <a:spLocks noGrp="1"/>
          </p:cNvSpPr>
          <p:nvPr>
            <p:ph type="dt" sz="half" idx="10"/>
          </p:nvPr>
        </p:nvSpPr>
        <p:spPr/>
        <p:txBody>
          <a:bodyPr/>
          <a:lstStyle/>
          <a:p>
            <a:fld id="{5C8FF94C-A38E-4D49-B959-BFED7AE9D9CD}" type="datetimeFigureOut">
              <a:rPr lang="en-GB" smtClean="0"/>
              <a:t>07/03/2024</a:t>
            </a:fld>
            <a:endParaRPr lang="en-GB"/>
          </a:p>
        </p:txBody>
      </p:sp>
      <p:sp>
        <p:nvSpPr>
          <p:cNvPr id="5" name="Footer Placeholder 4">
            <a:extLst>
              <a:ext uri="{FF2B5EF4-FFF2-40B4-BE49-F238E27FC236}">
                <a16:creationId xmlns:a16="http://schemas.microsoft.com/office/drawing/2014/main" id="{2E43B49B-250F-BE82-6319-138BBB8C14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F978CB-FD3E-BC75-0213-2C7A9B344E85}"/>
              </a:ext>
            </a:extLst>
          </p:cNvPr>
          <p:cNvSpPr>
            <a:spLocks noGrp="1"/>
          </p:cNvSpPr>
          <p:nvPr>
            <p:ph type="sldNum" sz="quarter" idx="12"/>
          </p:nvPr>
        </p:nvSpPr>
        <p:spPr/>
        <p:txBody>
          <a:bodyPr/>
          <a:lstStyle/>
          <a:p>
            <a:fld id="{C8506187-05CA-4A02-A70C-6D297EE30B77}" type="slidenum">
              <a:rPr lang="en-GB" smtClean="0"/>
              <a:t>‹#›</a:t>
            </a:fld>
            <a:endParaRPr lang="en-GB"/>
          </a:p>
        </p:txBody>
      </p:sp>
    </p:spTree>
    <p:extLst>
      <p:ext uri="{BB962C8B-B14F-4D97-AF65-F5344CB8AC3E}">
        <p14:creationId xmlns:p14="http://schemas.microsoft.com/office/powerpoint/2010/main" val="391366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5E44-2193-0F76-B891-E4F7E1B7C5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88FC07-6EF9-E4FF-5E86-AE88395FC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E2FB4C2-CE17-6D71-BFE7-411442A8BB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9320BE-DCEA-2DF0-0406-53684BADB776}"/>
              </a:ext>
            </a:extLst>
          </p:cNvPr>
          <p:cNvSpPr>
            <a:spLocks noGrp="1"/>
          </p:cNvSpPr>
          <p:nvPr>
            <p:ph type="dt" sz="half" idx="10"/>
          </p:nvPr>
        </p:nvSpPr>
        <p:spPr/>
        <p:txBody>
          <a:bodyPr/>
          <a:lstStyle/>
          <a:p>
            <a:fld id="{5C8FF94C-A38E-4D49-B959-BFED7AE9D9CD}" type="datetimeFigureOut">
              <a:rPr lang="en-GB" smtClean="0"/>
              <a:t>07/03/2024</a:t>
            </a:fld>
            <a:endParaRPr lang="en-GB"/>
          </a:p>
        </p:txBody>
      </p:sp>
      <p:sp>
        <p:nvSpPr>
          <p:cNvPr id="6" name="Footer Placeholder 5">
            <a:extLst>
              <a:ext uri="{FF2B5EF4-FFF2-40B4-BE49-F238E27FC236}">
                <a16:creationId xmlns:a16="http://schemas.microsoft.com/office/drawing/2014/main" id="{A40E653E-8827-7998-D166-8D070BFC66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2B3CE3-7BFA-B5FF-3278-94B01BEAF7E5}"/>
              </a:ext>
            </a:extLst>
          </p:cNvPr>
          <p:cNvSpPr>
            <a:spLocks noGrp="1"/>
          </p:cNvSpPr>
          <p:nvPr>
            <p:ph type="sldNum" sz="quarter" idx="12"/>
          </p:nvPr>
        </p:nvSpPr>
        <p:spPr/>
        <p:txBody>
          <a:bodyPr/>
          <a:lstStyle/>
          <a:p>
            <a:fld id="{C8506187-05CA-4A02-A70C-6D297EE30B77}" type="slidenum">
              <a:rPr lang="en-GB" smtClean="0"/>
              <a:t>‹#›</a:t>
            </a:fld>
            <a:endParaRPr lang="en-GB"/>
          </a:p>
        </p:txBody>
      </p:sp>
    </p:spTree>
    <p:extLst>
      <p:ext uri="{BB962C8B-B14F-4D97-AF65-F5344CB8AC3E}">
        <p14:creationId xmlns:p14="http://schemas.microsoft.com/office/powerpoint/2010/main" val="184864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F823-EF2C-3353-F1A8-A0B436583746}"/>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9522FDC-1674-E077-BDB0-5D9F1AA92D7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D61C82-DF65-6E32-955F-AFCB0C2B3801}"/>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AD15EAD-5DC5-FE6C-F9A2-11E5D188C085}"/>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54A951-9442-7F96-054D-A19AACF5DEC1}"/>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F539F1D-3DE3-2916-9FE8-FBDD72B75448}"/>
              </a:ext>
            </a:extLst>
          </p:cNvPr>
          <p:cNvSpPr>
            <a:spLocks noGrp="1"/>
          </p:cNvSpPr>
          <p:nvPr>
            <p:ph type="dt" sz="half" idx="10"/>
          </p:nvPr>
        </p:nvSpPr>
        <p:spPr/>
        <p:txBody>
          <a:bodyPr/>
          <a:lstStyle/>
          <a:p>
            <a:fld id="{5C8FF94C-A38E-4D49-B959-BFED7AE9D9CD}" type="datetimeFigureOut">
              <a:rPr lang="en-GB" smtClean="0"/>
              <a:t>07/03/2024</a:t>
            </a:fld>
            <a:endParaRPr lang="en-GB"/>
          </a:p>
        </p:txBody>
      </p:sp>
      <p:sp>
        <p:nvSpPr>
          <p:cNvPr id="8" name="Footer Placeholder 7">
            <a:extLst>
              <a:ext uri="{FF2B5EF4-FFF2-40B4-BE49-F238E27FC236}">
                <a16:creationId xmlns:a16="http://schemas.microsoft.com/office/drawing/2014/main" id="{355CE0F9-1C05-E169-C9FD-011BBB282E1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F7C076-0F26-D97F-DD30-B5C4AFFC8E8C}"/>
              </a:ext>
            </a:extLst>
          </p:cNvPr>
          <p:cNvSpPr>
            <a:spLocks noGrp="1"/>
          </p:cNvSpPr>
          <p:nvPr>
            <p:ph type="sldNum" sz="quarter" idx="12"/>
          </p:nvPr>
        </p:nvSpPr>
        <p:spPr/>
        <p:txBody>
          <a:bodyPr/>
          <a:lstStyle/>
          <a:p>
            <a:fld id="{C8506187-05CA-4A02-A70C-6D297EE30B77}" type="slidenum">
              <a:rPr lang="en-GB" smtClean="0"/>
              <a:t>‹#›</a:t>
            </a:fld>
            <a:endParaRPr lang="en-GB"/>
          </a:p>
        </p:txBody>
      </p:sp>
    </p:spTree>
    <p:extLst>
      <p:ext uri="{BB962C8B-B14F-4D97-AF65-F5344CB8AC3E}">
        <p14:creationId xmlns:p14="http://schemas.microsoft.com/office/powerpoint/2010/main" val="318793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918A-E2CD-E485-7F9A-0BCB95D18D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9C6C92B-3A85-603D-5DC4-1E045954E265}"/>
              </a:ext>
            </a:extLst>
          </p:cNvPr>
          <p:cNvSpPr>
            <a:spLocks noGrp="1"/>
          </p:cNvSpPr>
          <p:nvPr>
            <p:ph type="dt" sz="half" idx="10"/>
          </p:nvPr>
        </p:nvSpPr>
        <p:spPr/>
        <p:txBody>
          <a:bodyPr/>
          <a:lstStyle/>
          <a:p>
            <a:fld id="{5C8FF94C-A38E-4D49-B959-BFED7AE9D9CD}" type="datetimeFigureOut">
              <a:rPr lang="en-GB" smtClean="0"/>
              <a:t>07/03/2024</a:t>
            </a:fld>
            <a:endParaRPr lang="en-GB"/>
          </a:p>
        </p:txBody>
      </p:sp>
      <p:sp>
        <p:nvSpPr>
          <p:cNvPr id="4" name="Footer Placeholder 3">
            <a:extLst>
              <a:ext uri="{FF2B5EF4-FFF2-40B4-BE49-F238E27FC236}">
                <a16:creationId xmlns:a16="http://schemas.microsoft.com/office/drawing/2014/main" id="{8D38CE1C-F67F-BFEF-E4D5-053133ED5DC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F4DB443-4B20-4CE5-DFDC-A44097E1BFA8}"/>
              </a:ext>
            </a:extLst>
          </p:cNvPr>
          <p:cNvSpPr>
            <a:spLocks noGrp="1"/>
          </p:cNvSpPr>
          <p:nvPr>
            <p:ph type="sldNum" sz="quarter" idx="12"/>
          </p:nvPr>
        </p:nvSpPr>
        <p:spPr/>
        <p:txBody>
          <a:bodyPr/>
          <a:lstStyle/>
          <a:p>
            <a:fld id="{C8506187-05CA-4A02-A70C-6D297EE30B77}" type="slidenum">
              <a:rPr lang="en-GB" smtClean="0"/>
              <a:t>‹#›</a:t>
            </a:fld>
            <a:endParaRPr lang="en-GB"/>
          </a:p>
        </p:txBody>
      </p:sp>
    </p:spTree>
    <p:extLst>
      <p:ext uri="{BB962C8B-B14F-4D97-AF65-F5344CB8AC3E}">
        <p14:creationId xmlns:p14="http://schemas.microsoft.com/office/powerpoint/2010/main" val="2806523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4D047A-EF43-FB09-699A-8A31CB4B7FB0}"/>
              </a:ext>
            </a:extLst>
          </p:cNvPr>
          <p:cNvSpPr>
            <a:spLocks noGrp="1"/>
          </p:cNvSpPr>
          <p:nvPr>
            <p:ph type="dt" sz="half" idx="10"/>
          </p:nvPr>
        </p:nvSpPr>
        <p:spPr/>
        <p:txBody>
          <a:bodyPr/>
          <a:lstStyle/>
          <a:p>
            <a:fld id="{5C8FF94C-A38E-4D49-B959-BFED7AE9D9CD}" type="datetimeFigureOut">
              <a:rPr lang="en-GB" smtClean="0"/>
              <a:t>07/03/2024</a:t>
            </a:fld>
            <a:endParaRPr lang="en-GB"/>
          </a:p>
        </p:txBody>
      </p:sp>
      <p:sp>
        <p:nvSpPr>
          <p:cNvPr id="3" name="Footer Placeholder 2">
            <a:extLst>
              <a:ext uri="{FF2B5EF4-FFF2-40B4-BE49-F238E27FC236}">
                <a16:creationId xmlns:a16="http://schemas.microsoft.com/office/drawing/2014/main" id="{FC797A63-03BC-F105-54AD-493FE44AD5E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E778FAE-2CF5-B244-90B4-E4016194F4F0}"/>
              </a:ext>
            </a:extLst>
          </p:cNvPr>
          <p:cNvSpPr>
            <a:spLocks noGrp="1"/>
          </p:cNvSpPr>
          <p:nvPr>
            <p:ph type="sldNum" sz="quarter" idx="12"/>
          </p:nvPr>
        </p:nvSpPr>
        <p:spPr/>
        <p:txBody>
          <a:bodyPr/>
          <a:lstStyle/>
          <a:p>
            <a:fld id="{C8506187-05CA-4A02-A70C-6D297EE30B77}" type="slidenum">
              <a:rPr lang="en-GB" smtClean="0"/>
              <a:t>‹#›</a:t>
            </a:fld>
            <a:endParaRPr lang="en-GB"/>
          </a:p>
        </p:txBody>
      </p:sp>
    </p:spTree>
    <p:extLst>
      <p:ext uri="{BB962C8B-B14F-4D97-AF65-F5344CB8AC3E}">
        <p14:creationId xmlns:p14="http://schemas.microsoft.com/office/powerpoint/2010/main" val="278984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C771-9618-AA96-AE46-2AB8A6365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05FE47-6A8D-D184-DD14-7643A05EA8A1}"/>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A552598-3639-9769-9CA9-7568344AE8D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D39AB3-4062-4CFE-5EAA-53196888B21B}"/>
              </a:ext>
            </a:extLst>
          </p:cNvPr>
          <p:cNvSpPr>
            <a:spLocks noGrp="1"/>
          </p:cNvSpPr>
          <p:nvPr>
            <p:ph type="dt" sz="half" idx="10"/>
          </p:nvPr>
        </p:nvSpPr>
        <p:spPr/>
        <p:txBody>
          <a:bodyPr/>
          <a:lstStyle/>
          <a:p>
            <a:fld id="{5C8FF94C-A38E-4D49-B959-BFED7AE9D9CD}" type="datetimeFigureOut">
              <a:rPr lang="en-GB" smtClean="0"/>
              <a:t>07/03/2024</a:t>
            </a:fld>
            <a:endParaRPr lang="en-GB"/>
          </a:p>
        </p:txBody>
      </p:sp>
      <p:sp>
        <p:nvSpPr>
          <p:cNvPr id="6" name="Footer Placeholder 5">
            <a:extLst>
              <a:ext uri="{FF2B5EF4-FFF2-40B4-BE49-F238E27FC236}">
                <a16:creationId xmlns:a16="http://schemas.microsoft.com/office/drawing/2014/main" id="{B545CB69-3884-82E4-5283-E9D3326FE3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2215F8-A447-C61C-4908-45BE0845D8AA}"/>
              </a:ext>
            </a:extLst>
          </p:cNvPr>
          <p:cNvSpPr>
            <a:spLocks noGrp="1"/>
          </p:cNvSpPr>
          <p:nvPr>
            <p:ph type="sldNum" sz="quarter" idx="12"/>
          </p:nvPr>
        </p:nvSpPr>
        <p:spPr/>
        <p:txBody>
          <a:bodyPr/>
          <a:lstStyle/>
          <a:p>
            <a:fld id="{C8506187-05CA-4A02-A70C-6D297EE30B77}" type="slidenum">
              <a:rPr lang="en-GB" smtClean="0"/>
              <a:t>‹#›</a:t>
            </a:fld>
            <a:endParaRPr lang="en-GB"/>
          </a:p>
        </p:txBody>
      </p:sp>
    </p:spTree>
    <p:extLst>
      <p:ext uri="{BB962C8B-B14F-4D97-AF65-F5344CB8AC3E}">
        <p14:creationId xmlns:p14="http://schemas.microsoft.com/office/powerpoint/2010/main" val="737271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2351-26FB-D600-A7CC-C318C03EF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C20557-0346-1745-366A-55ED1C5890B4}"/>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a:p>
        </p:txBody>
      </p:sp>
      <p:sp>
        <p:nvSpPr>
          <p:cNvPr id="4" name="Text Placeholder 3">
            <a:extLst>
              <a:ext uri="{FF2B5EF4-FFF2-40B4-BE49-F238E27FC236}">
                <a16:creationId xmlns:a16="http://schemas.microsoft.com/office/drawing/2014/main" id="{445F3DEF-BAB6-3A78-C25C-5DC460779E5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ADC51-7B70-67A1-D650-62D8FFC5C575}"/>
              </a:ext>
            </a:extLst>
          </p:cNvPr>
          <p:cNvSpPr>
            <a:spLocks noGrp="1"/>
          </p:cNvSpPr>
          <p:nvPr>
            <p:ph type="dt" sz="half" idx="10"/>
          </p:nvPr>
        </p:nvSpPr>
        <p:spPr/>
        <p:txBody>
          <a:bodyPr/>
          <a:lstStyle/>
          <a:p>
            <a:fld id="{5C8FF94C-A38E-4D49-B959-BFED7AE9D9CD}" type="datetimeFigureOut">
              <a:rPr lang="en-GB" smtClean="0"/>
              <a:t>07/03/2024</a:t>
            </a:fld>
            <a:endParaRPr lang="en-GB"/>
          </a:p>
        </p:txBody>
      </p:sp>
      <p:sp>
        <p:nvSpPr>
          <p:cNvPr id="6" name="Footer Placeholder 5">
            <a:extLst>
              <a:ext uri="{FF2B5EF4-FFF2-40B4-BE49-F238E27FC236}">
                <a16:creationId xmlns:a16="http://schemas.microsoft.com/office/drawing/2014/main" id="{2EB6A765-9CD7-76D5-86F0-1121D4F502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10FB56-12AC-55BB-2A22-FA1EB69A575E}"/>
              </a:ext>
            </a:extLst>
          </p:cNvPr>
          <p:cNvSpPr>
            <a:spLocks noGrp="1"/>
          </p:cNvSpPr>
          <p:nvPr>
            <p:ph type="sldNum" sz="quarter" idx="12"/>
          </p:nvPr>
        </p:nvSpPr>
        <p:spPr/>
        <p:txBody>
          <a:bodyPr/>
          <a:lstStyle/>
          <a:p>
            <a:fld id="{C8506187-05CA-4A02-A70C-6D297EE30B77}" type="slidenum">
              <a:rPr lang="en-GB" smtClean="0"/>
              <a:t>‹#›</a:t>
            </a:fld>
            <a:endParaRPr lang="en-GB"/>
          </a:p>
        </p:txBody>
      </p:sp>
    </p:spTree>
    <p:extLst>
      <p:ext uri="{BB962C8B-B14F-4D97-AF65-F5344CB8AC3E}">
        <p14:creationId xmlns:p14="http://schemas.microsoft.com/office/powerpoint/2010/main" val="214492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5253CA-5E45-D306-A8F3-E0F2491A79D6}"/>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839E180-A8D0-0019-5DCA-6F62644EC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4D2C94-48C3-03C5-065D-3E01FAFF3BB7}"/>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FF94C-A38E-4D49-B959-BFED7AE9D9CD}" type="datetimeFigureOut">
              <a:rPr lang="en-GB" smtClean="0"/>
              <a:t>07/03/2024</a:t>
            </a:fld>
            <a:endParaRPr lang="en-GB"/>
          </a:p>
        </p:txBody>
      </p:sp>
      <p:sp>
        <p:nvSpPr>
          <p:cNvPr id="5" name="Footer Placeholder 4">
            <a:extLst>
              <a:ext uri="{FF2B5EF4-FFF2-40B4-BE49-F238E27FC236}">
                <a16:creationId xmlns:a16="http://schemas.microsoft.com/office/drawing/2014/main" id="{0BA0E7C3-3C4D-01C1-4E12-6BBC2D0F38F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75C6AD2-ED03-4F2F-4899-03CC34109235}"/>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06187-05CA-4A02-A70C-6D297EE30B77}" type="slidenum">
              <a:rPr lang="en-GB" smtClean="0"/>
              <a:t>‹#›</a:t>
            </a:fld>
            <a:endParaRPr lang="en-GB"/>
          </a:p>
        </p:txBody>
      </p:sp>
    </p:spTree>
    <p:extLst>
      <p:ext uri="{BB962C8B-B14F-4D97-AF65-F5344CB8AC3E}">
        <p14:creationId xmlns:p14="http://schemas.microsoft.com/office/powerpoint/2010/main" val="4034140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www.researchgate.net/publication/351131976_Cyberbullying_Detection_on_Social_Networks_Using_Machine_Learning_Approaches" TargetMode="External"/><Relationship Id="rId4" Type="http://schemas.openxmlformats.org/officeDocument/2006/relationships/hyperlink" Target="https://www.ncbi.nlm.nih.gov/pmc/articles/PMC9321314/"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Object 39">
            <a:extLst>
              <a:ext uri="{FF2B5EF4-FFF2-40B4-BE49-F238E27FC236}">
                <a16:creationId xmlns:a16="http://schemas.microsoft.com/office/drawing/2014/main" id="{0F320E1C-2C30-DAC4-E4D1-54BC3FF36F40}"/>
              </a:ext>
            </a:extLst>
          </p:cNvPr>
          <p:cNvPicPr>
            <a:picLocks noChangeAspect="1" noChangeArrowheads="1"/>
          </p:cNvPicPr>
          <p:nvPr/>
        </p:nvPicPr>
        <p:blipFill>
          <a:blip r:embed="rId2">
            <a:lum bright="76000"/>
          </a:blip>
          <a:srcRect/>
          <a:stretch>
            <a:fillRect/>
          </a:stretch>
        </p:blipFill>
        <p:spPr bwMode="auto">
          <a:xfrm>
            <a:off x="4274257" y="1692321"/>
            <a:ext cx="4051780" cy="3991004"/>
          </a:xfrm>
          <a:prstGeom prst="rect">
            <a:avLst/>
          </a:prstGeom>
          <a:noFill/>
          <a:ln w="9525">
            <a:noFill/>
            <a:miter lim="800000"/>
            <a:headEnd/>
            <a:tailEnd/>
          </a:ln>
        </p:spPr>
      </p:pic>
      <p:pic>
        <p:nvPicPr>
          <p:cNvPr id="2" name="Picture 29">
            <a:extLst>
              <a:ext uri="{FF2B5EF4-FFF2-40B4-BE49-F238E27FC236}">
                <a16:creationId xmlns:a16="http://schemas.microsoft.com/office/drawing/2014/main" id="{51837758-6A23-E7D7-EC10-2F92023D9003}"/>
              </a:ext>
            </a:extLst>
          </p:cNvPr>
          <p:cNvPicPr>
            <a:picLocks noChangeAspect="1"/>
          </p:cNvPicPr>
          <p:nvPr/>
        </p:nvPicPr>
        <p:blipFill>
          <a:blip r:embed="rId3"/>
          <a:srcRect/>
          <a:stretch>
            <a:fillRect/>
          </a:stretch>
        </p:blipFill>
        <p:spPr bwMode="auto">
          <a:xfrm>
            <a:off x="33980" y="67735"/>
            <a:ext cx="2167467" cy="888998"/>
          </a:xfrm>
          <a:prstGeom prst="rect">
            <a:avLst/>
          </a:prstGeom>
          <a:noFill/>
          <a:ln w="9525">
            <a:noFill/>
            <a:miter lim="800000"/>
            <a:headEnd/>
            <a:tailEnd/>
          </a:ln>
        </p:spPr>
      </p:pic>
      <p:sp>
        <p:nvSpPr>
          <p:cNvPr id="3" name="TextBox 2">
            <a:extLst>
              <a:ext uri="{FF2B5EF4-FFF2-40B4-BE49-F238E27FC236}">
                <a16:creationId xmlns:a16="http://schemas.microsoft.com/office/drawing/2014/main" id="{02F5CADB-A164-1869-ACE0-99C8D21F211D}"/>
              </a:ext>
            </a:extLst>
          </p:cNvPr>
          <p:cNvSpPr txBox="1"/>
          <p:nvPr/>
        </p:nvSpPr>
        <p:spPr>
          <a:xfrm>
            <a:off x="3088612" y="507441"/>
            <a:ext cx="7155099" cy="523220"/>
          </a:xfrm>
          <a:prstGeom prst="rect">
            <a:avLst/>
          </a:prstGeom>
          <a:noFill/>
        </p:spPr>
        <p:txBody>
          <a:bodyPr wrap="square" rtlCol="0">
            <a:spAutoFit/>
          </a:bodyPr>
          <a:lstStyle/>
          <a:p>
            <a:pPr algn="ctr"/>
            <a:r>
              <a:rPr lang="en-US" sz="2800" b="1" i="0" dirty="0">
                <a:solidFill>
                  <a:srgbClr val="FF0000"/>
                </a:solidFill>
                <a:effectLst/>
                <a:latin typeface="Roboto" panose="020F0502020204030204" pitchFamily="2" charset="0"/>
              </a:rPr>
              <a:t>AI-based cyber bullying detection &amp; prevention</a:t>
            </a:r>
            <a:endParaRPr lang="en-GB" sz="2800" b="1" dirty="0">
              <a:solidFill>
                <a:srgbClr val="FF0000"/>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4" name="TextBox 3">
            <a:extLst>
              <a:ext uri="{FF2B5EF4-FFF2-40B4-BE49-F238E27FC236}">
                <a16:creationId xmlns:a16="http://schemas.microsoft.com/office/drawing/2014/main" id="{8AFF147B-DEE7-5C6C-CBB7-F229FA95F4CA}"/>
              </a:ext>
            </a:extLst>
          </p:cNvPr>
          <p:cNvSpPr txBox="1"/>
          <p:nvPr/>
        </p:nvSpPr>
        <p:spPr>
          <a:xfrm>
            <a:off x="4225861" y="3355485"/>
            <a:ext cx="4148572" cy="830997"/>
          </a:xfrm>
          <a:prstGeom prst="rect">
            <a:avLst/>
          </a:prstGeom>
          <a:noFill/>
        </p:spPr>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UNIVERSITY INSTITUTE OF ENGINEERING</a:t>
            </a:r>
          </a:p>
        </p:txBody>
      </p:sp>
      <p:sp>
        <p:nvSpPr>
          <p:cNvPr id="6" name="Right Triangle 5">
            <a:extLst>
              <a:ext uri="{FF2B5EF4-FFF2-40B4-BE49-F238E27FC236}">
                <a16:creationId xmlns:a16="http://schemas.microsoft.com/office/drawing/2014/main" id="{089F0D8A-1B4C-53FC-73D1-6DB0B1804A15}"/>
              </a:ext>
            </a:extLst>
          </p:cNvPr>
          <p:cNvSpPr/>
          <p:nvPr/>
        </p:nvSpPr>
        <p:spPr>
          <a:xfrm rot="10800000" flipV="1">
            <a:off x="10417182" y="5257804"/>
            <a:ext cx="1774825"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1">
              <a:latin typeface="Times New Roman" panose="02020603050405020304" pitchFamily="18" charset="0"/>
              <a:cs typeface="Times New Roman" panose="02020603050405020304" pitchFamily="18" charset="0"/>
            </a:endParaRPr>
          </a:p>
        </p:txBody>
      </p:sp>
      <p:sp>
        <p:nvSpPr>
          <p:cNvPr id="9" name="TextBox 35">
            <a:extLst>
              <a:ext uri="{FF2B5EF4-FFF2-40B4-BE49-F238E27FC236}">
                <a16:creationId xmlns:a16="http://schemas.microsoft.com/office/drawing/2014/main" id="{519EF9A3-C1B9-DB61-4243-1DCCC82CD567}"/>
              </a:ext>
            </a:extLst>
          </p:cNvPr>
          <p:cNvSpPr txBox="1">
            <a:spLocks noChangeArrowheads="1"/>
          </p:cNvSpPr>
          <p:nvPr/>
        </p:nvSpPr>
        <p:spPr bwMode="auto">
          <a:xfrm>
            <a:off x="8395861" y="6057905"/>
            <a:ext cx="3695700" cy="954107"/>
          </a:xfrm>
          <a:prstGeom prst="rect">
            <a:avLst/>
          </a:prstGeom>
          <a:noFill/>
          <a:ln w="9525">
            <a:noFill/>
            <a:miter lim="800000"/>
            <a:headEnd/>
            <a:tailEnd/>
          </a:ln>
        </p:spPr>
        <p:txBody>
          <a:bodyPr>
            <a:spAutoFit/>
          </a:bodyPr>
          <a:lstStyle/>
          <a:p>
            <a:pPr>
              <a:buFontTx/>
              <a:buNone/>
            </a:pPr>
            <a:r>
              <a:rPr lang="en-US" sz="2000" b="1" dirty="0">
                <a:latin typeface="Times New Roman" panose="02020603050405020304" pitchFamily="18" charset="0"/>
                <a:ea typeface="Karla"/>
                <a:cs typeface="Times New Roman" panose="02020603050405020304" pitchFamily="18" charset="0"/>
              </a:rPr>
              <a:t>DISCOVER</a:t>
            </a:r>
            <a:r>
              <a:rPr lang="en-US" sz="2000" b="1" dirty="0">
                <a:solidFill>
                  <a:srgbClr val="595959"/>
                </a:solidFill>
                <a:latin typeface="Times New Roman" panose="02020603050405020304" pitchFamily="18" charset="0"/>
                <a:ea typeface="Karla"/>
                <a:cs typeface="Times New Roman" panose="02020603050405020304" pitchFamily="18" charset="0"/>
              </a:rPr>
              <a:t> . </a:t>
            </a:r>
            <a:r>
              <a:rPr lang="en-US" sz="2000" b="1" dirty="0">
                <a:solidFill>
                  <a:srgbClr val="C00000"/>
                </a:solidFill>
                <a:latin typeface="Times New Roman" panose="02020603050405020304" pitchFamily="18" charset="0"/>
                <a:ea typeface="Karla"/>
                <a:cs typeface="Times New Roman" panose="02020603050405020304" pitchFamily="18" charset="0"/>
              </a:rPr>
              <a:t>LEARN</a:t>
            </a:r>
            <a:r>
              <a:rPr lang="en-US" sz="2000" b="1" dirty="0">
                <a:solidFill>
                  <a:srgbClr val="595959"/>
                </a:solidFill>
                <a:latin typeface="Times New Roman" panose="02020603050405020304" pitchFamily="18" charset="0"/>
                <a:ea typeface="Karla"/>
                <a:cs typeface="Times New Roman" panose="02020603050405020304" pitchFamily="18" charset="0"/>
              </a:rPr>
              <a:t> . </a:t>
            </a:r>
            <a:r>
              <a:rPr lang="en-US" sz="2000" b="1" dirty="0">
                <a:latin typeface="Times New Roman" panose="02020603050405020304" pitchFamily="18" charset="0"/>
                <a:ea typeface="Karla"/>
                <a:cs typeface="Times New Roman" panose="02020603050405020304" pitchFamily="18" charset="0"/>
              </a:rPr>
              <a:t>EMPOWER</a:t>
            </a:r>
            <a:endParaRPr lang="en-US" sz="12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C64E162-E2ED-0179-78A4-A3D00DCEAA56}"/>
              </a:ext>
            </a:extLst>
          </p:cNvPr>
          <p:cNvSpPr/>
          <p:nvPr/>
        </p:nvSpPr>
        <p:spPr>
          <a:xfrm>
            <a:off x="8270747" y="6083882"/>
            <a:ext cx="3492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FDD01F6-ED8A-5075-F735-127211CB9C35}"/>
              </a:ext>
            </a:extLst>
          </p:cNvPr>
          <p:cNvSpPr txBox="1"/>
          <p:nvPr/>
        </p:nvSpPr>
        <p:spPr>
          <a:xfrm>
            <a:off x="735562" y="3429000"/>
            <a:ext cx="3761511" cy="3416705"/>
          </a:xfrm>
          <a:prstGeom prst="rect">
            <a:avLst/>
          </a:prstGeom>
          <a:noFill/>
        </p:spPr>
        <p:txBody>
          <a:bodyPr wrap="square" rtlCol="0">
            <a:spAutoFit/>
          </a:bodyPr>
          <a:lstStyle/>
          <a:p>
            <a:r>
              <a:rPr lang="en-GB" sz="1801" dirty="0">
                <a:latin typeface="Times New Roman" panose="02020603050405020304" pitchFamily="18" charset="0"/>
                <a:cs typeface="Times New Roman" panose="02020603050405020304" pitchFamily="18" charset="0"/>
              </a:rPr>
              <a:t>SUBMITTED BY:</a:t>
            </a:r>
          </a:p>
          <a:p>
            <a:endParaRPr lang="en-GB" sz="1801" dirty="0">
              <a:latin typeface="Times New Roman" panose="02020603050405020304" pitchFamily="18" charset="0"/>
              <a:cs typeface="Times New Roman" panose="02020603050405020304" pitchFamily="18" charset="0"/>
            </a:endParaRPr>
          </a:p>
          <a:p>
            <a:r>
              <a:rPr lang="fi-FI" dirty="0">
                <a:latin typeface="Times New Roman" panose="02020603050405020304" pitchFamily="18" charset="0"/>
                <a:cs typeface="Times New Roman" panose="02020603050405020304" pitchFamily="18" charset="0"/>
              </a:rPr>
              <a:t>Amrit Naunyal (</a:t>
            </a:r>
            <a:r>
              <a:rPr lang="fi-FI" dirty="0">
                <a:solidFill>
                  <a:srgbClr val="FF0000"/>
                </a:solidFill>
                <a:latin typeface="Times New Roman" panose="02020603050405020304" pitchFamily="18" charset="0"/>
                <a:cs typeface="Times New Roman" panose="02020603050405020304" pitchFamily="18" charset="0"/>
              </a:rPr>
              <a:t>22BCS12577</a:t>
            </a:r>
            <a:r>
              <a:rPr lang="fi-FI" dirty="0">
                <a:latin typeface="Times New Roman" panose="02020603050405020304" pitchFamily="18" charset="0"/>
                <a:cs typeface="Times New Roman" panose="02020603050405020304" pitchFamily="18" charset="0"/>
              </a:rPr>
              <a:t>)</a:t>
            </a:r>
          </a:p>
          <a:p>
            <a:r>
              <a:rPr lang="fi-FI" dirty="0">
                <a:latin typeface="Times New Roman" panose="02020603050405020304" pitchFamily="18" charset="0"/>
                <a:cs typeface="Times New Roman" panose="02020603050405020304" pitchFamily="18" charset="0"/>
              </a:rPr>
              <a:t>Amrit Paudel (</a:t>
            </a:r>
            <a:r>
              <a:rPr lang="fi-FI" dirty="0">
                <a:solidFill>
                  <a:srgbClr val="FF0000"/>
                </a:solidFill>
                <a:latin typeface="Times New Roman" panose="02020603050405020304" pitchFamily="18" charset="0"/>
                <a:cs typeface="Times New Roman" panose="02020603050405020304" pitchFamily="18" charset="0"/>
              </a:rPr>
              <a:t>22BCS14341</a:t>
            </a:r>
            <a:r>
              <a:rPr lang="fi-FI" dirty="0">
                <a:latin typeface="Times New Roman" panose="02020603050405020304" pitchFamily="18" charset="0"/>
                <a:cs typeface="Times New Roman" panose="02020603050405020304" pitchFamily="18" charset="0"/>
              </a:rPr>
              <a:t>)</a:t>
            </a:r>
          </a:p>
          <a:p>
            <a:r>
              <a:rPr lang="fi-FI" dirty="0">
                <a:latin typeface="Times New Roman" panose="02020603050405020304" pitchFamily="18" charset="0"/>
                <a:cs typeface="Times New Roman" panose="02020603050405020304" pitchFamily="18" charset="0"/>
              </a:rPr>
              <a:t>Gahan Mani Sigdel (</a:t>
            </a:r>
            <a:r>
              <a:rPr lang="fi-FI" dirty="0">
                <a:solidFill>
                  <a:srgbClr val="FF0000"/>
                </a:solidFill>
                <a:latin typeface="Times New Roman" panose="02020603050405020304" pitchFamily="18" charset="0"/>
                <a:cs typeface="Times New Roman" panose="02020603050405020304" pitchFamily="18" charset="0"/>
              </a:rPr>
              <a:t>22BCS11485</a:t>
            </a:r>
            <a:r>
              <a:rPr lang="fi-FI" dirty="0">
                <a:latin typeface="Times New Roman" panose="02020603050405020304" pitchFamily="18" charset="0"/>
                <a:cs typeface="Times New Roman" panose="02020603050405020304" pitchFamily="18" charset="0"/>
              </a:rPr>
              <a:t>)</a:t>
            </a:r>
          </a:p>
          <a:p>
            <a:r>
              <a:rPr lang="fi-FI" dirty="0">
                <a:latin typeface="Times New Roman" panose="02020603050405020304" pitchFamily="18" charset="0"/>
                <a:cs typeface="Times New Roman" panose="02020603050405020304" pitchFamily="18" charset="0"/>
              </a:rPr>
              <a:t>Jagadish Bhatta (</a:t>
            </a:r>
            <a:r>
              <a:rPr lang="fi-FI" dirty="0">
                <a:solidFill>
                  <a:srgbClr val="FF0000"/>
                </a:solidFill>
                <a:latin typeface="Times New Roman" panose="02020603050405020304" pitchFamily="18" charset="0"/>
                <a:cs typeface="Times New Roman" panose="02020603050405020304" pitchFamily="18" charset="0"/>
              </a:rPr>
              <a:t>22BCS14017</a:t>
            </a:r>
            <a:r>
              <a:rPr lang="fi-FI" dirty="0">
                <a:latin typeface="Times New Roman" panose="02020603050405020304" pitchFamily="18" charset="0"/>
                <a:cs typeface="Times New Roman" panose="02020603050405020304" pitchFamily="18" charset="0"/>
              </a:rPr>
              <a:t>)</a:t>
            </a:r>
          </a:p>
          <a:p>
            <a:r>
              <a:rPr lang="fi-FI" dirty="0">
                <a:latin typeface="Times New Roman" panose="02020603050405020304" pitchFamily="18" charset="0"/>
                <a:cs typeface="Times New Roman" panose="02020603050405020304" pitchFamily="18" charset="0"/>
              </a:rPr>
              <a:t>Suraj Kiran Airi (</a:t>
            </a:r>
            <a:r>
              <a:rPr lang="fi-FI" dirty="0">
                <a:solidFill>
                  <a:srgbClr val="FF0000"/>
                </a:solidFill>
                <a:latin typeface="Times New Roman" panose="02020603050405020304" pitchFamily="18" charset="0"/>
                <a:cs typeface="Times New Roman" panose="02020603050405020304" pitchFamily="18" charset="0"/>
              </a:rPr>
              <a:t>22BCS11173</a:t>
            </a:r>
            <a:r>
              <a:rPr lang="fi-FI" dirty="0">
                <a:latin typeface="Times New Roman" panose="02020603050405020304" pitchFamily="18" charset="0"/>
                <a:cs typeface="Times New Roman" panose="02020603050405020304" pitchFamily="18" charset="0"/>
              </a:rPr>
              <a:t>)</a:t>
            </a:r>
          </a:p>
          <a:p>
            <a:endParaRPr lang="fi-FI" dirty="0">
              <a:latin typeface="Times New Roman" panose="02020603050405020304" pitchFamily="18" charset="0"/>
              <a:cs typeface="Times New Roman" panose="02020603050405020304" pitchFamily="18" charset="0"/>
            </a:endParaRPr>
          </a:p>
          <a:p>
            <a:endParaRPr lang="fi-FI" dirty="0">
              <a:latin typeface="Times New Roman" panose="02020603050405020304" pitchFamily="18" charset="0"/>
              <a:cs typeface="Times New Roman" panose="02020603050405020304" pitchFamily="18" charset="0"/>
            </a:endParaRPr>
          </a:p>
          <a:p>
            <a:endParaRPr lang="fi-FI" dirty="0">
              <a:latin typeface="Times New Roman" panose="02020603050405020304" pitchFamily="18" charset="0"/>
              <a:cs typeface="Times New Roman" panose="02020603050405020304" pitchFamily="18" charset="0"/>
            </a:endParaRPr>
          </a:p>
          <a:p>
            <a:endParaRPr lang="fi-FI" dirty="0">
              <a:latin typeface="Times New Roman" panose="02020603050405020304" pitchFamily="18" charset="0"/>
              <a:cs typeface="Times New Roman" panose="02020603050405020304" pitchFamily="18" charset="0"/>
            </a:endParaRPr>
          </a:p>
          <a:p>
            <a:endParaRPr lang="en-GB" sz="180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5A056EA-33D1-6336-D06D-F7229084AF55}"/>
              </a:ext>
            </a:extLst>
          </p:cNvPr>
          <p:cNvSpPr txBox="1"/>
          <p:nvPr/>
        </p:nvSpPr>
        <p:spPr>
          <a:xfrm>
            <a:off x="9512162" y="3220989"/>
            <a:ext cx="3584863" cy="646587"/>
          </a:xfrm>
          <a:prstGeom prst="rect">
            <a:avLst/>
          </a:prstGeom>
          <a:noFill/>
        </p:spPr>
        <p:txBody>
          <a:bodyPr wrap="square" rtlCol="0">
            <a:spAutoFit/>
          </a:bodyPr>
          <a:lstStyle/>
          <a:p>
            <a:r>
              <a:rPr lang="en-GB" sz="1801" dirty="0">
                <a:latin typeface="Times New Roman" panose="02020603050405020304" pitchFamily="18" charset="0"/>
                <a:cs typeface="Times New Roman" panose="02020603050405020304" pitchFamily="18" charset="0"/>
              </a:rPr>
              <a:t>SUPERVISED BY:</a:t>
            </a:r>
          </a:p>
          <a:p>
            <a:r>
              <a:rPr lang="en-GB" sz="1801" dirty="0" err="1">
                <a:solidFill>
                  <a:srgbClr val="FF0000"/>
                </a:solidFill>
                <a:latin typeface="Times New Roman" panose="02020603050405020304" pitchFamily="18" charset="0"/>
                <a:cs typeface="Times New Roman" panose="02020603050405020304" pitchFamily="18" charset="0"/>
              </a:rPr>
              <a:t>Dr.</a:t>
            </a:r>
            <a:r>
              <a:rPr lang="en-GB" sz="1801" dirty="0">
                <a:solidFill>
                  <a:srgbClr val="FF0000"/>
                </a:solidFill>
                <a:latin typeface="Times New Roman" panose="02020603050405020304" pitchFamily="18" charset="0"/>
                <a:cs typeface="Times New Roman" panose="02020603050405020304" pitchFamily="18" charset="0"/>
              </a:rPr>
              <a:t> Monika Anand</a:t>
            </a:r>
          </a:p>
        </p:txBody>
      </p:sp>
      <p:sp>
        <p:nvSpPr>
          <p:cNvPr id="13" name="Rectangle 12">
            <a:extLst>
              <a:ext uri="{FF2B5EF4-FFF2-40B4-BE49-F238E27FC236}">
                <a16:creationId xmlns:a16="http://schemas.microsoft.com/office/drawing/2014/main" id="{4EE798D2-1BE1-EB61-3CEB-E321ADD756D1}"/>
              </a:ext>
            </a:extLst>
          </p:cNvPr>
          <p:cNvSpPr/>
          <p:nvPr/>
        </p:nvSpPr>
        <p:spPr>
          <a:xfrm>
            <a:off x="227017" y="5902330"/>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7FF251-F61C-66DD-691D-598C4BF2CFC4}"/>
              </a:ext>
            </a:extLst>
          </p:cNvPr>
          <p:cNvSpPr txBox="1"/>
          <p:nvPr/>
        </p:nvSpPr>
        <p:spPr>
          <a:xfrm>
            <a:off x="9512162" y="4088582"/>
            <a:ext cx="3584863" cy="923586"/>
          </a:xfrm>
          <a:prstGeom prst="rect">
            <a:avLst/>
          </a:prstGeom>
          <a:noFill/>
        </p:spPr>
        <p:txBody>
          <a:bodyPr wrap="square" rtlCol="0">
            <a:spAutoFit/>
          </a:bodyPr>
          <a:lstStyle/>
          <a:p>
            <a:r>
              <a:rPr lang="en-GB" sz="1801" dirty="0">
                <a:latin typeface="Times New Roman" panose="02020603050405020304" pitchFamily="18" charset="0"/>
                <a:cs typeface="Times New Roman" panose="02020603050405020304" pitchFamily="18" charset="0"/>
              </a:rPr>
              <a:t>EVALUATED BY:</a:t>
            </a:r>
          </a:p>
          <a:p>
            <a:r>
              <a:rPr lang="en-US" b="0" i="0" dirty="0">
                <a:solidFill>
                  <a:srgbClr val="FF0000"/>
                </a:solidFill>
                <a:effectLst/>
                <a:latin typeface="Times New Roman" panose="02020603050405020304" pitchFamily="18" charset="0"/>
                <a:cs typeface="Times New Roman" panose="02020603050405020304" pitchFamily="18" charset="0"/>
              </a:rPr>
              <a:t>Surinder Kaur</a:t>
            </a:r>
          </a:p>
          <a:p>
            <a:r>
              <a:rPr lang="en-US" b="0" i="0" dirty="0">
                <a:solidFill>
                  <a:srgbClr val="FF0000"/>
                </a:solidFill>
                <a:effectLst/>
                <a:latin typeface="Times New Roman" panose="02020603050405020304" pitchFamily="18" charset="0"/>
                <a:cs typeface="Times New Roman" panose="02020603050405020304" pitchFamily="18" charset="0"/>
              </a:rPr>
              <a:t>Divya Verma</a:t>
            </a:r>
            <a:endParaRPr lang="en-GB" sz="180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563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9">
            <a:extLst>
              <a:ext uri="{FF2B5EF4-FFF2-40B4-BE49-F238E27FC236}">
                <a16:creationId xmlns:a16="http://schemas.microsoft.com/office/drawing/2014/main" id="{1482A763-FC5D-34C5-CFB4-C84158F6AC65}"/>
              </a:ext>
            </a:extLst>
          </p:cNvPr>
          <p:cNvPicPr>
            <a:picLocks noChangeAspect="1"/>
          </p:cNvPicPr>
          <p:nvPr/>
        </p:nvPicPr>
        <p:blipFill>
          <a:blip r:embed="rId2"/>
          <a:srcRect/>
          <a:stretch>
            <a:fillRect/>
          </a:stretch>
        </p:blipFill>
        <p:spPr bwMode="auto">
          <a:xfrm>
            <a:off x="0" y="0"/>
            <a:ext cx="1890376" cy="952753"/>
          </a:xfrm>
          <a:prstGeom prst="rect">
            <a:avLst/>
          </a:prstGeom>
          <a:noFill/>
          <a:ln w="9525">
            <a:noFill/>
            <a:miter lim="800000"/>
            <a:headEnd/>
            <a:tailEnd/>
          </a:ln>
        </p:spPr>
      </p:pic>
      <p:sp>
        <p:nvSpPr>
          <p:cNvPr id="3" name="Rectangle 2">
            <a:extLst>
              <a:ext uri="{FF2B5EF4-FFF2-40B4-BE49-F238E27FC236}">
                <a16:creationId xmlns:a16="http://schemas.microsoft.com/office/drawing/2014/main" id="{A17C9D29-88BF-C97C-B0EC-0697B53E5574}"/>
              </a:ext>
            </a:extLst>
          </p:cNvPr>
          <p:cNvSpPr/>
          <p:nvPr/>
        </p:nvSpPr>
        <p:spPr>
          <a:xfrm>
            <a:off x="0" y="6477000"/>
            <a:ext cx="12192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pic>
        <p:nvPicPr>
          <p:cNvPr id="5" name="Picture 4">
            <a:extLst>
              <a:ext uri="{FF2B5EF4-FFF2-40B4-BE49-F238E27FC236}">
                <a16:creationId xmlns:a16="http://schemas.microsoft.com/office/drawing/2014/main" id="{56D2C2A8-3EE3-4DEB-522B-8CD164DB4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4527" y="3101"/>
            <a:ext cx="907473" cy="1089100"/>
          </a:xfrm>
          <a:prstGeom prst="rect">
            <a:avLst/>
          </a:prstGeom>
        </p:spPr>
      </p:pic>
      <p:sp>
        <p:nvSpPr>
          <p:cNvPr id="8" name="TextBox 7">
            <a:extLst>
              <a:ext uri="{FF2B5EF4-FFF2-40B4-BE49-F238E27FC236}">
                <a16:creationId xmlns:a16="http://schemas.microsoft.com/office/drawing/2014/main" id="{4BC606E6-09E2-BEC2-0E79-07CC84A48E50}"/>
              </a:ext>
            </a:extLst>
          </p:cNvPr>
          <p:cNvSpPr txBox="1"/>
          <p:nvPr/>
        </p:nvSpPr>
        <p:spPr>
          <a:xfrm>
            <a:off x="150668" y="6477000"/>
            <a:ext cx="2358737" cy="381000"/>
          </a:xfrm>
          <a:prstGeom prst="rect">
            <a:avLst/>
          </a:prstGeom>
          <a:noFill/>
        </p:spPr>
        <p:txBody>
          <a:bodyPr wrap="square" rtlCol="0">
            <a:spAutoFit/>
          </a:bodyPr>
          <a:lstStyle/>
          <a:p>
            <a:r>
              <a:rPr lang="en-GB" dirty="0">
                <a:solidFill>
                  <a:schemeClr val="bg1"/>
                </a:solidFill>
              </a:rPr>
              <a:t>www.cuchd.in</a:t>
            </a:r>
          </a:p>
        </p:txBody>
      </p:sp>
      <p:sp>
        <p:nvSpPr>
          <p:cNvPr id="9" name="TextBox 8">
            <a:extLst>
              <a:ext uri="{FF2B5EF4-FFF2-40B4-BE49-F238E27FC236}">
                <a16:creationId xmlns:a16="http://schemas.microsoft.com/office/drawing/2014/main" id="{C4844BAE-D67E-B018-46FC-D7CDF969DB57}"/>
              </a:ext>
            </a:extLst>
          </p:cNvPr>
          <p:cNvSpPr txBox="1"/>
          <p:nvPr/>
        </p:nvSpPr>
        <p:spPr>
          <a:xfrm>
            <a:off x="9440141" y="6477000"/>
            <a:ext cx="2834987" cy="369332"/>
          </a:xfrm>
          <a:prstGeom prst="rect">
            <a:avLst/>
          </a:prstGeom>
          <a:noFill/>
        </p:spPr>
        <p:txBody>
          <a:bodyPr wrap="square" rtlCol="0">
            <a:spAutoFit/>
          </a:bodyPr>
          <a:lstStyle/>
          <a:p>
            <a:r>
              <a:rPr lang="en-GB" dirty="0">
                <a:solidFill>
                  <a:schemeClr val="bg1"/>
                </a:solidFill>
              </a:rPr>
              <a:t>Campus: </a:t>
            </a:r>
            <a:r>
              <a:rPr lang="en-GB" dirty="0" err="1">
                <a:solidFill>
                  <a:schemeClr val="bg1"/>
                </a:solidFill>
              </a:rPr>
              <a:t>Gharuan</a:t>
            </a:r>
            <a:r>
              <a:rPr lang="en-GB" dirty="0">
                <a:solidFill>
                  <a:schemeClr val="bg1"/>
                </a:solidFill>
              </a:rPr>
              <a:t>, Mohali</a:t>
            </a:r>
          </a:p>
        </p:txBody>
      </p:sp>
      <p:sp>
        <p:nvSpPr>
          <p:cNvPr id="4" name="TextBox 3">
            <a:extLst>
              <a:ext uri="{FF2B5EF4-FFF2-40B4-BE49-F238E27FC236}">
                <a16:creationId xmlns:a16="http://schemas.microsoft.com/office/drawing/2014/main" id="{1215B45B-BB8E-05A0-0F08-606A74A10B7E}"/>
              </a:ext>
            </a:extLst>
          </p:cNvPr>
          <p:cNvSpPr txBox="1"/>
          <p:nvPr/>
        </p:nvSpPr>
        <p:spPr>
          <a:xfrm>
            <a:off x="3521556" y="768325"/>
            <a:ext cx="6780068" cy="630942"/>
          </a:xfrm>
          <a:prstGeom prst="rect">
            <a:avLst/>
          </a:prstGeom>
          <a:noFill/>
        </p:spPr>
        <p:txBody>
          <a:bodyPr wrap="square" rtlCol="0">
            <a:spAutoFit/>
          </a:bodyPr>
          <a:lstStyle/>
          <a:p>
            <a:r>
              <a:rPr lang="en-GB" sz="3500" dirty="0">
                <a:solidFill>
                  <a:srgbClr val="FF0000"/>
                </a:solidFill>
              </a:rPr>
              <a:t>REFERENCES AND SOURCES</a:t>
            </a:r>
          </a:p>
        </p:txBody>
      </p:sp>
      <p:sp>
        <p:nvSpPr>
          <p:cNvPr id="6" name="Rectangle: Rounded Corners 5">
            <a:extLst>
              <a:ext uri="{FF2B5EF4-FFF2-40B4-BE49-F238E27FC236}">
                <a16:creationId xmlns:a16="http://schemas.microsoft.com/office/drawing/2014/main" id="{D4E1FC5D-3FB6-E721-65DC-40FD82027795}"/>
              </a:ext>
            </a:extLst>
          </p:cNvPr>
          <p:cNvSpPr/>
          <p:nvPr/>
        </p:nvSpPr>
        <p:spPr>
          <a:xfrm>
            <a:off x="3521556" y="780488"/>
            <a:ext cx="5148888" cy="630942"/>
          </a:xfrm>
          <a:prstGeom prst="roundRect">
            <a:avLst>
              <a:gd name="adj" fmla="val 2837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chemeClr val="bg1"/>
              </a:solidFill>
            </a:endParaRPr>
          </a:p>
        </p:txBody>
      </p:sp>
      <p:sp>
        <p:nvSpPr>
          <p:cNvPr id="11" name="TextBox 10">
            <a:extLst>
              <a:ext uri="{FF2B5EF4-FFF2-40B4-BE49-F238E27FC236}">
                <a16:creationId xmlns:a16="http://schemas.microsoft.com/office/drawing/2014/main" id="{B5C68E7B-19EC-BD57-6AAC-5974FE548CA5}"/>
              </a:ext>
            </a:extLst>
          </p:cNvPr>
          <p:cNvSpPr txBox="1"/>
          <p:nvPr/>
        </p:nvSpPr>
        <p:spPr>
          <a:xfrm>
            <a:off x="1890376" y="2326362"/>
            <a:ext cx="9854393" cy="646331"/>
          </a:xfrm>
          <a:prstGeom prst="rect">
            <a:avLst/>
          </a:prstGeom>
          <a:noFill/>
        </p:spPr>
        <p:txBody>
          <a:bodyPr wrap="square" rtlCol="0">
            <a:spAutoFit/>
          </a:bodyPr>
          <a:lstStyle/>
          <a:p>
            <a:pPr marL="342900" indent="-342900">
              <a:buAutoNum type="arabicPeriod"/>
            </a:pPr>
            <a:r>
              <a:rPr lang="en-US" sz="1200" dirty="0">
                <a:latin typeface="Times New Roman" panose="02020603050405020304" pitchFamily="18" charset="0"/>
                <a:cs typeface="Times New Roman" panose="02020603050405020304" pitchFamily="18" charset="0"/>
                <a:hlinkClick r:id="rId4"/>
              </a:rPr>
              <a:t>https://www.ncbi.nlm.nih.gov/pmc/articles/PMC9321314/</a:t>
            </a:r>
            <a:endParaRPr lang="en-US" sz="1200" dirty="0">
              <a:latin typeface="Times New Roman" panose="02020603050405020304" pitchFamily="18" charset="0"/>
              <a:cs typeface="Times New Roman" panose="02020603050405020304" pitchFamily="18" charset="0"/>
            </a:endParaRPr>
          </a:p>
          <a:p>
            <a:pPr marL="342900" indent="-342900">
              <a:buAutoNum type="arabicPeriod"/>
            </a:pPr>
            <a:r>
              <a:rPr lang="en-US" sz="1200" dirty="0">
                <a:latin typeface="Times New Roman" panose="02020603050405020304" pitchFamily="18" charset="0"/>
                <a:cs typeface="Times New Roman" panose="02020603050405020304" pitchFamily="18" charset="0"/>
                <a:hlinkClick r:id="rId5"/>
              </a:rPr>
              <a:t>https://www.researchgate.net/publication/351131976_Cyberbullying_Detection_on_Social_Networks_Using_Machine_Learning_Approaches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65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9">
            <a:extLst>
              <a:ext uri="{FF2B5EF4-FFF2-40B4-BE49-F238E27FC236}">
                <a16:creationId xmlns:a16="http://schemas.microsoft.com/office/drawing/2014/main" id="{1482A763-FC5D-34C5-CFB4-C84158F6AC65}"/>
              </a:ext>
            </a:extLst>
          </p:cNvPr>
          <p:cNvPicPr>
            <a:picLocks noChangeAspect="1"/>
          </p:cNvPicPr>
          <p:nvPr/>
        </p:nvPicPr>
        <p:blipFill>
          <a:blip r:embed="rId2"/>
          <a:srcRect/>
          <a:stretch>
            <a:fillRect/>
          </a:stretch>
        </p:blipFill>
        <p:spPr bwMode="auto">
          <a:xfrm>
            <a:off x="0" y="1"/>
            <a:ext cx="1896533" cy="1016000"/>
          </a:xfrm>
          <a:prstGeom prst="rect">
            <a:avLst/>
          </a:prstGeom>
          <a:noFill/>
          <a:ln w="9525">
            <a:noFill/>
            <a:miter lim="800000"/>
            <a:headEnd/>
            <a:tailEnd/>
          </a:ln>
        </p:spPr>
      </p:pic>
      <p:sp>
        <p:nvSpPr>
          <p:cNvPr id="3" name="Rectangle 2">
            <a:extLst>
              <a:ext uri="{FF2B5EF4-FFF2-40B4-BE49-F238E27FC236}">
                <a16:creationId xmlns:a16="http://schemas.microsoft.com/office/drawing/2014/main" id="{A17C9D29-88BF-C97C-B0EC-0697B53E5574}"/>
              </a:ext>
            </a:extLst>
          </p:cNvPr>
          <p:cNvSpPr/>
          <p:nvPr/>
        </p:nvSpPr>
        <p:spPr>
          <a:xfrm>
            <a:off x="0" y="6477000"/>
            <a:ext cx="12192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pic>
        <p:nvPicPr>
          <p:cNvPr id="5" name="Picture 4">
            <a:extLst>
              <a:ext uri="{FF2B5EF4-FFF2-40B4-BE49-F238E27FC236}">
                <a16:creationId xmlns:a16="http://schemas.microsoft.com/office/drawing/2014/main" id="{56D2C2A8-3EE3-4DEB-522B-8CD164DB4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4527" y="3100"/>
            <a:ext cx="907473" cy="1012901"/>
          </a:xfrm>
          <a:prstGeom prst="rect">
            <a:avLst/>
          </a:prstGeom>
        </p:spPr>
      </p:pic>
      <p:sp>
        <p:nvSpPr>
          <p:cNvPr id="8" name="TextBox 7">
            <a:extLst>
              <a:ext uri="{FF2B5EF4-FFF2-40B4-BE49-F238E27FC236}">
                <a16:creationId xmlns:a16="http://schemas.microsoft.com/office/drawing/2014/main" id="{4BC606E6-09E2-BEC2-0E79-07CC84A48E50}"/>
              </a:ext>
            </a:extLst>
          </p:cNvPr>
          <p:cNvSpPr txBox="1"/>
          <p:nvPr/>
        </p:nvSpPr>
        <p:spPr>
          <a:xfrm>
            <a:off x="150668" y="6477000"/>
            <a:ext cx="2358737" cy="381000"/>
          </a:xfrm>
          <a:prstGeom prst="rect">
            <a:avLst/>
          </a:prstGeom>
          <a:noFill/>
        </p:spPr>
        <p:txBody>
          <a:bodyPr wrap="square" rtlCol="0">
            <a:spAutoFit/>
          </a:bodyPr>
          <a:lstStyle/>
          <a:p>
            <a:r>
              <a:rPr lang="en-GB" dirty="0">
                <a:solidFill>
                  <a:schemeClr val="bg1"/>
                </a:solidFill>
              </a:rPr>
              <a:t>www.cuchd.in</a:t>
            </a:r>
          </a:p>
        </p:txBody>
      </p:sp>
      <p:sp>
        <p:nvSpPr>
          <p:cNvPr id="9" name="TextBox 8">
            <a:extLst>
              <a:ext uri="{FF2B5EF4-FFF2-40B4-BE49-F238E27FC236}">
                <a16:creationId xmlns:a16="http://schemas.microsoft.com/office/drawing/2014/main" id="{C4844BAE-D67E-B018-46FC-D7CDF969DB57}"/>
              </a:ext>
            </a:extLst>
          </p:cNvPr>
          <p:cNvSpPr txBox="1"/>
          <p:nvPr/>
        </p:nvSpPr>
        <p:spPr>
          <a:xfrm>
            <a:off x="9440141" y="6477000"/>
            <a:ext cx="2834987" cy="369332"/>
          </a:xfrm>
          <a:prstGeom prst="rect">
            <a:avLst/>
          </a:prstGeom>
          <a:noFill/>
        </p:spPr>
        <p:txBody>
          <a:bodyPr wrap="square" rtlCol="0">
            <a:spAutoFit/>
          </a:bodyPr>
          <a:lstStyle/>
          <a:p>
            <a:r>
              <a:rPr lang="en-GB" dirty="0">
                <a:solidFill>
                  <a:schemeClr val="bg1"/>
                </a:solidFill>
              </a:rPr>
              <a:t>Campus: </a:t>
            </a:r>
            <a:r>
              <a:rPr lang="en-GB" dirty="0" err="1">
                <a:solidFill>
                  <a:schemeClr val="bg1"/>
                </a:solidFill>
              </a:rPr>
              <a:t>Gharuan</a:t>
            </a:r>
            <a:r>
              <a:rPr lang="en-GB" dirty="0">
                <a:solidFill>
                  <a:schemeClr val="bg1"/>
                </a:solidFill>
              </a:rPr>
              <a:t>, Mohali</a:t>
            </a:r>
          </a:p>
        </p:txBody>
      </p:sp>
      <p:sp>
        <p:nvSpPr>
          <p:cNvPr id="4" name="TextBox 3">
            <a:extLst>
              <a:ext uri="{FF2B5EF4-FFF2-40B4-BE49-F238E27FC236}">
                <a16:creationId xmlns:a16="http://schemas.microsoft.com/office/drawing/2014/main" id="{4B4A4D21-DA17-C545-429D-0E6106FC58AE}"/>
              </a:ext>
            </a:extLst>
          </p:cNvPr>
          <p:cNvSpPr txBox="1"/>
          <p:nvPr/>
        </p:nvSpPr>
        <p:spPr>
          <a:xfrm>
            <a:off x="3528483" y="2371189"/>
            <a:ext cx="5699414" cy="1323439"/>
          </a:xfrm>
          <a:prstGeom prst="rect">
            <a:avLst/>
          </a:prstGeom>
          <a:noFill/>
        </p:spPr>
        <p:txBody>
          <a:bodyPr wrap="square" rtlCol="0">
            <a:spAutoFit/>
          </a:bodyPr>
          <a:lstStyle/>
          <a:p>
            <a:pPr algn="ctr"/>
            <a:r>
              <a:rPr lang="en-GB" sz="8000" dirty="0"/>
              <a:t>THANK </a:t>
            </a:r>
            <a:r>
              <a:rPr lang="en-GB" sz="8000" dirty="0">
                <a:solidFill>
                  <a:srgbClr val="FF0000"/>
                </a:solidFill>
              </a:rPr>
              <a:t>YOU</a:t>
            </a:r>
          </a:p>
        </p:txBody>
      </p:sp>
    </p:spTree>
    <p:extLst>
      <p:ext uri="{BB962C8B-B14F-4D97-AF65-F5344CB8AC3E}">
        <p14:creationId xmlns:p14="http://schemas.microsoft.com/office/powerpoint/2010/main" val="166666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9">
            <a:extLst>
              <a:ext uri="{FF2B5EF4-FFF2-40B4-BE49-F238E27FC236}">
                <a16:creationId xmlns:a16="http://schemas.microsoft.com/office/drawing/2014/main" id="{1482A763-FC5D-34C5-CFB4-C84158F6AC65}"/>
              </a:ext>
            </a:extLst>
          </p:cNvPr>
          <p:cNvPicPr>
            <a:picLocks noChangeAspect="1"/>
          </p:cNvPicPr>
          <p:nvPr/>
        </p:nvPicPr>
        <p:blipFill>
          <a:blip r:embed="rId2"/>
          <a:srcRect/>
          <a:stretch>
            <a:fillRect/>
          </a:stretch>
        </p:blipFill>
        <p:spPr bwMode="auto">
          <a:xfrm>
            <a:off x="0" y="1"/>
            <a:ext cx="2209800" cy="968988"/>
          </a:xfrm>
          <a:prstGeom prst="rect">
            <a:avLst/>
          </a:prstGeom>
          <a:noFill/>
          <a:ln w="9525">
            <a:noFill/>
            <a:miter lim="800000"/>
            <a:headEnd/>
            <a:tailEnd/>
          </a:ln>
        </p:spPr>
      </p:pic>
      <p:sp>
        <p:nvSpPr>
          <p:cNvPr id="3" name="Rectangle 2">
            <a:extLst>
              <a:ext uri="{FF2B5EF4-FFF2-40B4-BE49-F238E27FC236}">
                <a16:creationId xmlns:a16="http://schemas.microsoft.com/office/drawing/2014/main" id="{A17C9D29-88BF-C97C-B0EC-0697B53E5574}"/>
              </a:ext>
            </a:extLst>
          </p:cNvPr>
          <p:cNvSpPr/>
          <p:nvPr/>
        </p:nvSpPr>
        <p:spPr>
          <a:xfrm>
            <a:off x="0" y="6477000"/>
            <a:ext cx="12192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pic>
        <p:nvPicPr>
          <p:cNvPr id="5" name="Picture 4">
            <a:extLst>
              <a:ext uri="{FF2B5EF4-FFF2-40B4-BE49-F238E27FC236}">
                <a16:creationId xmlns:a16="http://schemas.microsoft.com/office/drawing/2014/main" id="{56D2C2A8-3EE3-4DEB-522B-8CD164DB4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4527" y="11668"/>
            <a:ext cx="907473" cy="1324153"/>
          </a:xfrm>
          <a:prstGeom prst="rect">
            <a:avLst/>
          </a:prstGeom>
        </p:spPr>
      </p:pic>
      <p:sp>
        <p:nvSpPr>
          <p:cNvPr id="6" name="TextBox 5">
            <a:extLst>
              <a:ext uri="{FF2B5EF4-FFF2-40B4-BE49-F238E27FC236}">
                <a16:creationId xmlns:a16="http://schemas.microsoft.com/office/drawing/2014/main" id="{176EBBF0-9242-A2B5-92C4-50C12E866DB9}"/>
              </a:ext>
            </a:extLst>
          </p:cNvPr>
          <p:cNvSpPr txBox="1"/>
          <p:nvPr/>
        </p:nvSpPr>
        <p:spPr>
          <a:xfrm>
            <a:off x="2885078" y="1488036"/>
            <a:ext cx="5470813" cy="646331"/>
          </a:xfrm>
          <a:prstGeom prst="rect">
            <a:avLst/>
          </a:prstGeom>
          <a:noFill/>
        </p:spPr>
        <p:txBody>
          <a:bodyPr wrap="square" rtlCol="0">
            <a:spAutoFit/>
          </a:bodyPr>
          <a:lstStyle/>
          <a:p>
            <a:pPr algn="ctr"/>
            <a:r>
              <a:rPr lang="en-GB" sz="3600" dirty="0">
                <a:solidFill>
                  <a:srgbClr val="FF0000"/>
                </a:solidFill>
              </a:rPr>
              <a:t>CONTENT</a:t>
            </a:r>
            <a:r>
              <a:rPr lang="en-GB" sz="3600" dirty="0"/>
              <a:t> OF PPT</a:t>
            </a:r>
          </a:p>
        </p:txBody>
      </p:sp>
      <p:sp>
        <p:nvSpPr>
          <p:cNvPr id="7" name="TextBox 6">
            <a:extLst>
              <a:ext uri="{FF2B5EF4-FFF2-40B4-BE49-F238E27FC236}">
                <a16:creationId xmlns:a16="http://schemas.microsoft.com/office/drawing/2014/main" id="{B7509282-D0AF-0E4D-F5FA-E364AE92ED9C}"/>
              </a:ext>
            </a:extLst>
          </p:cNvPr>
          <p:cNvSpPr txBox="1"/>
          <p:nvPr/>
        </p:nvSpPr>
        <p:spPr>
          <a:xfrm>
            <a:off x="4016204" y="2429083"/>
            <a:ext cx="3208559" cy="1754326"/>
          </a:xfrm>
          <a:prstGeom prst="rect">
            <a:avLst/>
          </a:prstGeom>
          <a:noFill/>
        </p:spPr>
        <p:txBody>
          <a:bodyPr wrap="square" rtlCol="0">
            <a:spAutoFit/>
          </a:bodyPr>
          <a:lstStyle/>
          <a:p>
            <a:pPr marL="342900" indent="-342900">
              <a:buAutoNum type="arabicParenR"/>
            </a:pPr>
            <a:r>
              <a:rPr lang="en-GB" dirty="0"/>
              <a:t>Introduction</a:t>
            </a:r>
          </a:p>
          <a:p>
            <a:pPr marL="342900" indent="-342900">
              <a:buAutoNum type="arabicParenR"/>
            </a:pPr>
            <a:r>
              <a:rPr lang="en-GB" dirty="0"/>
              <a:t>Why this Topic</a:t>
            </a:r>
          </a:p>
          <a:p>
            <a:pPr marL="342900" indent="-342900">
              <a:buAutoNum type="arabicParenR" startAt="3"/>
            </a:pPr>
            <a:r>
              <a:rPr lang="en-GB" dirty="0"/>
              <a:t>Objective</a:t>
            </a:r>
          </a:p>
          <a:p>
            <a:pPr marL="342900" indent="-342900">
              <a:buAutoNum type="arabicParenR" startAt="3"/>
            </a:pPr>
            <a:r>
              <a:rPr lang="en-GB" dirty="0"/>
              <a:t>Need and Scope</a:t>
            </a:r>
          </a:p>
          <a:p>
            <a:pPr marL="342900" indent="-342900">
              <a:buAutoNum type="arabicParenR" startAt="3"/>
            </a:pPr>
            <a:r>
              <a:rPr lang="en-GB" dirty="0"/>
              <a:t>Progress Monitoring</a:t>
            </a:r>
          </a:p>
          <a:p>
            <a:pPr marL="342900" indent="-342900">
              <a:buAutoNum type="arabicParenR" startAt="3"/>
            </a:pPr>
            <a:r>
              <a:rPr lang="en-GB" dirty="0"/>
              <a:t>References</a:t>
            </a:r>
          </a:p>
        </p:txBody>
      </p:sp>
      <p:sp>
        <p:nvSpPr>
          <p:cNvPr id="8" name="TextBox 7">
            <a:extLst>
              <a:ext uri="{FF2B5EF4-FFF2-40B4-BE49-F238E27FC236}">
                <a16:creationId xmlns:a16="http://schemas.microsoft.com/office/drawing/2014/main" id="{4BC606E6-09E2-BEC2-0E79-07CC84A48E50}"/>
              </a:ext>
            </a:extLst>
          </p:cNvPr>
          <p:cNvSpPr txBox="1"/>
          <p:nvPr/>
        </p:nvSpPr>
        <p:spPr>
          <a:xfrm>
            <a:off x="150668" y="6477000"/>
            <a:ext cx="2358737" cy="381000"/>
          </a:xfrm>
          <a:prstGeom prst="rect">
            <a:avLst/>
          </a:prstGeom>
          <a:noFill/>
        </p:spPr>
        <p:txBody>
          <a:bodyPr wrap="square" rtlCol="0">
            <a:spAutoFit/>
          </a:bodyPr>
          <a:lstStyle/>
          <a:p>
            <a:r>
              <a:rPr lang="en-GB" dirty="0">
                <a:solidFill>
                  <a:schemeClr val="bg1"/>
                </a:solidFill>
              </a:rPr>
              <a:t>www.cuchd.in</a:t>
            </a:r>
          </a:p>
        </p:txBody>
      </p:sp>
      <p:sp>
        <p:nvSpPr>
          <p:cNvPr id="9" name="TextBox 8">
            <a:extLst>
              <a:ext uri="{FF2B5EF4-FFF2-40B4-BE49-F238E27FC236}">
                <a16:creationId xmlns:a16="http://schemas.microsoft.com/office/drawing/2014/main" id="{C4844BAE-D67E-B018-46FC-D7CDF969DB57}"/>
              </a:ext>
            </a:extLst>
          </p:cNvPr>
          <p:cNvSpPr txBox="1"/>
          <p:nvPr/>
        </p:nvSpPr>
        <p:spPr>
          <a:xfrm>
            <a:off x="9440141" y="6477000"/>
            <a:ext cx="2834987" cy="369332"/>
          </a:xfrm>
          <a:prstGeom prst="rect">
            <a:avLst/>
          </a:prstGeom>
          <a:noFill/>
        </p:spPr>
        <p:txBody>
          <a:bodyPr wrap="square" rtlCol="0">
            <a:spAutoFit/>
          </a:bodyPr>
          <a:lstStyle/>
          <a:p>
            <a:r>
              <a:rPr lang="en-GB" dirty="0">
                <a:solidFill>
                  <a:schemeClr val="bg1"/>
                </a:solidFill>
              </a:rPr>
              <a:t>Campus: </a:t>
            </a:r>
            <a:r>
              <a:rPr lang="en-GB" dirty="0" err="1">
                <a:solidFill>
                  <a:schemeClr val="bg1"/>
                </a:solidFill>
              </a:rPr>
              <a:t>Gharuan</a:t>
            </a:r>
            <a:r>
              <a:rPr lang="en-GB" dirty="0">
                <a:solidFill>
                  <a:schemeClr val="bg1"/>
                </a:solidFill>
              </a:rPr>
              <a:t>, Mohali</a:t>
            </a:r>
          </a:p>
        </p:txBody>
      </p:sp>
    </p:spTree>
    <p:extLst>
      <p:ext uri="{BB962C8B-B14F-4D97-AF65-F5344CB8AC3E}">
        <p14:creationId xmlns:p14="http://schemas.microsoft.com/office/powerpoint/2010/main" val="313166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black cartoon character pointing to a white wall&#10;&#10;Description automatically generated">
            <a:extLst>
              <a:ext uri="{FF2B5EF4-FFF2-40B4-BE49-F238E27FC236}">
                <a16:creationId xmlns:a16="http://schemas.microsoft.com/office/drawing/2014/main" id="{D7726204-93E0-C1CF-9C80-A4E2416F0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67" y="1797171"/>
            <a:ext cx="3797643" cy="4679829"/>
          </a:xfrm>
          <a:prstGeom prst="rect">
            <a:avLst/>
          </a:prstGeom>
        </p:spPr>
      </p:pic>
      <p:pic>
        <p:nvPicPr>
          <p:cNvPr id="2" name="Picture 29">
            <a:extLst>
              <a:ext uri="{FF2B5EF4-FFF2-40B4-BE49-F238E27FC236}">
                <a16:creationId xmlns:a16="http://schemas.microsoft.com/office/drawing/2014/main" id="{1482A763-FC5D-34C5-CFB4-C84158F6AC65}"/>
              </a:ext>
            </a:extLst>
          </p:cNvPr>
          <p:cNvPicPr>
            <a:picLocks noChangeAspect="1"/>
          </p:cNvPicPr>
          <p:nvPr/>
        </p:nvPicPr>
        <p:blipFill>
          <a:blip r:embed="rId3"/>
          <a:srcRect/>
          <a:stretch>
            <a:fillRect/>
          </a:stretch>
        </p:blipFill>
        <p:spPr bwMode="auto">
          <a:xfrm>
            <a:off x="0" y="1"/>
            <a:ext cx="2432860" cy="1066799"/>
          </a:xfrm>
          <a:prstGeom prst="rect">
            <a:avLst/>
          </a:prstGeom>
          <a:noFill/>
          <a:ln w="9525">
            <a:noFill/>
            <a:miter lim="800000"/>
            <a:headEnd/>
            <a:tailEnd/>
          </a:ln>
        </p:spPr>
      </p:pic>
      <p:sp>
        <p:nvSpPr>
          <p:cNvPr id="3" name="Rectangle 2">
            <a:extLst>
              <a:ext uri="{FF2B5EF4-FFF2-40B4-BE49-F238E27FC236}">
                <a16:creationId xmlns:a16="http://schemas.microsoft.com/office/drawing/2014/main" id="{A17C9D29-88BF-C97C-B0EC-0697B53E5574}"/>
              </a:ext>
            </a:extLst>
          </p:cNvPr>
          <p:cNvSpPr/>
          <p:nvPr/>
        </p:nvSpPr>
        <p:spPr>
          <a:xfrm>
            <a:off x="0" y="6477000"/>
            <a:ext cx="12192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pic>
        <p:nvPicPr>
          <p:cNvPr id="5" name="Picture 4">
            <a:extLst>
              <a:ext uri="{FF2B5EF4-FFF2-40B4-BE49-F238E27FC236}">
                <a16:creationId xmlns:a16="http://schemas.microsoft.com/office/drawing/2014/main" id="{56D2C2A8-3EE3-4DEB-522B-8CD164DB43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84527" y="3101"/>
            <a:ext cx="907473" cy="1185664"/>
          </a:xfrm>
          <a:prstGeom prst="rect">
            <a:avLst/>
          </a:prstGeom>
        </p:spPr>
      </p:pic>
      <p:sp>
        <p:nvSpPr>
          <p:cNvPr id="8" name="TextBox 7">
            <a:extLst>
              <a:ext uri="{FF2B5EF4-FFF2-40B4-BE49-F238E27FC236}">
                <a16:creationId xmlns:a16="http://schemas.microsoft.com/office/drawing/2014/main" id="{4BC606E6-09E2-BEC2-0E79-07CC84A48E50}"/>
              </a:ext>
            </a:extLst>
          </p:cNvPr>
          <p:cNvSpPr txBox="1"/>
          <p:nvPr/>
        </p:nvSpPr>
        <p:spPr>
          <a:xfrm>
            <a:off x="150668" y="6477000"/>
            <a:ext cx="2358737" cy="381000"/>
          </a:xfrm>
          <a:prstGeom prst="rect">
            <a:avLst/>
          </a:prstGeom>
          <a:noFill/>
        </p:spPr>
        <p:txBody>
          <a:bodyPr wrap="square" rtlCol="0">
            <a:spAutoFit/>
          </a:bodyPr>
          <a:lstStyle/>
          <a:p>
            <a:r>
              <a:rPr lang="en-GB" dirty="0">
                <a:solidFill>
                  <a:schemeClr val="bg1"/>
                </a:solidFill>
              </a:rPr>
              <a:t>www.cuchd.in</a:t>
            </a:r>
          </a:p>
        </p:txBody>
      </p:sp>
      <p:sp>
        <p:nvSpPr>
          <p:cNvPr id="9" name="TextBox 8">
            <a:extLst>
              <a:ext uri="{FF2B5EF4-FFF2-40B4-BE49-F238E27FC236}">
                <a16:creationId xmlns:a16="http://schemas.microsoft.com/office/drawing/2014/main" id="{C4844BAE-D67E-B018-46FC-D7CDF969DB57}"/>
              </a:ext>
            </a:extLst>
          </p:cNvPr>
          <p:cNvSpPr txBox="1"/>
          <p:nvPr/>
        </p:nvSpPr>
        <p:spPr>
          <a:xfrm>
            <a:off x="9440141" y="6477000"/>
            <a:ext cx="2834987" cy="369332"/>
          </a:xfrm>
          <a:prstGeom prst="rect">
            <a:avLst/>
          </a:prstGeom>
          <a:noFill/>
        </p:spPr>
        <p:txBody>
          <a:bodyPr wrap="square" rtlCol="0">
            <a:spAutoFit/>
          </a:bodyPr>
          <a:lstStyle/>
          <a:p>
            <a:r>
              <a:rPr lang="en-GB" dirty="0">
                <a:solidFill>
                  <a:schemeClr val="bg1"/>
                </a:solidFill>
              </a:rPr>
              <a:t>Campus: </a:t>
            </a:r>
            <a:r>
              <a:rPr lang="en-GB" dirty="0" err="1">
                <a:solidFill>
                  <a:schemeClr val="bg1"/>
                </a:solidFill>
              </a:rPr>
              <a:t>Gharuan</a:t>
            </a:r>
            <a:r>
              <a:rPr lang="en-GB" dirty="0">
                <a:solidFill>
                  <a:schemeClr val="bg1"/>
                </a:solidFill>
              </a:rPr>
              <a:t>, Mohali</a:t>
            </a:r>
          </a:p>
        </p:txBody>
      </p:sp>
      <p:sp>
        <p:nvSpPr>
          <p:cNvPr id="4" name="TextBox 3">
            <a:extLst>
              <a:ext uri="{FF2B5EF4-FFF2-40B4-BE49-F238E27FC236}">
                <a16:creationId xmlns:a16="http://schemas.microsoft.com/office/drawing/2014/main" id="{CCBB1702-4A34-F51C-547B-B0F4BE39E6BC}"/>
              </a:ext>
            </a:extLst>
          </p:cNvPr>
          <p:cNvSpPr txBox="1"/>
          <p:nvPr/>
        </p:nvSpPr>
        <p:spPr>
          <a:xfrm>
            <a:off x="4224068" y="1188765"/>
            <a:ext cx="3743863" cy="553998"/>
          </a:xfrm>
          <a:prstGeom prst="rect">
            <a:avLst/>
          </a:prstGeom>
          <a:noFill/>
        </p:spPr>
        <p:txBody>
          <a:bodyPr wrap="square" rtlCol="0">
            <a:spAutoFit/>
          </a:bodyPr>
          <a:lstStyle/>
          <a:p>
            <a:pPr algn="ctr"/>
            <a:r>
              <a:rPr lang="en-GB" sz="3000" dirty="0">
                <a:solidFill>
                  <a:srgbClr val="FF0000"/>
                </a:solidFill>
                <a:latin typeface="Times New Roman" panose="02020603050405020304" pitchFamily="18" charset="0"/>
                <a:cs typeface="Times New Roman" panose="02020603050405020304" pitchFamily="18" charset="0"/>
              </a:rPr>
              <a:t>INTRODUCTION</a:t>
            </a:r>
          </a:p>
        </p:txBody>
      </p:sp>
      <p:sp>
        <p:nvSpPr>
          <p:cNvPr id="6" name="Rectangle: Rounded Corners 5">
            <a:extLst>
              <a:ext uri="{FF2B5EF4-FFF2-40B4-BE49-F238E27FC236}">
                <a16:creationId xmlns:a16="http://schemas.microsoft.com/office/drawing/2014/main" id="{2F1498CE-DF47-A0FC-AE5B-D9FFA4D14A3E}"/>
              </a:ext>
            </a:extLst>
          </p:cNvPr>
          <p:cNvSpPr/>
          <p:nvPr/>
        </p:nvSpPr>
        <p:spPr>
          <a:xfrm>
            <a:off x="4484237" y="1188765"/>
            <a:ext cx="3240037" cy="553998"/>
          </a:xfrm>
          <a:prstGeom prst="roundRect">
            <a:avLst>
              <a:gd name="adj" fmla="val 2837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chemeClr val="bg1"/>
              </a:solidFill>
            </a:endParaRPr>
          </a:p>
        </p:txBody>
      </p:sp>
      <p:sp>
        <p:nvSpPr>
          <p:cNvPr id="10" name="TextBox 9">
            <a:extLst>
              <a:ext uri="{FF2B5EF4-FFF2-40B4-BE49-F238E27FC236}">
                <a16:creationId xmlns:a16="http://schemas.microsoft.com/office/drawing/2014/main" id="{21DCE251-04BA-6A13-35DC-0D68801A7408}"/>
              </a:ext>
            </a:extLst>
          </p:cNvPr>
          <p:cNvSpPr txBox="1"/>
          <p:nvPr/>
        </p:nvSpPr>
        <p:spPr>
          <a:xfrm>
            <a:off x="2876081" y="2551837"/>
            <a:ext cx="9136205" cy="7571303"/>
          </a:xfrm>
          <a:prstGeom prst="rect">
            <a:avLst/>
          </a:prstGeom>
          <a:noFill/>
        </p:spPr>
        <p:txBody>
          <a:bodyPr wrap="square" rtlCol="0">
            <a:spAutoFit/>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Bullying, harassment,</a:t>
            </a:r>
            <a:r>
              <a:rPr lang="en-US" dirty="0">
                <a:solidFill>
                  <a:srgbClr val="374151"/>
                </a:solidFill>
                <a:latin typeface="Times New Roman" panose="02020603050405020304" pitchFamily="18" charset="0"/>
                <a:cs typeface="Times New Roman" panose="02020603050405020304" pitchFamily="18" charset="0"/>
              </a:rPr>
              <a:t> or </a:t>
            </a:r>
            <a:r>
              <a:rPr lang="en-US" b="0" i="0" dirty="0">
                <a:solidFill>
                  <a:srgbClr val="374151"/>
                </a:solidFill>
                <a:effectLst/>
                <a:latin typeface="Times New Roman" panose="02020603050405020304" pitchFamily="18" charset="0"/>
                <a:cs typeface="Times New Roman" panose="02020603050405020304" pitchFamily="18" charset="0"/>
              </a:rPr>
              <a:t>harm to individuals, abusive messages, or unauthorized sharing of personal information</a:t>
            </a:r>
            <a:r>
              <a:rPr lang="en-US" dirty="0">
                <a:solidFill>
                  <a:srgbClr val="374151"/>
                </a:solidFill>
                <a:latin typeface="Times New Roman" panose="02020603050405020304" pitchFamily="18" charset="0"/>
                <a:cs typeface="Times New Roman" panose="02020603050405020304" pitchFamily="18" charset="0"/>
              </a:rPr>
              <a:t>.</a:t>
            </a: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r>
              <a:rPr lang="en-US" dirty="0">
                <a:solidFill>
                  <a:srgbClr val="374151"/>
                </a:solidFill>
                <a:latin typeface="Times New Roman" panose="02020603050405020304" pitchFamily="18" charset="0"/>
                <a:cs typeface="Times New Roman" panose="02020603050405020304" pitchFamily="18" charset="0"/>
              </a:rPr>
              <a:t>U</a:t>
            </a:r>
            <a:r>
              <a:rPr lang="en-US" b="0" dirty="0">
                <a:solidFill>
                  <a:srgbClr val="374151"/>
                </a:solidFill>
                <a:effectLst/>
                <a:latin typeface="Times New Roman" panose="02020603050405020304" pitchFamily="18" charset="0"/>
                <a:cs typeface="Times New Roman" panose="02020603050405020304" pitchFamily="18" charset="0"/>
              </a:rPr>
              <a:t>se of online social networks for </a:t>
            </a:r>
            <a:r>
              <a:rPr lang="en-US" b="0" i="0" dirty="0">
                <a:solidFill>
                  <a:srgbClr val="374151"/>
                </a:solidFill>
                <a:effectLst/>
                <a:latin typeface="Times New Roman" panose="02020603050405020304" pitchFamily="18" charset="0"/>
                <a:cs typeface="Times New Roman" panose="02020603050405020304" pitchFamily="18" charset="0"/>
              </a:rPr>
              <a:t>Bullying, harassment, and other such pur</a:t>
            </a:r>
            <a:r>
              <a:rPr lang="en-US" dirty="0">
                <a:solidFill>
                  <a:srgbClr val="374151"/>
                </a:solidFill>
                <a:latin typeface="Times New Roman" panose="02020603050405020304" pitchFamily="18" charset="0"/>
                <a:cs typeface="Times New Roman" panose="02020603050405020304" pitchFamily="18" charset="0"/>
              </a:rPr>
              <a:t>poses.</a:t>
            </a: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r>
              <a:rPr lang="en-US" dirty="0">
                <a:solidFill>
                  <a:srgbClr val="374151"/>
                </a:solidFill>
                <a:latin typeface="Times New Roman" panose="02020603050405020304" pitchFamily="18" charset="0"/>
                <a:cs typeface="Times New Roman" panose="02020603050405020304" pitchFamily="18" charset="0"/>
              </a:rPr>
              <a:t>Experts used to suggest going offline or avoiding using phones in case of cyber bullying, but it is not possible to isolate oneself from the internet with an increase in the use of online social networks.</a:t>
            </a: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endParaRPr lang="en-US" b="0" dirty="0">
              <a:solidFill>
                <a:srgbClr val="374151"/>
              </a:solidFill>
              <a:effectLst/>
              <a:latin typeface="Times New Roman" panose="02020603050405020304" pitchFamily="18" charset="0"/>
              <a:cs typeface="Times New Roman" panose="02020603050405020304" pitchFamily="18" charset="0"/>
            </a:endParaRP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18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9">
            <a:extLst>
              <a:ext uri="{FF2B5EF4-FFF2-40B4-BE49-F238E27FC236}">
                <a16:creationId xmlns:a16="http://schemas.microsoft.com/office/drawing/2014/main" id="{1482A763-FC5D-34C5-CFB4-C84158F6AC65}"/>
              </a:ext>
            </a:extLst>
          </p:cNvPr>
          <p:cNvPicPr>
            <a:picLocks noChangeAspect="1"/>
          </p:cNvPicPr>
          <p:nvPr/>
        </p:nvPicPr>
        <p:blipFill>
          <a:blip r:embed="rId2"/>
          <a:srcRect/>
          <a:stretch>
            <a:fillRect/>
          </a:stretch>
        </p:blipFill>
        <p:spPr bwMode="auto">
          <a:xfrm>
            <a:off x="0" y="1"/>
            <a:ext cx="2432860" cy="1066799"/>
          </a:xfrm>
          <a:prstGeom prst="rect">
            <a:avLst/>
          </a:prstGeom>
          <a:noFill/>
          <a:ln w="9525">
            <a:noFill/>
            <a:miter lim="800000"/>
            <a:headEnd/>
            <a:tailEnd/>
          </a:ln>
        </p:spPr>
      </p:pic>
      <p:sp>
        <p:nvSpPr>
          <p:cNvPr id="3" name="Rectangle 2">
            <a:extLst>
              <a:ext uri="{FF2B5EF4-FFF2-40B4-BE49-F238E27FC236}">
                <a16:creationId xmlns:a16="http://schemas.microsoft.com/office/drawing/2014/main" id="{A17C9D29-88BF-C97C-B0EC-0697B53E5574}"/>
              </a:ext>
            </a:extLst>
          </p:cNvPr>
          <p:cNvSpPr/>
          <p:nvPr/>
        </p:nvSpPr>
        <p:spPr>
          <a:xfrm>
            <a:off x="0" y="6477000"/>
            <a:ext cx="12192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pic>
        <p:nvPicPr>
          <p:cNvPr id="5" name="Picture 4">
            <a:extLst>
              <a:ext uri="{FF2B5EF4-FFF2-40B4-BE49-F238E27FC236}">
                <a16:creationId xmlns:a16="http://schemas.microsoft.com/office/drawing/2014/main" id="{56D2C2A8-3EE3-4DEB-522B-8CD164DB4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4527" y="3101"/>
            <a:ext cx="907473" cy="1185664"/>
          </a:xfrm>
          <a:prstGeom prst="rect">
            <a:avLst/>
          </a:prstGeom>
        </p:spPr>
      </p:pic>
      <p:sp>
        <p:nvSpPr>
          <p:cNvPr id="8" name="TextBox 7">
            <a:extLst>
              <a:ext uri="{FF2B5EF4-FFF2-40B4-BE49-F238E27FC236}">
                <a16:creationId xmlns:a16="http://schemas.microsoft.com/office/drawing/2014/main" id="{4BC606E6-09E2-BEC2-0E79-07CC84A48E50}"/>
              </a:ext>
            </a:extLst>
          </p:cNvPr>
          <p:cNvSpPr txBox="1"/>
          <p:nvPr/>
        </p:nvSpPr>
        <p:spPr>
          <a:xfrm>
            <a:off x="150668" y="6477000"/>
            <a:ext cx="2358737" cy="381000"/>
          </a:xfrm>
          <a:prstGeom prst="rect">
            <a:avLst/>
          </a:prstGeom>
          <a:noFill/>
        </p:spPr>
        <p:txBody>
          <a:bodyPr wrap="square" rtlCol="0">
            <a:spAutoFit/>
          </a:bodyPr>
          <a:lstStyle/>
          <a:p>
            <a:r>
              <a:rPr lang="en-GB" dirty="0">
                <a:solidFill>
                  <a:schemeClr val="bg1"/>
                </a:solidFill>
              </a:rPr>
              <a:t>www.cuchd.in</a:t>
            </a:r>
          </a:p>
        </p:txBody>
      </p:sp>
      <p:sp>
        <p:nvSpPr>
          <p:cNvPr id="9" name="TextBox 8">
            <a:extLst>
              <a:ext uri="{FF2B5EF4-FFF2-40B4-BE49-F238E27FC236}">
                <a16:creationId xmlns:a16="http://schemas.microsoft.com/office/drawing/2014/main" id="{C4844BAE-D67E-B018-46FC-D7CDF969DB57}"/>
              </a:ext>
            </a:extLst>
          </p:cNvPr>
          <p:cNvSpPr txBox="1"/>
          <p:nvPr/>
        </p:nvSpPr>
        <p:spPr>
          <a:xfrm>
            <a:off x="9440141" y="6477000"/>
            <a:ext cx="2834987" cy="369332"/>
          </a:xfrm>
          <a:prstGeom prst="rect">
            <a:avLst/>
          </a:prstGeom>
          <a:noFill/>
        </p:spPr>
        <p:txBody>
          <a:bodyPr wrap="square" rtlCol="0">
            <a:spAutoFit/>
          </a:bodyPr>
          <a:lstStyle/>
          <a:p>
            <a:r>
              <a:rPr lang="en-GB" dirty="0">
                <a:solidFill>
                  <a:schemeClr val="bg1"/>
                </a:solidFill>
              </a:rPr>
              <a:t>Campus: </a:t>
            </a:r>
            <a:r>
              <a:rPr lang="en-GB" dirty="0" err="1">
                <a:solidFill>
                  <a:schemeClr val="bg1"/>
                </a:solidFill>
              </a:rPr>
              <a:t>Gharuan</a:t>
            </a:r>
            <a:r>
              <a:rPr lang="en-GB" dirty="0">
                <a:solidFill>
                  <a:schemeClr val="bg1"/>
                </a:solidFill>
              </a:rPr>
              <a:t>, Mohali</a:t>
            </a:r>
          </a:p>
        </p:txBody>
      </p:sp>
      <p:sp>
        <p:nvSpPr>
          <p:cNvPr id="4" name="TextBox 3">
            <a:extLst>
              <a:ext uri="{FF2B5EF4-FFF2-40B4-BE49-F238E27FC236}">
                <a16:creationId xmlns:a16="http://schemas.microsoft.com/office/drawing/2014/main" id="{CCBB1702-4A34-F51C-547B-B0F4BE39E6BC}"/>
              </a:ext>
            </a:extLst>
          </p:cNvPr>
          <p:cNvSpPr txBox="1"/>
          <p:nvPr/>
        </p:nvSpPr>
        <p:spPr>
          <a:xfrm>
            <a:off x="3665918" y="1188765"/>
            <a:ext cx="5915975" cy="630942"/>
          </a:xfrm>
          <a:prstGeom prst="rect">
            <a:avLst/>
          </a:prstGeom>
          <a:noFill/>
        </p:spPr>
        <p:txBody>
          <a:bodyPr wrap="square" rtlCol="0">
            <a:spAutoFit/>
          </a:bodyPr>
          <a:lstStyle/>
          <a:p>
            <a:pPr algn="ctr"/>
            <a:r>
              <a:rPr lang="en-GB" sz="3500" dirty="0">
                <a:solidFill>
                  <a:srgbClr val="FF0000"/>
                </a:solidFill>
                <a:latin typeface="Times New Roman" panose="02020603050405020304" pitchFamily="18" charset="0"/>
                <a:cs typeface="Times New Roman" panose="02020603050405020304" pitchFamily="18" charset="0"/>
              </a:rPr>
              <a:t>OBJECTIVE</a:t>
            </a:r>
          </a:p>
        </p:txBody>
      </p:sp>
      <p:sp>
        <p:nvSpPr>
          <p:cNvPr id="6" name="Rectangle: Rounded Corners 5">
            <a:extLst>
              <a:ext uri="{FF2B5EF4-FFF2-40B4-BE49-F238E27FC236}">
                <a16:creationId xmlns:a16="http://schemas.microsoft.com/office/drawing/2014/main" id="{2F1498CE-DF47-A0FC-AE5B-D9FFA4D14A3E}"/>
              </a:ext>
            </a:extLst>
          </p:cNvPr>
          <p:cNvSpPr/>
          <p:nvPr/>
        </p:nvSpPr>
        <p:spPr>
          <a:xfrm>
            <a:off x="3665918" y="1188765"/>
            <a:ext cx="5915975" cy="630942"/>
          </a:xfrm>
          <a:prstGeom prst="roundRect">
            <a:avLst>
              <a:gd name="adj" fmla="val 2837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chemeClr val="bg1"/>
              </a:solidFill>
            </a:endParaRPr>
          </a:p>
        </p:txBody>
      </p:sp>
      <p:sp>
        <p:nvSpPr>
          <p:cNvPr id="13" name="TextBox 12">
            <a:extLst>
              <a:ext uri="{FF2B5EF4-FFF2-40B4-BE49-F238E27FC236}">
                <a16:creationId xmlns:a16="http://schemas.microsoft.com/office/drawing/2014/main" id="{8CCC2B03-EBB3-63DA-1AF9-517FCD00F9BD}"/>
              </a:ext>
            </a:extLst>
          </p:cNvPr>
          <p:cNvSpPr txBox="1"/>
          <p:nvPr/>
        </p:nvSpPr>
        <p:spPr>
          <a:xfrm>
            <a:off x="832034" y="2825957"/>
            <a:ext cx="7582196"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 Past work analysis with their strengths and flaws.</a:t>
            </a:r>
          </a:p>
          <a:p>
            <a:pPr marL="285750" indent="-285750" algn="just">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 Utilization of natural language processing (NLP) technique.</a:t>
            </a:r>
          </a:p>
          <a:p>
            <a:pPr marL="285750" indent="-285750" algn="just">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 Comparison of  different ML and DL algorithms.</a:t>
            </a:r>
          </a:p>
          <a:p>
            <a:pPr marL="285750" indent="-285750" algn="just">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 Write a research paper and create a live working prototype.</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dirty="0">
                <a:solidFill>
                  <a:srgbClr val="374151"/>
                </a:solidFill>
                <a:latin typeface="Times New Roman" panose="02020603050405020304" pitchFamily="18" charset="0"/>
                <a:cs typeface="Times New Roman" panose="02020603050405020304" pitchFamily="18" charset="0"/>
              </a:rPr>
              <a:t> </a:t>
            </a:r>
          </a:p>
        </p:txBody>
      </p:sp>
      <p:pic>
        <p:nvPicPr>
          <p:cNvPr id="16" name="Picture 15" descr="A group of people working at computers&#10;&#10;Description automatically generated">
            <a:extLst>
              <a:ext uri="{FF2B5EF4-FFF2-40B4-BE49-F238E27FC236}">
                <a16:creationId xmlns:a16="http://schemas.microsoft.com/office/drawing/2014/main" id="{6B3EC2BE-762F-BB26-AD70-D9D86A831D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4841" y="2396876"/>
            <a:ext cx="4307159" cy="2872013"/>
          </a:xfrm>
          <a:prstGeom prst="rect">
            <a:avLst/>
          </a:prstGeom>
        </p:spPr>
      </p:pic>
    </p:spTree>
    <p:extLst>
      <p:ext uri="{BB962C8B-B14F-4D97-AF65-F5344CB8AC3E}">
        <p14:creationId xmlns:p14="http://schemas.microsoft.com/office/powerpoint/2010/main" val="428953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9">
            <a:extLst>
              <a:ext uri="{FF2B5EF4-FFF2-40B4-BE49-F238E27FC236}">
                <a16:creationId xmlns:a16="http://schemas.microsoft.com/office/drawing/2014/main" id="{1482A763-FC5D-34C5-CFB4-C84158F6AC65}"/>
              </a:ext>
            </a:extLst>
          </p:cNvPr>
          <p:cNvPicPr>
            <a:picLocks noChangeAspect="1"/>
          </p:cNvPicPr>
          <p:nvPr/>
        </p:nvPicPr>
        <p:blipFill>
          <a:blip r:embed="rId2"/>
          <a:srcRect/>
          <a:stretch>
            <a:fillRect/>
          </a:stretch>
        </p:blipFill>
        <p:spPr bwMode="auto">
          <a:xfrm>
            <a:off x="0" y="1"/>
            <a:ext cx="2432860" cy="1066799"/>
          </a:xfrm>
          <a:prstGeom prst="rect">
            <a:avLst/>
          </a:prstGeom>
          <a:noFill/>
          <a:ln w="9525">
            <a:noFill/>
            <a:miter lim="800000"/>
            <a:headEnd/>
            <a:tailEnd/>
          </a:ln>
        </p:spPr>
      </p:pic>
      <p:sp>
        <p:nvSpPr>
          <p:cNvPr id="3" name="Rectangle 2">
            <a:extLst>
              <a:ext uri="{FF2B5EF4-FFF2-40B4-BE49-F238E27FC236}">
                <a16:creationId xmlns:a16="http://schemas.microsoft.com/office/drawing/2014/main" id="{A17C9D29-88BF-C97C-B0EC-0697B53E5574}"/>
              </a:ext>
            </a:extLst>
          </p:cNvPr>
          <p:cNvSpPr/>
          <p:nvPr/>
        </p:nvSpPr>
        <p:spPr>
          <a:xfrm>
            <a:off x="0" y="6477000"/>
            <a:ext cx="12192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pic>
        <p:nvPicPr>
          <p:cNvPr id="5" name="Picture 4">
            <a:extLst>
              <a:ext uri="{FF2B5EF4-FFF2-40B4-BE49-F238E27FC236}">
                <a16:creationId xmlns:a16="http://schemas.microsoft.com/office/drawing/2014/main" id="{56D2C2A8-3EE3-4DEB-522B-8CD164DB4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4527" y="3101"/>
            <a:ext cx="907473" cy="1185664"/>
          </a:xfrm>
          <a:prstGeom prst="rect">
            <a:avLst/>
          </a:prstGeom>
        </p:spPr>
      </p:pic>
      <p:sp>
        <p:nvSpPr>
          <p:cNvPr id="8" name="TextBox 7">
            <a:extLst>
              <a:ext uri="{FF2B5EF4-FFF2-40B4-BE49-F238E27FC236}">
                <a16:creationId xmlns:a16="http://schemas.microsoft.com/office/drawing/2014/main" id="{4BC606E6-09E2-BEC2-0E79-07CC84A48E50}"/>
              </a:ext>
            </a:extLst>
          </p:cNvPr>
          <p:cNvSpPr txBox="1"/>
          <p:nvPr/>
        </p:nvSpPr>
        <p:spPr>
          <a:xfrm>
            <a:off x="150668" y="6477000"/>
            <a:ext cx="2358737" cy="381000"/>
          </a:xfrm>
          <a:prstGeom prst="rect">
            <a:avLst/>
          </a:prstGeom>
          <a:noFill/>
        </p:spPr>
        <p:txBody>
          <a:bodyPr wrap="square" rtlCol="0">
            <a:spAutoFit/>
          </a:bodyPr>
          <a:lstStyle/>
          <a:p>
            <a:r>
              <a:rPr lang="en-GB" dirty="0">
                <a:solidFill>
                  <a:schemeClr val="bg1"/>
                </a:solidFill>
              </a:rPr>
              <a:t>www.cuchd.in</a:t>
            </a:r>
          </a:p>
        </p:txBody>
      </p:sp>
      <p:sp>
        <p:nvSpPr>
          <p:cNvPr id="9" name="TextBox 8">
            <a:extLst>
              <a:ext uri="{FF2B5EF4-FFF2-40B4-BE49-F238E27FC236}">
                <a16:creationId xmlns:a16="http://schemas.microsoft.com/office/drawing/2014/main" id="{C4844BAE-D67E-B018-46FC-D7CDF969DB57}"/>
              </a:ext>
            </a:extLst>
          </p:cNvPr>
          <p:cNvSpPr txBox="1"/>
          <p:nvPr/>
        </p:nvSpPr>
        <p:spPr>
          <a:xfrm>
            <a:off x="9440141" y="6477000"/>
            <a:ext cx="2834987" cy="369332"/>
          </a:xfrm>
          <a:prstGeom prst="rect">
            <a:avLst/>
          </a:prstGeom>
          <a:noFill/>
        </p:spPr>
        <p:txBody>
          <a:bodyPr wrap="square" rtlCol="0">
            <a:spAutoFit/>
          </a:bodyPr>
          <a:lstStyle/>
          <a:p>
            <a:r>
              <a:rPr lang="en-GB" dirty="0">
                <a:solidFill>
                  <a:schemeClr val="bg1"/>
                </a:solidFill>
              </a:rPr>
              <a:t>Campus: </a:t>
            </a:r>
            <a:r>
              <a:rPr lang="en-GB" dirty="0" err="1">
                <a:solidFill>
                  <a:schemeClr val="bg1"/>
                </a:solidFill>
              </a:rPr>
              <a:t>Gharuan</a:t>
            </a:r>
            <a:r>
              <a:rPr lang="en-GB" dirty="0">
                <a:solidFill>
                  <a:schemeClr val="bg1"/>
                </a:solidFill>
              </a:rPr>
              <a:t>, Mohali</a:t>
            </a:r>
          </a:p>
        </p:txBody>
      </p:sp>
      <p:sp>
        <p:nvSpPr>
          <p:cNvPr id="4" name="TextBox 3">
            <a:extLst>
              <a:ext uri="{FF2B5EF4-FFF2-40B4-BE49-F238E27FC236}">
                <a16:creationId xmlns:a16="http://schemas.microsoft.com/office/drawing/2014/main" id="{CCBB1702-4A34-F51C-547B-B0F4BE39E6BC}"/>
              </a:ext>
            </a:extLst>
          </p:cNvPr>
          <p:cNvSpPr txBox="1"/>
          <p:nvPr/>
        </p:nvSpPr>
        <p:spPr>
          <a:xfrm>
            <a:off x="3138012" y="751329"/>
            <a:ext cx="5915975" cy="630942"/>
          </a:xfrm>
          <a:prstGeom prst="rect">
            <a:avLst/>
          </a:prstGeom>
          <a:noFill/>
        </p:spPr>
        <p:txBody>
          <a:bodyPr wrap="square" rtlCol="0">
            <a:spAutoFit/>
          </a:bodyPr>
          <a:lstStyle/>
          <a:p>
            <a:pPr algn="ctr"/>
            <a:r>
              <a:rPr lang="en-GB" sz="3500" dirty="0">
                <a:solidFill>
                  <a:srgbClr val="FF0000"/>
                </a:solidFill>
                <a:latin typeface="Times New Roman" panose="02020603050405020304" pitchFamily="18" charset="0"/>
                <a:cs typeface="Times New Roman" panose="02020603050405020304" pitchFamily="18" charset="0"/>
              </a:rPr>
              <a:t>NEED &amp; SCOPE</a:t>
            </a:r>
          </a:p>
        </p:txBody>
      </p:sp>
      <p:sp>
        <p:nvSpPr>
          <p:cNvPr id="6" name="Rectangle: Rounded Corners 5">
            <a:extLst>
              <a:ext uri="{FF2B5EF4-FFF2-40B4-BE49-F238E27FC236}">
                <a16:creationId xmlns:a16="http://schemas.microsoft.com/office/drawing/2014/main" id="{2F1498CE-DF47-A0FC-AE5B-D9FFA4D14A3E}"/>
              </a:ext>
            </a:extLst>
          </p:cNvPr>
          <p:cNvSpPr/>
          <p:nvPr/>
        </p:nvSpPr>
        <p:spPr>
          <a:xfrm>
            <a:off x="4010525" y="750257"/>
            <a:ext cx="4267201" cy="630942"/>
          </a:xfrm>
          <a:prstGeom prst="roundRect">
            <a:avLst>
              <a:gd name="adj" fmla="val 2837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chemeClr val="bg1"/>
              </a:solidFill>
            </a:endParaRPr>
          </a:p>
        </p:txBody>
      </p:sp>
      <p:pic>
        <p:nvPicPr>
          <p:cNvPr id="15" name="Picture 14" descr="A person holding a tablet next to a pile of books&#10;&#10;Description automatically generated">
            <a:extLst>
              <a:ext uri="{FF2B5EF4-FFF2-40B4-BE49-F238E27FC236}">
                <a16:creationId xmlns:a16="http://schemas.microsoft.com/office/drawing/2014/main" id="{315EC3CC-591E-6D3B-54C3-6AEB8EB6F6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7574" y="1563123"/>
            <a:ext cx="4417554" cy="4417554"/>
          </a:xfrm>
          <a:prstGeom prst="rect">
            <a:avLst/>
          </a:prstGeom>
        </p:spPr>
      </p:pic>
      <p:sp>
        <p:nvSpPr>
          <p:cNvPr id="10" name="TextBox 9">
            <a:extLst>
              <a:ext uri="{FF2B5EF4-FFF2-40B4-BE49-F238E27FC236}">
                <a16:creationId xmlns:a16="http://schemas.microsoft.com/office/drawing/2014/main" id="{AF48FFBA-7FE4-6F89-F09F-1BE22825D2A5}"/>
              </a:ext>
            </a:extLst>
          </p:cNvPr>
          <p:cNvSpPr txBox="1"/>
          <p:nvPr/>
        </p:nvSpPr>
        <p:spPr>
          <a:xfrm>
            <a:off x="609948" y="2774401"/>
            <a:ext cx="7688178" cy="2308324"/>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Depressed 37.3%  Anxious 51.6%, Self-harmed 19,9%  Attempted Suicide 5%</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Impact on Mental Health</a:t>
            </a:r>
          </a:p>
          <a:p>
            <a:pPr algn="just"/>
            <a:endParaRPr lang="en-US" dirty="0">
              <a:solidFill>
                <a:srgbClr val="37415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Rising issue and rapid boom in AI </a:t>
            </a:r>
          </a:p>
          <a:p>
            <a:pPr algn="just"/>
            <a:endParaRPr lang="en-US" dirty="0">
              <a:solidFill>
                <a:srgbClr val="37415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Pioneer steps for a better online environment.</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407859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9">
            <a:extLst>
              <a:ext uri="{FF2B5EF4-FFF2-40B4-BE49-F238E27FC236}">
                <a16:creationId xmlns:a16="http://schemas.microsoft.com/office/drawing/2014/main" id="{1482A763-FC5D-34C5-CFB4-C84158F6AC65}"/>
              </a:ext>
            </a:extLst>
          </p:cNvPr>
          <p:cNvPicPr>
            <a:picLocks noChangeAspect="1"/>
          </p:cNvPicPr>
          <p:nvPr/>
        </p:nvPicPr>
        <p:blipFill>
          <a:blip r:embed="rId2"/>
          <a:srcRect/>
          <a:stretch>
            <a:fillRect/>
          </a:stretch>
        </p:blipFill>
        <p:spPr bwMode="auto">
          <a:xfrm>
            <a:off x="0" y="1"/>
            <a:ext cx="2432860" cy="1066799"/>
          </a:xfrm>
          <a:prstGeom prst="rect">
            <a:avLst/>
          </a:prstGeom>
          <a:noFill/>
          <a:ln w="9525">
            <a:noFill/>
            <a:miter lim="800000"/>
            <a:headEnd/>
            <a:tailEnd/>
          </a:ln>
        </p:spPr>
      </p:pic>
      <p:sp>
        <p:nvSpPr>
          <p:cNvPr id="3" name="Rectangle 2">
            <a:extLst>
              <a:ext uri="{FF2B5EF4-FFF2-40B4-BE49-F238E27FC236}">
                <a16:creationId xmlns:a16="http://schemas.microsoft.com/office/drawing/2014/main" id="{A17C9D29-88BF-C97C-B0EC-0697B53E5574}"/>
              </a:ext>
            </a:extLst>
          </p:cNvPr>
          <p:cNvSpPr/>
          <p:nvPr/>
        </p:nvSpPr>
        <p:spPr>
          <a:xfrm>
            <a:off x="0" y="6477000"/>
            <a:ext cx="12192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pic>
        <p:nvPicPr>
          <p:cNvPr id="5" name="Picture 4">
            <a:extLst>
              <a:ext uri="{FF2B5EF4-FFF2-40B4-BE49-F238E27FC236}">
                <a16:creationId xmlns:a16="http://schemas.microsoft.com/office/drawing/2014/main" id="{56D2C2A8-3EE3-4DEB-522B-8CD164DB4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4527" y="3101"/>
            <a:ext cx="907473" cy="1185664"/>
          </a:xfrm>
          <a:prstGeom prst="rect">
            <a:avLst/>
          </a:prstGeom>
        </p:spPr>
      </p:pic>
      <p:sp>
        <p:nvSpPr>
          <p:cNvPr id="8" name="TextBox 7">
            <a:extLst>
              <a:ext uri="{FF2B5EF4-FFF2-40B4-BE49-F238E27FC236}">
                <a16:creationId xmlns:a16="http://schemas.microsoft.com/office/drawing/2014/main" id="{4BC606E6-09E2-BEC2-0E79-07CC84A48E50}"/>
              </a:ext>
            </a:extLst>
          </p:cNvPr>
          <p:cNvSpPr txBox="1"/>
          <p:nvPr/>
        </p:nvSpPr>
        <p:spPr>
          <a:xfrm>
            <a:off x="150668" y="6477000"/>
            <a:ext cx="2358737" cy="381000"/>
          </a:xfrm>
          <a:prstGeom prst="rect">
            <a:avLst/>
          </a:prstGeom>
          <a:noFill/>
        </p:spPr>
        <p:txBody>
          <a:bodyPr wrap="square" rtlCol="0">
            <a:spAutoFit/>
          </a:bodyPr>
          <a:lstStyle/>
          <a:p>
            <a:r>
              <a:rPr lang="en-GB" dirty="0">
                <a:solidFill>
                  <a:schemeClr val="bg1"/>
                </a:solidFill>
              </a:rPr>
              <a:t>www.cuchd.in</a:t>
            </a:r>
          </a:p>
        </p:txBody>
      </p:sp>
      <p:sp>
        <p:nvSpPr>
          <p:cNvPr id="9" name="TextBox 8">
            <a:extLst>
              <a:ext uri="{FF2B5EF4-FFF2-40B4-BE49-F238E27FC236}">
                <a16:creationId xmlns:a16="http://schemas.microsoft.com/office/drawing/2014/main" id="{C4844BAE-D67E-B018-46FC-D7CDF969DB57}"/>
              </a:ext>
            </a:extLst>
          </p:cNvPr>
          <p:cNvSpPr txBox="1"/>
          <p:nvPr/>
        </p:nvSpPr>
        <p:spPr>
          <a:xfrm>
            <a:off x="9440141" y="6477000"/>
            <a:ext cx="2834987" cy="369332"/>
          </a:xfrm>
          <a:prstGeom prst="rect">
            <a:avLst/>
          </a:prstGeom>
          <a:noFill/>
        </p:spPr>
        <p:txBody>
          <a:bodyPr wrap="square" rtlCol="0">
            <a:spAutoFit/>
          </a:bodyPr>
          <a:lstStyle/>
          <a:p>
            <a:r>
              <a:rPr lang="en-GB" dirty="0">
                <a:solidFill>
                  <a:schemeClr val="bg1"/>
                </a:solidFill>
              </a:rPr>
              <a:t>Campus: </a:t>
            </a:r>
            <a:r>
              <a:rPr lang="en-GB" dirty="0" err="1">
                <a:solidFill>
                  <a:schemeClr val="bg1"/>
                </a:solidFill>
              </a:rPr>
              <a:t>Gharuan</a:t>
            </a:r>
            <a:r>
              <a:rPr lang="en-GB" dirty="0">
                <a:solidFill>
                  <a:schemeClr val="bg1"/>
                </a:solidFill>
              </a:rPr>
              <a:t>, Mohali</a:t>
            </a:r>
          </a:p>
        </p:txBody>
      </p:sp>
      <p:sp>
        <p:nvSpPr>
          <p:cNvPr id="4" name="TextBox 3">
            <a:extLst>
              <a:ext uri="{FF2B5EF4-FFF2-40B4-BE49-F238E27FC236}">
                <a16:creationId xmlns:a16="http://schemas.microsoft.com/office/drawing/2014/main" id="{CCBB1702-4A34-F51C-547B-B0F4BE39E6BC}"/>
              </a:ext>
            </a:extLst>
          </p:cNvPr>
          <p:cNvSpPr txBox="1"/>
          <p:nvPr/>
        </p:nvSpPr>
        <p:spPr>
          <a:xfrm>
            <a:off x="4224068" y="1188765"/>
            <a:ext cx="3743863" cy="630942"/>
          </a:xfrm>
          <a:prstGeom prst="rect">
            <a:avLst/>
          </a:prstGeom>
          <a:noFill/>
        </p:spPr>
        <p:txBody>
          <a:bodyPr wrap="square" rtlCol="0">
            <a:spAutoFit/>
          </a:bodyPr>
          <a:lstStyle/>
          <a:p>
            <a:pPr algn="ctr"/>
            <a:r>
              <a:rPr lang="en-GB" sz="3500" dirty="0">
                <a:solidFill>
                  <a:srgbClr val="FF0000"/>
                </a:solidFill>
                <a:latin typeface="Times New Roman" panose="02020603050405020304" pitchFamily="18" charset="0"/>
                <a:cs typeface="Times New Roman" panose="02020603050405020304" pitchFamily="18" charset="0"/>
              </a:rPr>
              <a:t>Methodology</a:t>
            </a:r>
          </a:p>
        </p:txBody>
      </p:sp>
      <p:sp>
        <p:nvSpPr>
          <p:cNvPr id="6" name="Rectangle: Rounded Corners 5">
            <a:extLst>
              <a:ext uri="{FF2B5EF4-FFF2-40B4-BE49-F238E27FC236}">
                <a16:creationId xmlns:a16="http://schemas.microsoft.com/office/drawing/2014/main" id="{2F1498CE-DF47-A0FC-AE5B-D9FFA4D14A3E}"/>
              </a:ext>
            </a:extLst>
          </p:cNvPr>
          <p:cNvSpPr/>
          <p:nvPr/>
        </p:nvSpPr>
        <p:spPr>
          <a:xfrm>
            <a:off x="4224068" y="1188765"/>
            <a:ext cx="3743863" cy="630942"/>
          </a:xfrm>
          <a:prstGeom prst="roundRect">
            <a:avLst>
              <a:gd name="adj" fmla="val 2837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chemeClr val="bg1"/>
              </a:solidFill>
            </a:endParaRPr>
          </a:p>
        </p:txBody>
      </p:sp>
      <p:sp>
        <p:nvSpPr>
          <p:cNvPr id="10" name="TextBox 9">
            <a:extLst>
              <a:ext uri="{FF2B5EF4-FFF2-40B4-BE49-F238E27FC236}">
                <a16:creationId xmlns:a16="http://schemas.microsoft.com/office/drawing/2014/main" id="{21DCE251-04BA-6A13-35DC-0D68801A7408}"/>
              </a:ext>
            </a:extLst>
          </p:cNvPr>
          <p:cNvSpPr txBox="1"/>
          <p:nvPr/>
        </p:nvSpPr>
        <p:spPr>
          <a:xfrm>
            <a:off x="680412" y="2571570"/>
            <a:ext cx="7087311" cy="1200329"/>
          </a:xfrm>
          <a:prstGeom prst="rect">
            <a:avLst/>
          </a:prstGeom>
          <a:noFill/>
        </p:spPr>
        <p:txBody>
          <a:bodyPr wrap="square" rtlCol="0">
            <a:spAutoFit/>
          </a:bodyPr>
          <a:lstStyle/>
          <a:p>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E6A9479A-DB74-93B3-8F6D-12750A8F8FF0}"/>
              </a:ext>
            </a:extLst>
          </p:cNvPr>
          <p:cNvSpPr/>
          <p:nvPr/>
        </p:nvSpPr>
        <p:spPr>
          <a:xfrm>
            <a:off x="5215466" y="2140636"/>
            <a:ext cx="1761066" cy="50925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27D36BB-4A5B-4E93-A1E3-307680EE75A6}"/>
              </a:ext>
            </a:extLst>
          </p:cNvPr>
          <p:cNvSpPr txBox="1"/>
          <p:nvPr/>
        </p:nvSpPr>
        <p:spPr>
          <a:xfrm>
            <a:off x="5290394" y="2271441"/>
            <a:ext cx="1611210" cy="369332"/>
          </a:xfrm>
          <a:prstGeom prst="rect">
            <a:avLst/>
          </a:prstGeom>
          <a:noFill/>
        </p:spPr>
        <p:txBody>
          <a:bodyPr wrap="none" rtlCol="0">
            <a:spAutoFit/>
          </a:bodyPr>
          <a:lstStyle/>
          <a:p>
            <a:r>
              <a:rPr lang="en-US" dirty="0"/>
              <a:t>Data Collection</a:t>
            </a:r>
          </a:p>
        </p:txBody>
      </p:sp>
      <p:cxnSp>
        <p:nvCxnSpPr>
          <p:cNvPr id="14" name="Straight Arrow Connector 13">
            <a:extLst>
              <a:ext uri="{FF2B5EF4-FFF2-40B4-BE49-F238E27FC236}">
                <a16:creationId xmlns:a16="http://schemas.microsoft.com/office/drawing/2014/main" id="{38EDECC7-5124-DC88-B41D-0FCA81A6B715}"/>
              </a:ext>
            </a:extLst>
          </p:cNvPr>
          <p:cNvCxnSpPr/>
          <p:nvPr/>
        </p:nvCxnSpPr>
        <p:spPr>
          <a:xfrm>
            <a:off x="6095999" y="2653041"/>
            <a:ext cx="0" cy="488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156E2299-9226-30F2-2E04-760DFC7ABDAF}"/>
              </a:ext>
            </a:extLst>
          </p:cNvPr>
          <p:cNvSpPr/>
          <p:nvPr/>
        </p:nvSpPr>
        <p:spPr>
          <a:xfrm>
            <a:off x="5215466" y="3166530"/>
            <a:ext cx="1761066" cy="50925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8B29BEA-779C-BD37-82CB-0B32C06D70A9}"/>
              </a:ext>
            </a:extLst>
          </p:cNvPr>
          <p:cNvSpPr txBox="1"/>
          <p:nvPr/>
        </p:nvSpPr>
        <p:spPr>
          <a:xfrm>
            <a:off x="5341196" y="3247184"/>
            <a:ext cx="1559722" cy="369332"/>
          </a:xfrm>
          <a:prstGeom prst="rect">
            <a:avLst/>
          </a:prstGeom>
          <a:noFill/>
        </p:spPr>
        <p:txBody>
          <a:bodyPr wrap="none" rtlCol="0">
            <a:spAutoFit/>
          </a:bodyPr>
          <a:lstStyle/>
          <a:p>
            <a:r>
              <a:rPr lang="en-US" dirty="0"/>
              <a:t>Pre-Processing</a:t>
            </a:r>
          </a:p>
        </p:txBody>
      </p:sp>
      <p:cxnSp>
        <p:nvCxnSpPr>
          <p:cNvPr id="18" name="Straight Connector 17">
            <a:extLst>
              <a:ext uri="{FF2B5EF4-FFF2-40B4-BE49-F238E27FC236}">
                <a16:creationId xmlns:a16="http://schemas.microsoft.com/office/drawing/2014/main" id="{7BEC24B6-5DA2-E0C4-AA8B-8C5C790DAB13}"/>
              </a:ext>
            </a:extLst>
          </p:cNvPr>
          <p:cNvCxnSpPr/>
          <p:nvPr/>
        </p:nvCxnSpPr>
        <p:spPr>
          <a:xfrm flipH="1">
            <a:off x="3970867" y="3429000"/>
            <a:ext cx="12445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8924EAF-99FB-8A02-D96C-C464A55C8A25}"/>
              </a:ext>
            </a:extLst>
          </p:cNvPr>
          <p:cNvCxnSpPr/>
          <p:nvPr/>
        </p:nvCxnSpPr>
        <p:spPr>
          <a:xfrm>
            <a:off x="3970867" y="3429000"/>
            <a:ext cx="0" cy="73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864F5EC-5EE7-E18B-9D46-D873AE06F73F}"/>
              </a:ext>
            </a:extLst>
          </p:cNvPr>
          <p:cNvSpPr/>
          <p:nvPr/>
        </p:nvSpPr>
        <p:spPr>
          <a:xfrm>
            <a:off x="3256338" y="4202833"/>
            <a:ext cx="1459592" cy="50925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5C0343A-F478-2935-30FE-4187DABFC50F}"/>
              </a:ext>
            </a:extLst>
          </p:cNvPr>
          <p:cNvSpPr txBox="1"/>
          <p:nvPr/>
        </p:nvSpPr>
        <p:spPr>
          <a:xfrm>
            <a:off x="3273272" y="4272794"/>
            <a:ext cx="1395190" cy="369332"/>
          </a:xfrm>
          <a:prstGeom prst="rect">
            <a:avLst/>
          </a:prstGeom>
          <a:noFill/>
        </p:spPr>
        <p:txBody>
          <a:bodyPr wrap="none" rtlCol="0">
            <a:spAutoFit/>
          </a:bodyPr>
          <a:lstStyle/>
          <a:p>
            <a:r>
              <a:rPr lang="en-US" dirty="0"/>
              <a:t>Base Dataset</a:t>
            </a:r>
          </a:p>
        </p:txBody>
      </p:sp>
      <p:cxnSp>
        <p:nvCxnSpPr>
          <p:cNvPr id="25" name="Straight Connector 24">
            <a:extLst>
              <a:ext uri="{FF2B5EF4-FFF2-40B4-BE49-F238E27FC236}">
                <a16:creationId xmlns:a16="http://schemas.microsoft.com/office/drawing/2014/main" id="{DF787404-546A-C2EF-548D-94BEA4D5DB41}"/>
              </a:ext>
            </a:extLst>
          </p:cNvPr>
          <p:cNvCxnSpPr/>
          <p:nvPr/>
        </p:nvCxnSpPr>
        <p:spPr>
          <a:xfrm flipH="1">
            <a:off x="6976532" y="3429000"/>
            <a:ext cx="12445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EB85FAC-9BFC-4030-705E-F8A424435786}"/>
              </a:ext>
            </a:extLst>
          </p:cNvPr>
          <p:cNvCxnSpPr>
            <a:cxnSpLocks/>
            <a:endCxn id="27" idx="0"/>
          </p:cNvCxnSpPr>
          <p:nvPr/>
        </p:nvCxnSpPr>
        <p:spPr>
          <a:xfrm>
            <a:off x="8212665" y="3429000"/>
            <a:ext cx="8466" cy="521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A91106E7-6BFA-B46A-08CC-AC823A5A7D7D}"/>
              </a:ext>
            </a:extLst>
          </p:cNvPr>
          <p:cNvSpPr/>
          <p:nvPr/>
        </p:nvSpPr>
        <p:spPr>
          <a:xfrm>
            <a:off x="7277102" y="3950660"/>
            <a:ext cx="1888057" cy="736600"/>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41B9B36-3FD5-E03A-FBE6-E1C0A47CB089}"/>
              </a:ext>
            </a:extLst>
          </p:cNvPr>
          <p:cNvSpPr txBox="1"/>
          <p:nvPr/>
        </p:nvSpPr>
        <p:spPr>
          <a:xfrm>
            <a:off x="7430389" y="3995795"/>
            <a:ext cx="1734770" cy="646331"/>
          </a:xfrm>
          <a:prstGeom prst="rect">
            <a:avLst/>
          </a:prstGeom>
          <a:noFill/>
        </p:spPr>
        <p:txBody>
          <a:bodyPr wrap="none" rtlCol="0">
            <a:spAutoFit/>
          </a:bodyPr>
          <a:lstStyle/>
          <a:p>
            <a:r>
              <a:rPr lang="en-US" dirty="0"/>
              <a:t>Train various </a:t>
            </a:r>
          </a:p>
          <a:p>
            <a:r>
              <a:rPr lang="en-US" dirty="0"/>
              <a:t>ML &amp; DL Models</a:t>
            </a:r>
          </a:p>
        </p:txBody>
      </p:sp>
      <p:cxnSp>
        <p:nvCxnSpPr>
          <p:cNvPr id="39" name="Straight Connector 38">
            <a:extLst>
              <a:ext uri="{FF2B5EF4-FFF2-40B4-BE49-F238E27FC236}">
                <a16:creationId xmlns:a16="http://schemas.microsoft.com/office/drawing/2014/main" id="{6AFE106B-938A-8B74-9CEF-EF29F4CF1AFC}"/>
              </a:ext>
            </a:extLst>
          </p:cNvPr>
          <p:cNvCxnSpPr>
            <a:endCxn id="27" idx="1"/>
          </p:cNvCxnSpPr>
          <p:nvPr/>
        </p:nvCxnSpPr>
        <p:spPr>
          <a:xfrm>
            <a:off x="4715930" y="4318960"/>
            <a:ext cx="2561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F92835F-B543-0991-CA31-60CD0B037121}"/>
              </a:ext>
            </a:extLst>
          </p:cNvPr>
          <p:cNvCxnSpPr>
            <a:cxnSpLocks/>
          </p:cNvCxnSpPr>
          <p:nvPr/>
        </p:nvCxnSpPr>
        <p:spPr>
          <a:xfrm>
            <a:off x="6146115" y="5290176"/>
            <a:ext cx="0" cy="466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66AFDDE6-E82D-06CB-6C0F-718987ACE4BF}"/>
              </a:ext>
            </a:extLst>
          </p:cNvPr>
          <p:cNvSpPr/>
          <p:nvPr/>
        </p:nvSpPr>
        <p:spPr>
          <a:xfrm>
            <a:off x="5309443" y="5761568"/>
            <a:ext cx="1549401" cy="499824"/>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6DCDFA3-4F9F-3478-F61F-B7B428228051}"/>
              </a:ext>
            </a:extLst>
          </p:cNvPr>
          <p:cNvSpPr txBox="1"/>
          <p:nvPr/>
        </p:nvSpPr>
        <p:spPr>
          <a:xfrm>
            <a:off x="5506327" y="5833824"/>
            <a:ext cx="1251305" cy="369332"/>
          </a:xfrm>
          <a:prstGeom prst="rect">
            <a:avLst/>
          </a:prstGeom>
          <a:noFill/>
        </p:spPr>
        <p:txBody>
          <a:bodyPr wrap="none" rtlCol="0">
            <a:spAutoFit/>
          </a:bodyPr>
          <a:lstStyle/>
          <a:p>
            <a:r>
              <a:rPr lang="en-US" dirty="0"/>
              <a:t>Best Model</a:t>
            </a:r>
          </a:p>
        </p:txBody>
      </p:sp>
      <p:sp>
        <p:nvSpPr>
          <p:cNvPr id="45" name="Rectangle: Rounded Corners 44">
            <a:extLst>
              <a:ext uri="{FF2B5EF4-FFF2-40B4-BE49-F238E27FC236}">
                <a16:creationId xmlns:a16="http://schemas.microsoft.com/office/drawing/2014/main" id="{F4D9295F-C468-04CA-2826-3699F0CEE20B}"/>
              </a:ext>
            </a:extLst>
          </p:cNvPr>
          <p:cNvSpPr/>
          <p:nvPr/>
        </p:nvSpPr>
        <p:spPr>
          <a:xfrm>
            <a:off x="5157632" y="4776845"/>
            <a:ext cx="1976966" cy="499824"/>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7B9C404-CAEB-07A5-E2AB-FAC7F134F37C}"/>
              </a:ext>
            </a:extLst>
          </p:cNvPr>
          <p:cNvSpPr txBox="1"/>
          <p:nvPr/>
        </p:nvSpPr>
        <p:spPr>
          <a:xfrm>
            <a:off x="5268088" y="4853628"/>
            <a:ext cx="1727781" cy="369332"/>
          </a:xfrm>
          <a:prstGeom prst="rect">
            <a:avLst/>
          </a:prstGeom>
          <a:noFill/>
        </p:spPr>
        <p:txBody>
          <a:bodyPr wrap="none" rtlCol="0">
            <a:spAutoFit/>
          </a:bodyPr>
          <a:lstStyle/>
          <a:p>
            <a:r>
              <a:rPr lang="en-US" dirty="0"/>
              <a:t>Evaluate Models</a:t>
            </a:r>
          </a:p>
        </p:txBody>
      </p:sp>
      <p:cxnSp>
        <p:nvCxnSpPr>
          <p:cNvPr id="51" name="Straight Arrow Connector 50">
            <a:extLst>
              <a:ext uri="{FF2B5EF4-FFF2-40B4-BE49-F238E27FC236}">
                <a16:creationId xmlns:a16="http://schemas.microsoft.com/office/drawing/2014/main" id="{D8F5B5A1-F489-5315-71C6-0634BA0EE662}"/>
              </a:ext>
            </a:extLst>
          </p:cNvPr>
          <p:cNvCxnSpPr>
            <a:cxnSpLocks/>
          </p:cNvCxnSpPr>
          <p:nvPr/>
        </p:nvCxnSpPr>
        <p:spPr>
          <a:xfrm>
            <a:off x="6156693" y="4318960"/>
            <a:ext cx="0" cy="466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4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9">
            <a:extLst>
              <a:ext uri="{FF2B5EF4-FFF2-40B4-BE49-F238E27FC236}">
                <a16:creationId xmlns:a16="http://schemas.microsoft.com/office/drawing/2014/main" id="{1482A763-FC5D-34C5-CFB4-C84158F6AC65}"/>
              </a:ext>
            </a:extLst>
          </p:cNvPr>
          <p:cNvPicPr>
            <a:picLocks noChangeAspect="1"/>
          </p:cNvPicPr>
          <p:nvPr/>
        </p:nvPicPr>
        <p:blipFill>
          <a:blip r:embed="rId2"/>
          <a:srcRect/>
          <a:stretch>
            <a:fillRect/>
          </a:stretch>
        </p:blipFill>
        <p:spPr bwMode="auto">
          <a:xfrm>
            <a:off x="0" y="1"/>
            <a:ext cx="2432860" cy="1002631"/>
          </a:xfrm>
          <a:prstGeom prst="rect">
            <a:avLst/>
          </a:prstGeom>
          <a:noFill/>
          <a:ln w="9525">
            <a:noFill/>
            <a:miter lim="800000"/>
            <a:headEnd/>
            <a:tailEnd/>
          </a:ln>
        </p:spPr>
      </p:pic>
      <p:sp>
        <p:nvSpPr>
          <p:cNvPr id="3" name="Rectangle 2">
            <a:extLst>
              <a:ext uri="{FF2B5EF4-FFF2-40B4-BE49-F238E27FC236}">
                <a16:creationId xmlns:a16="http://schemas.microsoft.com/office/drawing/2014/main" id="{A17C9D29-88BF-C97C-B0EC-0697B53E5574}"/>
              </a:ext>
            </a:extLst>
          </p:cNvPr>
          <p:cNvSpPr/>
          <p:nvPr/>
        </p:nvSpPr>
        <p:spPr>
          <a:xfrm>
            <a:off x="0" y="6477000"/>
            <a:ext cx="12192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pic>
        <p:nvPicPr>
          <p:cNvPr id="5" name="Picture 4">
            <a:extLst>
              <a:ext uri="{FF2B5EF4-FFF2-40B4-BE49-F238E27FC236}">
                <a16:creationId xmlns:a16="http://schemas.microsoft.com/office/drawing/2014/main" id="{56D2C2A8-3EE3-4DEB-522B-8CD164DB4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4527" y="3101"/>
            <a:ext cx="907473" cy="1185664"/>
          </a:xfrm>
          <a:prstGeom prst="rect">
            <a:avLst/>
          </a:prstGeom>
        </p:spPr>
      </p:pic>
      <p:sp>
        <p:nvSpPr>
          <p:cNvPr id="8" name="TextBox 7">
            <a:extLst>
              <a:ext uri="{FF2B5EF4-FFF2-40B4-BE49-F238E27FC236}">
                <a16:creationId xmlns:a16="http://schemas.microsoft.com/office/drawing/2014/main" id="{4BC606E6-09E2-BEC2-0E79-07CC84A48E50}"/>
              </a:ext>
            </a:extLst>
          </p:cNvPr>
          <p:cNvSpPr txBox="1"/>
          <p:nvPr/>
        </p:nvSpPr>
        <p:spPr>
          <a:xfrm>
            <a:off x="150668" y="6477000"/>
            <a:ext cx="2358737" cy="381000"/>
          </a:xfrm>
          <a:prstGeom prst="rect">
            <a:avLst/>
          </a:prstGeom>
          <a:noFill/>
        </p:spPr>
        <p:txBody>
          <a:bodyPr wrap="square" rtlCol="0">
            <a:spAutoFit/>
          </a:bodyPr>
          <a:lstStyle/>
          <a:p>
            <a:r>
              <a:rPr lang="en-GB" dirty="0">
                <a:solidFill>
                  <a:schemeClr val="bg1"/>
                </a:solidFill>
              </a:rPr>
              <a:t>www.cuchd.in</a:t>
            </a:r>
          </a:p>
        </p:txBody>
      </p:sp>
      <p:sp>
        <p:nvSpPr>
          <p:cNvPr id="9" name="TextBox 8">
            <a:extLst>
              <a:ext uri="{FF2B5EF4-FFF2-40B4-BE49-F238E27FC236}">
                <a16:creationId xmlns:a16="http://schemas.microsoft.com/office/drawing/2014/main" id="{C4844BAE-D67E-B018-46FC-D7CDF969DB57}"/>
              </a:ext>
            </a:extLst>
          </p:cNvPr>
          <p:cNvSpPr txBox="1"/>
          <p:nvPr/>
        </p:nvSpPr>
        <p:spPr>
          <a:xfrm>
            <a:off x="9440141" y="6477000"/>
            <a:ext cx="2834987" cy="369332"/>
          </a:xfrm>
          <a:prstGeom prst="rect">
            <a:avLst/>
          </a:prstGeom>
          <a:noFill/>
        </p:spPr>
        <p:txBody>
          <a:bodyPr wrap="square" rtlCol="0">
            <a:spAutoFit/>
          </a:bodyPr>
          <a:lstStyle/>
          <a:p>
            <a:r>
              <a:rPr lang="en-GB" dirty="0">
                <a:solidFill>
                  <a:schemeClr val="bg1"/>
                </a:solidFill>
              </a:rPr>
              <a:t>Campus: </a:t>
            </a:r>
            <a:r>
              <a:rPr lang="en-GB" dirty="0" err="1">
                <a:solidFill>
                  <a:schemeClr val="bg1"/>
                </a:solidFill>
              </a:rPr>
              <a:t>Gharuan</a:t>
            </a:r>
            <a:r>
              <a:rPr lang="en-GB" dirty="0">
                <a:solidFill>
                  <a:schemeClr val="bg1"/>
                </a:solidFill>
              </a:rPr>
              <a:t>, Mohali</a:t>
            </a:r>
          </a:p>
        </p:txBody>
      </p:sp>
      <p:sp>
        <p:nvSpPr>
          <p:cNvPr id="4" name="TextBox 3">
            <a:extLst>
              <a:ext uri="{FF2B5EF4-FFF2-40B4-BE49-F238E27FC236}">
                <a16:creationId xmlns:a16="http://schemas.microsoft.com/office/drawing/2014/main" id="{CCBB1702-4A34-F51C-547B-B0F4BE39E6BC}"/>
              </a:ext>
            </a:extLst>
          </p:cNvPr>
          <p:cNvSpPr txBox="1"/>
          <p:nvPr/>
        </p:nvSpPr>
        <p:spPr>
          <a:xfrm>
            <a:off x="3138010" y="293083"/>
            <a:ext cx="5915975" cy="630942"/>
          </a:xfrm>
          <a:prstGeom prst="rect">
            <a:avLst/>
          </a:prstGeom>
          <a:noFill/>
        </p:spPr>
        <p:txBody>
          <a:bodyPr wrap="square" rtlCol="0">
            <a:spAutoFit/>
          </a:bodyPr>
          <a:lstStyle/>
          <a:p>
            <a:pPr algn="ctr"/>
            <a:r>
              <a:rPr lang="en-GB" sz="3500" dirty="0">
                <a:solidFill>
                  <a:srgbClr val="FF0000"/>
                </a:solidFill>
                <a:latin typeface="Times New Roman" panose="02020603050405020304" pitchFamily="18" charset="0"/>
                <a:cs typeface="Times New Roman" panose="02020603050405020304" pitchFamily="18" charset="0"/>
              </a:rPr>
              <a:t>Progress Monitoring </a:t>
            </a:r>
          </a:p>
        </p:txBody>
      </p:sp>
      <p:sp>
        <p:nvSpPr>
          <p:cNvPr id="6" name="Rectangle: Rounded Corners 5">
            <a:extLst>
              <a:ext uri="{FF2B5EF4-FFF2-40B4-BE49-F238E27FC236}">
                <a16:creationId xmlns:a16="http://schemas.microsoft.com/office/drawing/2014/main" id="{2F1498CE-DF47-A0FC-AE5B-D9FFA4D14A3E}"/>
              </a:ext>
            </a:extLst>
          </p:cNvPr>
          <p:cNvSpPr/>
          <p:nvPr/>
        </p:nvSpPr>
        <p:spPr>
          <a:xfrm>
            <a:off x="3962398" y="293083"/>
            <a:ext cx="4267201" cy="630942"/>
          </a:xfrm>
          <a:prstGeom prst="roundRect">
            <a:avLst>
              <a:gd name="adj" fmla="val 2837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chemeClr val="bg1"/>
              </a:solidFill>
            </a:endParaRPr>
          </a:p>
        </p:txBody>
      </p:sp>
      <p:pic>
        <p:nvPicPr>
          <p:cNvPr id="16" name="Picture 15" descr="A screenshot of a computer&#10;&#10;Description automatically generated">
            <a:extLst>
              <a:ext uri="{FF2B5EF4-FFF2-40B4-BE49-F238E27FC236}">
                <a16:creationId xmlns:a16="http://schemas.microsoft.com/office/drawing/2014/main" id="{BCFB1251-8E55-E0C7-A866-71EA3240EECE}"/>
              </a:ext>
            </a:extLst>
          </p:cNvPr>
          <p:cNvPicPr>
            <a:picLocks noChangeAspect="1"/>
          </p:cNvPicPr>
          <p:nvPr/>
        </p:nvPicPr>
        <p:blipFill rotWithShape="1">
          <a:blip r:embed="rId4">
            <a:extLst>
              <a:ext uri="{28A0092B-C50C-407E-A947-70E740481C1C}">
                <a14:useLocalDpi xmlns:a14="http://schemas.microsoft.com/office/drawing/2010/main" val="0"/>
              </a:ext>
            </a:extLst>
          </a:blip>
          <a:srcRect l="16871" r="12869"/>
          <a:stretch/>
        </p:blipFill>
        <p:spPr>
          <a:xfrm>
            <a:off x="907473" y="1677204"/>
            <a:ext cx="4018548" cy="350357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8" name="Picture 17" descr="A screenshot of a computer&#10;&#10;Description automatically generated">
            <a:extLst>
              <a:ext uri="{FF2B5EF4-FFF2-40B4-BE49-F238E27FC236}">
                <a16:creationId xmlns:a16="http://schemas.microsoft.com/office/drawing/2014/main" id="{9B55E55B-F844-D6EF-1532-A572CA26E1C6}"/>
              </a:ext>
            </a:extLst>
          </p:cNvPr>
          <p:cNvPicPr>
            <a:picLocks noChangeAspect="1"/>
          </p:cNvPicPr>
          <p:nvPr/>
        </p:nvPicPr>
        <p:blipFill rotWithShape="1">
          <a:blip r:embed="rId5">
            <a:extLst>
              <a:ext uri="{28A0092B-C50C-407E-A947-70E740481C1C}">
                <a14:useLocalDpi xmlns:a14="http://schemas.microsoft.com/office/drawing/2010/main" val="0"/>
              </a:ext>
            </a:extLst>
          </a:blip>
          <a:srcRect l="12029" r="2827"/>
          <a:stretch/>
        </p:blipFill>
        <p:spPr>
          <a:xfrm>
            <a:off x="5368552" y="1977491"/>
            <a:ext cx="5915975" cy="29030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9" name="TextBox 18">
            <a:extLst>
              <a:ext uri="{FF2B5EF4-FFF2-40B4-BE49-F238E27FC236}">
                <a16:creationId xmlns:a16="http://schemas.microsoft.com/office/drawing/2014/main" id="{1F01B335-887C-1F82-2BE3-1487AC9F7206}"/>
              </a:ext>
            </a:extLst>
          </p:cNvPr>
          <p:cNvSpPr txBox="1"/>
          <p:nvPr/>
        </p:nvSpPr>
        <p:spPr>
          <a:xfrm>
            <a:off x="5316777" y="930913"/>
            <a:ext cx="1601721" cy="400110"/>
          </a:xfrm>
          <a:prstGeom prst="rect">
            <a:avLst/>
          </a:prstGeom>
          <a:noFill/>
        </p:spPr>
        <p:txBody>
          <a:bodyPr wrap="none" rtlCol="0">
            <a:spAutoFit/>
          </a:bodyPr>
          <a:lstStyle/>
          <a:p>
            <a:r>
              <a:rPr lang="en-US" sz="2000" b="1" i="1" dirty="0">
                <a:solidFill>
                  <a:srgbClr val="FF0000"/>
                </a:solidFill>
                <a:latin typeface="Times New Roman" panose="02020603050405020304" pitchFamily="18" charset="0"/>
                <a:cs typeface="Times New Roman" panose="02020603050405020304" pitchFamily="18" charset="0"/>
              </a:rPr>
              <a:t>Using Notion</a:t>
            </a:r>
          </a:p>
        </p:txBody>
      </p:sp>
    </p:spTree>
    <p:extLst>
      <p:ext uri="{BB962C8B-B14F-4D97-AF65-F5344CB8AC3E}">
        <p14:creationId xmlns:p14="http://schemas.microsoft.com/office/powerpoint/2010/main" val="295665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9">
            <a:extLst>
              <a:ext uri="{FF2B5EF4-FFF2-40B4-BE49-F238E27FC236}">
                <a16:creationId xmlns:a16="http://schemas.microsoft.com/office/drawing/2014/main" id="{1482A763-FC5D-34C5-CFB4-C84158F6AC65}"/>
              </a:ext>
            </a:extLst>
          </p:cNvPr>
          <p:cNvPicPr>
            <a:picLocks noChangeAspect="1"/>
          </p:cNvPicPr>
          <p:nvPr/>
        </p:nvPicPr>
        <p:blipFill>
          <a:blip r:embed="rId2"/>
          <a:srcRect/>
          <a:stretch>
            <a:fillRect/>
          </a:stretch>
        </p:blipFill>
        <p:spPr bwMode="auto">
          <a:xfrm>
            <a:off x="0" y="0"/>
            <a:ext cx="1890376" cy="952753"/>
          </a:xfrm>
          <a:prstGeom prst="rect">
            <a:avLst/>
          </a:prstGeom>
          <a:noFill/>
          <a:ln w="9525">
            <a:noFill/>
            <a:miter lim="800000"/>
            <a:headEnd/>
            <a:tailEnd/>
          </a:ln>
        </p:spPr>
      </p:pic>
      <p:sp>
        <p:nvSpPr>
          <p:cNvPr id="3" name="Rectangle 2">
            <a:extLst>
              <a:ext uri="{FF2B5EF4-FFF2-40B4-BE49-F238E27FC236}">
                <a16:creationId xmlns:a16="http://schemas.microsoft.com/office/drawing/2014/main" id="{A17C9D29-88BF-C97C-B0EC-0697B53E5574}"/>
              </a:ext>
            </a:extLst>
          </p:cNvPr>
          <p:cNvSpPr/>
          <p:nvPr/>
        </p:nvSpPr>
        <p:spPr>
          <a:xfrm>
            <a:off x="0" y="6477000"/>
            <a:ext cx="12192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pic>
        <p:nvPicPr>
          <p:cNvPr id="5" name="Picture 4">
            <a:extLst>
              <a:ext uri="{FF2B5EF4-FFF2-40B4-BE49-F238E27FC236}">
                <a16:creationId xmlns:a16="http://schemas.microsoft.com/office/drawing/2014/main" id="{56D2C2A8-3EE3-4DEB-522B-8CD164DB4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4527" y="3101"/>
            <a:ext cx="907473" cy="1089100"/>
          </a:xfrm>
          <a:prstGeom prst="rect">
            <a:avLst/>
          </a:prstGeom>
        </p:spPr>
      </p:pic>
      <p:sp>
        <p:nvSpPr>
          <p:cNvPr id="8" name="TextBox 7">
            <a:extLst>
              <a:ext uri="{FF2B5EF4-FFF2-40B4-BE49-F238E27FC236}">
                <a16:creationId xmlns:a16="http://schemas.microsoft.com/office/drawing/2014/main" id="{4BC606E6-09E2-BEC2-0E79-07CC84A48E50}"/>
              </a:ext>
            </a:extLst>
          </p:cNvPr>
          <p:cNvSpPr txBox="1"/>
          <p:nvPr/>
        </p:nvSpPr>
        <p:spPr>
          <a:xfrm>
            <a:off x="150668" y="6477000"/>
            <a:ext cx="2358737" cy="381000"/>
          </a:xfrm>
          <a:prstGeom prst="rect">
            <a:avLst/>
          </a:prstGeom>
          <a:noFill/>
        </p:spPr>
        <p:txBody>
          <a:bodyPr wrap="square" rtlCol="0">
            <a:spAutoFit/>
          </a:bodyPr>
          <a:lstStyle/>
          <a:p>
            <a:r>
              <a:rPr lang="en-GB" dirty="0">
                <a:solidFill>
                  <a:schemeClr val="bg1"/>
                </a:solidFill>
              </a:rPr>
              <a:t>www.cuchd.in</a:t>
            </a:r>
          </a:p>
        </p:txBody>
      </p:sp>
      <p:sp>
        <p:nvSpPr>
          <p:cNvPr id="9" name="TextBox 8">
            <a:extLst>
              <a:ext uri="{FF2B5EF4-FFF2-40B4-BE49-F238E27FC236}">
                <a16:creationId xmlns:a16="http://schemas.microsoft.com/office/drawing/2014/main" id="{C4844BAE-D67E-B018-46FC-D7CDF969DB57}"/>
              </a:ext>
            </a:extLst>
          </p:cNvPr>
          <p:cNvSpPr txBox="1"/>
          <p:nvPr/>
        </p:nvSpPr>
        <p:spPr>
          <a:xfrm>
            <a:off x="9440141" y="6477000"/>
            <a:ext cx="2834987" cy="369332"/>
          </a:xfrm>
          <a:prstGeom prst="rect">
            <a:avLst/>
          </a:prstGeom>
          <a:noFill/>
        </p:spPr>
        <p:txBody>
          <a:bodyPr wrap="square" rtlCol="0">
            <a:spAutoFit/>
          </a:bodyPr>
          <a:lstStyle/>
          <a:p>
            <a:r>
              <a:rPr lang="en-GB" dirty="0">
                <a:solidFill>
                  <a:schemeClr val="bg1"/>
                </a:solidFill>
              </a:rPr>
              <a:t>Campus: </a:t>
            </a:r>
            <a:r>
              <a:rPr lang="en-GB" dirty="0" err="1">
                <a:solidFill>
                  <a:schemeClr val="bg1"/>
                </a:solidFill>
              </a:rPr>
              <a:t>Gharuan</a:t>
            </a:r>
            <a:r>
              <a:rPr lang="en-GB" dirty="0">
                <a:solidFill>
                  <a:schemeClr val="bg1"/>
                </a:solidFill>
              </a:rPr>
              <a:t>, Mohali</a:t>
            </a:r>
          </a:p>
        </p:txBody>
      </p:sp>
      <p:graphicFrame>
        <p:nvGraphicFramePr>
          <p:cNvPr id="7" name="Chart 6">
            <a:extLst>
              <a:ext uri="{FF2B5EF4-FFF2-40B4-BE49-F238E27FC236}">
                <a16:creationId xmlns:a16="http://schemas.microsoft.com/office/drawing/2014/main" id="{3A98511B-AD10-B412-6C05-6C05424593F0}"/>
              </a:ext>
            </a:extLst>
          </p:cNvPr>
          <p:cNvGraphicFramePr/>
          <p:nvPr>
            <p:extLst>
              <p:ext uri="{D42A27DB-BD31-4B8C-83A1-F6EECF244321}">
                <p14:modId xmlns:p14="http://schemas.microsoft.com/office/powerpoint/2010/main" val="967144125"/>
              </p:ext>
            </p:extLst>
          </p:nvPr>
        </p:nvGraphicFramePr>
        <p:xfrm>
          <a:off x="2151247" y="1954662"/>
          <a:ext cx="6766560" cy="3954780"/>
        </p:xfrm>
        <a:graphic>
          <a:graphicData uri="http://schemas.openxmlformats.org/drawingml/2006/chart">
            <c:chart xmlns:c="http://schemas.openxmlformats.org/drawingml/2006/chart" xmlns:r="http://schemas.openxmlformats.org/officeDocument/2006/relationships" r:id="rId4"/>
          </a:graphicData>
        </a:graphic>
      </p:graphicFrame>
      <p:grpSp>
        <p:nvGrpSpPr>
          <p:cNvPr id="14" name="Group 13">
            <a:extLst>
              <a:ext uri="{FF2B5EF4-FFF2-40B4-BE49-F238E27FC236}">
                <a16:creationId xmlns:a16="http://schemas.microsoft.com/office/drawing/2014/main" id="{F7197B91-BD5A-70E8-FD1C-6B6F9FBE59FA}"/>
              </a:ext>
            </a:extLst>
          </p:cNvPr>
          <p:cNvGrpSpPr/>
          <p:nvPr/>
        </p:nvGrpSpPr>
        <p:grpSpPr>
          <a:xfrm>
            <a:off x="4017523" y="780488"/>
            <a:ext cx="4221805" cy="630942"/>
            <a:chOff x="4017523" y="780488"/>
            <a:chExt cx="4221805" cy="630942"/>
          </a:xfrm>
        </p:grpSpPr>
        <p:sp>
          <p:nvSpPr>
            <p:cNvPr id="4" name="TextBox 3">
              <a:extLst>
                <a:ext uri="{FF2B5EF4-FFF2-40B4-BE49-F238E27FC236}">
                  <a16:creationId xmlns:a16="http://schemas.microsoft.com/office/drawing/2014/main" id="{1215B45B-BB8E-05A0-0F08-606A74A10B7E}"/>
                </a:ext>
              </a:extLst>
            </p:cNvPr>
            <p:cNvSpPr txBox="1"/>
            <p:nvPr/>
          </p:nvSpPr>
          <p:spPr>
            <a:xfrm>
              <a:off x="4017523" y="780488"/>
              <a:ext cx="4221805" cy="630942"/>
            </a:xfrm>
            <a:prstGeom prst="rect">
              <a:avLst/>
            </a:prstGeom>
            <a:noFill/>
          </p:spPr>
          <p:txBody>
            <a:bodyPr wrap="square" rtlCol="0">
              <a:spAutoFit/>
            </a:bodyPr>
            <a:lstStyle/>
            <a:p>
              <a:pPr algn="ctr"/>
              <a:r>
                <a:rPr lang="en-GB" sz="3500" dirty="0">
                  <a:solidFill>
                    <a:srgbClr val="FF0000"/>
                  </a:solidFill>
                </a:rPr>
                <a:t>PROJECT TIMELINE</a:t>
              </a:r>
            </a:p>
          </p:txBody>
        </p:sp>
        <p:sp>
          <p:nvSpPr>
            <p:cNvPr id="10" name="Rectangle: Rounded Corners 9">
              <a:extLst>
                <a:ext uri="{FF2B5EF4-FFF2-40B4-BE49-F238E27FC236}">
                  <a16:creationId xmlns:a16="http://schemas.microsoft.com/office/drawing/2014/main" id="{8287D457-622A-7470-8DA9-50669C81B529}"/>
                </a:ext>
              </a:extLst>
            </p:cNvPr>
            <p:cNvSpPr/>
            <p:nvPr/>
          </p:nvSpPr>
          <p:spPr>
            <a:xfrm>
              <a:off x="4017523" y="780488"/>
              <a:ext cx="4221805" cy="630942"/>
            </a:xfrm>
            <a:prstGeom prst="roundRect">
              <a:avLst>
                <a:gd name="adj" fmla="val 2837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chemeClr val="bg1"/>
                </a:solidFill>
              </a:endParaRPr>
            </a:p>
          </p:txBody>
        </p:sp>
      </p:grpSp>
      <p:sp>
        <p:nvSpPr>
          <p:cNvPr id="17" name="TextBox 16">
            <a:extLst>
              <a:ext uri="{FF2B5EF4-FFF2-40B4-BE49-F238E27FC236}">
                <a16:creationId xmlns:a16="http://schemas.microsoft.com/office/drawing/2014/main" id="{031D4AA3-D38C-7957-9579-4387FC09B081}"/>
              </a:ext>
            </a:extLst>
          </p:cNvPr>
          <p:cNvSpPr txBox="1"/>
          <p:nvPr/>
        </p:nvSpPr>
        <p:spPr>
          <a:xfrm>
            <a:off x="5007864" y="6008555"/>
            <a:ext cx="1508760" cy="369332"/>
          </a:xfrm>
          <a:prstGeom prst="rect">
            <a:avLst/>
          </a:prstGeom>
          <a:noFill/>
        </p:spPr>
        <p:txBody>
          <a:bodyPr wrap="square">
            <a:spAutoFit/>
          </a:bodyPr>
          <a:lstStyle/>
          <a:p>
            <a:r>
              <a:rPr lang="en-US" dirty="0">
                <a:solidFill>
                  <a:srgbClr val="FF0000"/>
                </a:solidFill>
              </a:rPr>
              <a:t>Time in Days</a:t>
            </a:r>
          </a:p>
        </p:txBody>
      </p:sp>
      <p:sp>
        <p:nvSpPr>
          <p:cNvPr id="18" name="TextBox 17">
            <a:extLst>
              <a:ext uri="{FF2B5EF4-FFF2-40B4-BE49-F238E27FC236}">
                <a16:creationId xmlns:a16="http://schemas.microsoft.com/office/drawing/2014/main" id="{34F7A859-A4F9-8258-E7CB-E4B75A5B1675}"/>
              </a:ext>
            </a:extLst>
          </p:cNvPr>
          <p:cNvSpPr txBox="1"/>
          <p:nvPr/>
        </p:nvSpPr>
        <p:spPr>
          <a:xfrm>
            <a:off x="6711549" y="3393671"/>
            <a:ext cx="815993" cy="323165"/>
          </a:xfrm>
          <a:prstGeom prst="rect">
            <a:avLst/>
          </a:prstGeom>
          <a:noFill/>
        </p:spPr>
        <p:txBody>
          <a:bodyPr wrap="none" rtlCol="0">
            <a:spAutoFit/>
          </a:bodyPr>
          <a:lstStyle/>
          <a:p>
            <a:r>
              <a:rPr lang="en-US" sz="1500" dirty="0"/>
              <a:t>4 weeks</a:t>
            </a:r>
          </a:p>
        </p:txBody>
      </p:sp>
      <p:sp>
        <p:nvSpPr>
          <p:cNvPr id="19" name="TextBox 18">
            <a:extLst>
              <a:ext uri="{FF2B5EF4-FFF2-40B4-BE49-F238E27FC236}">
                <a16:creationId xmlns:a16="http://schemas.microsoft.com/office/drawing/2014/main" id="{FF3283B0-9AD3-B1D7-0820-CA6DC8099373}"/>
              </a:ext>
            </a:extLst>
          </p:cNvPr>
          <p:cNvSpPr txBox="1"/>
          <p:nvPr/>
        </p:nvSpPr>
        <p:spPr>
          <a:xfrm>
            <a:off x="5916102" y="2739327"/>
            <a:ext cx="742447" cy="323165"/>
          </a:xfrm>
          <a:prstGeom prst="rect">
            <a:avLst/>
          </a:prstGeom>
          <a:noFill/>
        </p:spPr>
        <p:txBody>
          <a:bodyPr wrap="none" rtlCol="0">
            <a:spAutoFit/>
          </a:bodyPr>
          <a:lstStyle/>
          <a:p>
            <a:r>
              <a:rPr lang="en-US" sz="1500" dirty="0"/>
              <a:t>1 week</a:t>
            </a:r>
          </a:p>
        </p:txBody>
      </p:sp>
      <p:sp>
        <p:nvSpPr>
          <p:cNvPr id="20" name="TextBox 19">
            <a:extLst>
              <a:ext uri="{FF2B5EF4-FFF2-40B4-BE49-F238E27FC236}">
                <a16:creationId xmlns:a16="http://schemas.microsoft.com/office/drawing/2014/main" id="{0DDD5A14-1D89-A04B-99D9-BED40B22867D}"/>
              </a:ext>
            </a:extLst>
          </p:cNvPr>
          <p:cNvSpPr txBox="1"/>
          <p:nvPr/>
        </p:nvSpPr>
        <p:spPr>
          <a:xfrm>
            <a:off x="5140214" y="2066596"/>
            <a:ext cx="815993" cy="323165"/>
          </a:xfrm>
          <a:prstGeom prst="rect">
            <a:avLst/>
          </a:prstGeom>
          <a:noFill/>
        </p:spPr>
        <p:txBody>
          <a:bodyPr wrap="none" rtlCol="0">
            <a:spAutoFit/>
          </a:bodyPr>
          <a:lstStyle/>
          <a:p>
            <a:r>
              <a:rPr lang="en-US" sz="1500" dirty="0"/>
              <a:t>3 weeks</a:t>
            </a:r>
          </a:p>
        </p:txBody>
      </p:sp>
      <p:sp>
        <p:nvSpPr>
          <p:cNvPr id="21" name="TextBox 20">
            <a:extLst>
              <a:ext uri="{FF2B5EF4-FFF2-40B4-BE49-F238E27FC236}">
                <a16:creationId xmlns:a16="http://schemas.microsoft.com/office/drawing/2014/main" id="{BB56C55F-683C-3890-AE11-C0E978060568}"/>
              </a:ext>
            </a:extLst>
          </p:cNvPr>
          <p:cNvSpPr txBox="1"/>
          <p:nvPr/>
        </p:nvSpPr>
        <p:spPr>
          <a:xfrm>
            <a:off x="7861119" y="4076835"/>
            <a:ext cx="772391" cy="323165"/>
          </a:xfrm>
          <a:prstGeom prst="rect">
            <a:avLst/>
          </a:prstGeom>
          <a:noFill/>
        </p:spPr>
        <p:txBody>
          <a:bodyPr wrap="none" rtlCol="0">
            <a:spAutoFit/>
          </a:bodyPr>
          <a:lstStyle/>
          <a:p>
            <a:r>
              <a:rPr lang="en-US" sz="1500" dirty="0"/>
              <a:t>10 days</a:t>
            </a:r>
          </a:p>
        </p:txBody>
      </p:sp>
      <p:sp>
        <p:nvSpPr>
          <p:cNvPr id="22" name="TextBox 21">
            <a:extLst>
              <a:ext uri="{FF2B5EF4-FFF2-40B4-BE49-F238E27FC236}">
                <a16:creationId xmlns:a16="http://schemas.microsoft.com/office/drawing/2014/main" id="{C7C87BDE-DB13-870C-5CFB-D726ADBED895}"/>
              </a:ext>
            </a:extLst>
          </p:cNvPr>
          <p:cNvSpPr txBox="1"/>
          <p:nvPr/>
        </p:nvSpPr>
        <p:spPr>
          <a:xfrm>
            <a:off x="8218136" y="4726120"/>
            <a:ext cx="674608" cy="323165"/>
          </a:xfrm>
          <a:prstGeom prst="rect">
            <a:avLst/>
          </a:prstGeom>
          <a:noFill/>
        </p:spPr>
        <p:txBody>
          <a:bodyPr wrap="none" rtlCol="0">
            <a:spAutoFit/>
          </a:bodyPr>
          <a:lstStyle/>
          <a:p>
            <a:r>
              <a:rPr lang="en-US" sz="1500" dirty="0"/>
              <a:t>4 days</a:t>
            </a:r>
          </a:p>
        </p:txBody>
      </p:sp>
    </p:spTree>
    <p:extLst>
      <p:ext uri="{BB962C8B-B14F-4D97-AF65-F5344CB8AC3E}">
        <p14:creationId xmlns:p14="http://schemas.microsoft.com/office/powerpoint/2010/main" val="114365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9">
            <a:extLst>
              <a:ext uri="{FF2B5EF4-FFF2-40B4-BE49-F238E27FC236}">
                <a16:creationId xmlns:a16="http://schemas.microsoft.com/office/drawing/2014/main" id="{1482A763-FC5D-34C5-CFB4-C84158F6AC65}"/>
              </a:ext>
            </a:extLst>
          </p:cNvPr>
          <p:cNvPicPr>
            <a:picLocks noChangeAspect="1"/>
          </p:cNvPicPr>
          <p:nvPr/>
        </p:nvPicPr>
        <p:blipFill>
          <a:blip r:embed="rId2"/>
          <a:srcRect/>
          <a:stretch>
            <a:fillRect/>
          </a:stretch>
        </p:blipFill>
        <p:spPr bwMode="auto">
          <a:xfrm>
            <a:off x="0" y="0"/>
            <a:ext cx="1890376" cy="952753"/>
          </a:xfrm>
          <a:prstGeom prst="rect">
            <a:avLst/>
          </a:prstGeom>
          <a:noFill/>
          <a:ln w="9525">
            <a:noFill/>
            <a:miter lim="800000"/>
            <a:headEnd/>
            <a:tailEnd/>
          </a:ln>
        </p:spPr>
      </p:pic>
      <p:sp>
        <p:nvSpPr>
          <p:cNvPr id="3" name="Rectangle 2">
            <a:extLst>
              <a:ext uri="{FF2B5EF4-FFF2-40B4-BE49-F238E27FC236}">
                <a16:creationId xmlns:a16="http://schemas.microsoft.com/office/drawing/2014/main" id="{A17C9D29-88BF-C97C-B0EC-0697B53E5574}"/>
              </a:ext>
            </a:extLst>
          </p:cNvPr>
          <p:cNvSpPr/>
          <p:nvPr/>
        </p:nvSpPr>
        <p:spPr>
          <a:xfrm>
            <a:off x="0" y="6477000"/>
            <a:ext cx="12192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pic>
        <p:nvPicPr>
          <p:cNvPr id="5" name="Picture 4">
            <a:extLst>
              <a:ext uri="{FF2B5EF4-FFF2-40B4-BE49-F238E27FC236}">
                <a16:creationId xmlns:a16="http://schemas.microsoft.com/office/drawing/2014/main" id="{56D2C2A8-3EE3-4DEB-522B-8CD164DB4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4527" y="3101"/>
            <a:ext cx="907473" cy="1089100"/>
          </a:xfrm>
          <a:prstGeom prst="rect">
            <a:avLst/>
          </a:prstGeom>
        </p:spPr>
      </p:pic>
      <p:sp>
        <p:nvSpPr>
          <p:cNvPr id="8" name="TextBox 7">
            <a:extLst>
              <a:ext uri="{FF2B5EF4-FFF2-40B4-BE49-F238E27FC236}">
                <a16:creationId xmlns:a16="http://schemas.microsoft.com/office/drawing/2014/main" id="{4BC606E6-09E2-BEC2-0E79-07CC84A48E50}"/>
              </a:ext>
            </a:extLst>
          </p:cNvPr>
          <p:cNvSpPr txBox="1"/>
          <p:nvPr/>
        </p:nvSpPr>
        <p:spPr>
          <a:xfrm>
            <a:off x="150668" y="6477000"/>
            <a:ext cx="2358737" cy="381000"/>
          </a:xfrm>
          <a:prstGeom prst="rect">
            <a:avLst/>
          </a:prstGeom>
          <a:noFill/>
        </p:spPr>
        <p:txBody>
          <a:bodyPr wrap="square" rtlCol="0">
            <a:spAutoFit/>
          </a:bodyPr>
          <a:lstStyle/>
          <a:p>
            <a:r>
              <a:rPr lang="en-GB" dirty="0">
                <a:solidFill>
                  <a:schemeClr val="bg1"/>
                </a:solidFill>
              </a:rPr>
              <a:t>www.cuchd.in</a:t>
            </a:r>
          </a:p>
        </p:txBody>
      </p:sp>
      <p:sp>
        <p:nvSpPr>
          <p:cNvPr id="9" name="TextBox 8">
            <a:extLst>
              <a:ext uri="{FF2B5EF4-FFF2-40B4-BE49-F238E27FC236}">
                <a16:creationId xmlns:a16="http://schemas.microsoft.com/office/drawing/2014/main" id="{C4844BAE-D67E-B018-46FC-D7CDF969DB57}"/>
              </a:ext>
            </a:extLst>
          </p:cNvPr>
          <p:cNvSpPr txBox="1"/>
          <p:nvPr/>
        </p:nvSpPr>
        <p:spPr>
          <a:xfrm>
            <a:off x="9440141" y="6477000"/>
            <a:ext cx="2834987" cy="369332"/>
          </a:xfrm>
          <a:prstGeom prst="rect">
            <a:avLst/>
          </a:prstGeom>
          <a:noFill/>
        </p:spPr>
        <p:txBody>
          <a:bodyPr wrap="square" rtlCol="0">
            <a:spAutoFit/>
          </a:bodyPr>
          <a:lstStyle/>
          <a:p>
            <a:r>
              <a:rPr lang="en-GB" dirty="0">
                <a:solidFill>
                  <a:schemeClr val="bg1"/>
                </a:solidFill>
              </a:rPr>
              <a:t>Campus: </a:t>
            </a:r>
            <a:r>
              <a:rPr lang="en-GB" dirty="0" err="1">
                <a:solidFill>
                  <a:schemeClr val="bg1"/>
                </a:solidFill>
              </a:rPr>
              <a:t>Gharuan</a:t>
            </a:r>
            <a:r>
              <a:rPr lang="en-GB" dirty="0">
                <a:solidFill>
                  <a:schemeClr val="bg1"/>
                </a:solidFill>
              </a:rPr>
              <a:t>, Mohali</a:t>
            </a:r>
          </a:p>
        </p:txBody>
      </p:sp>
      <p:grpSp>
        <p:nvGrpSpPr>
          <p:cNvPr id="14" name="Group 13">
            <a:extLst>
              <a:ext uri="{FF2B5EF4-FFF2-40B4-BE49-F238E27FC236}">
                <a16:creationId xmlns:a16="http://schemas.microsoft.com/office/drawing/2014/main" id="{F7197B91-BD5A-70E8-FD1C-6B6F9FBE59FA}"/>
              </a:ext>
            </a:extLst>
          </p:cNvPr>
          <p:cNvGrpSpPr/>
          <p:nvPr/>
        </p:nvGrpSpPr>
        <p:grpSpPr>
          <a:xfrm>
            <a:off x="5105400" y="780488"/>
            <a:ext cx="2319867" cy="630942"/>
            <a:chOff x="4017523" y="780488"/>
            <a:chExt cx="4221805" cy="630942"/>
          </a:xfrm>
        </p:grpSpPr>
        <p:sp>
          <p:nvSpPr>
            <p:cNvPr id="4" name="TextBox 3">
              <a:extLst>
                <a:ext uri="{FF2B5EF4-FFF2-40B4-BE49-F238E27FC236}">
                  <a16:creationId xmlns:a16="http://schemas.microsoft.com/office/drawing/2014/main" id="{1215B45B-BB8E-05A0-0F08-606A74A10B7E}"/>
                </a:ext>
              </a:extLst>
            </p:cNvPr>
            <p:cNvSpPr txBox="1"/>
            <p:nvPr/>
          </p:nvSpPr>
          <p:spPr>
            <a:xfrm>
              <a:off x="4017524" y="780488"/>
              <a:ext cx="3966544" cy="630942"/>
            </a:xfrm>
            <a:prstGeom prst="rect">
              <a:avLst/>
            </a:prstGeom>
            <a:noFill/>
          </p:spPr>
          <p:txBody>
            <a:bodyPr wrap="square" rtlCol="0">
              <a:spAutoFit/>
            </a:bodyPr>
            <a:lstStyle/>
            <a:p>
              <a:pPr algn="ctr"/>
              <a:r>
                <a:rPr lang="en-GB" sz="3500" dirty="0">
                  <a:solidFill>
                    <a:srgbClr val="FF0000"/>
                  </a:solidFill>
                </a:rPr>
                <a:t>Result</a:t>
              </a:r>
            </a:p>
          </p:txBody>
        </p:sp>
        <p:sp>
          <p:nvSpPr>
            <p:cNvPr id="10" name="Rectangle: Rounded Corners 9">
              <a:extLst>
                <a:ext uri="{FF2B5EF4-FFF2-40B4-BE49-F238E27FC236}">
                  <a16:creationId xmlns:a16="http://schemas.microsoft.com/office/drawing/2014/main" id="{8287D457-622A-7470-8DA9-50669C81B529}"/>
                </a:ext>
              </a:extLst>
            </p:cNvPr>
            <p:cNvSpPr/>
            <p:nvPr/>
          </p:nvSpPr>
          <p:spPr>
            <a:xfrm>
              <a:off x="4017523" y="780488"/>
              <a:ext cx="4221805" cy="630942"/>
            </a:xfrm>
            <a:prstGeom prst="roundRect">
              <a:avLst>
                <a:gd name="adj" fmla="val 2837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chemeClr val="bg1"/>
                </a:solidFill>
              </a:endParaRPr>
            </a:p>
          </p:txBody>
        </p:sp>
      </p:grpSp>
      <p:pic>
        <p:nvPicPr>
          <p:cNvPr id="11" name="Picture 10" descr="A screenshot of a computer&#10;&#10;Description automatically generated">
            <a:extLst>
              <a:ext uri="{FF2B5EF4-FFF2-40B4-BE49-F238E27FC236}">
                <a16:creationId xmlns:a16="http://schemas.microsoft.com/office/drawing/2014/main" id="{A6212239-834B-95EA-AD2A-8466D627D6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4620" y="1847007"/>
            <a:ext cx="3781426" cy="41944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47065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779</TotalTime>
  <Words>413</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Aashish Pant</dc:creator>
  <cp:lastModifiedBy>AMRIT PAUDEL</cp:lastModifiedBy>
  <cp:revision>45</cp:revision>
  <dcterms:created xsi:type="dcterms:W3CDTF">2022-11-24T17:13:56Z</dcterms:created>
  <dcterms:modified xsi:type="dcterms:W3CDTF">2024-03-07T08:44:34Z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2023-05-19T08:58:08Z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08830f67-4a92-4279-bf1c-ff825da9f9b5</vt:lpwstr>
  </property>
  <property fmtid="{D5CDD505-2E9C-101B-9397-08002B2CF9AE}" pid="7" name="MSIP_Label_defa4170-0d19-0005-0004-bc88714345d2_ActionId">
    <vt:lpwstr>903c24ca-49af-4175-b6e8-6472ba4f1989</vt:lpwstr>
  </property>
  <property fmtid="{D5CDD505-2E9C-101B-9397-08002B2CF9AE}" pid="8" name="MSIP_Label_defa4170-0d19-0005-0004-bc88714345d2_ContentBits">
    <vt:lpwstr>0</vt:lpwstr>
  </property>
</Properties>
</file>