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62" r:id="rId4"/>
  </p:sldMasterIdLst>
  <p:notesMasterIdLst>
    <p:notesMasterId r:id="rId17"/>
  </p:notesMasterIdLst>
  <p:handoutMasterIdLst>
    <p:handoutMasterId r:id="rId18"/>
  </p:handoutMasterIdLst>
  <p:sldIdLst>
    <p:sldId id="1042" r:id="rId5"/>
    <p:sldId id="2145706646" r:id="rId6"/>
    <p:sldId id="2145706654" r:id="rId7"/>
    <p:sldId id="2145706651" r:id="rId8"/>
    <p:sldId id="2145706653" r:id="rId9"/>
    <p:sldId id="2145706647" r:id="rId10"/>
    <p:sldId id="2145706648" r:id="rId11"/>
    <p:sldId id="2145706640" r:id="rId12"/>
    <p:sldId id="2145706650" r:id="rId13"/>
    <p:sldId id="2145706649" r:id="rId14"/>
    <p:sldId id="1041" r:id="rId15"/>
    <p:sldId id="2145706627" r:id="rId16"/>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
      <p:font typeface="Nunito" pitchFamily="2" charset="0"/>
      <p:regular r:id="rId25"/>
      <p:bold r:id="rId26"/>
      <p:italic r:id="rId27"/>
      <p:boldItalic r:id="rId28"/>
    </p:embeddedFont>
    <p:embeddedFont>
      <p:font typeface="Ubuntu" panose="020B0504030602030204" pitchFamily="34" charset="0"/>
      <p:regular r:id="rId29"/>
      <p:bold r:id="rId30"/>
      <p:italic r:id="rId31"/>
      <p:boldItalic r:id="rId32"/>
    </p:embeddedFont>
    <p:embeddedFont>
      <p:font typeface="Ubuntu Light" panose="020B0304030602030204" pitchFamily="34" charset="0"/>
      <p:regular r:id="rId33"/>
      <p:italic r:id="rId34"/>
    </p:embeddedFont>
    <p:embeddedFont>
      <p:font typeface="Ubuntu Medium" panose="020B0604030602030204" pitchFamily="34" charset="0"/>
      <p:regular r:id="rId35"/>
      <p:italic r:id="rId36"/>
    </p:embeddedFont>
  </p:embeddedFontLst>
  <p:custDataLst>
    <p:tags r:id="rId37"/>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D9D9D9"/>
    <a:srgbClr val="12ABDB"/>
    <a:srgbClr val="0070AD"/>
    <a:srgbClr val="FFFFFF"/>
    <a:srgbClr val="000000"/>
    <a:srgbClr val="178C3D"/>
    <a:srgbClr val="272936"/>
    <a:srgbClr val="173340"/>
    <a:srgbClr val="2B0A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E83701-476B-591D-8DC9-F1491906272A}" v="79" dt="2023-04-20T07:19:31.203"/>
    <p1510:client id="{40D10F35-FF22-B4B0-D4D1-0798BD56CD16}" v="109" dt="2023-04-20T07:13:58.503"/>
    <p1510:client id="{434EB833-3134-40D2-B384-EC2D2B4B3B8B}" v="110" dt="2023-04-20T08:37:36.642"/>
    <p1510:client id="{6952401B-3C91-41D6-B58D-6960F24AAA89}" v="307" dt="2023-04-20T10:15:43.011"/>
    <p1510:client id="{869E377C-B1CD-0614-8B92-98184587C884}" v="8" dt="2023-04-20T08:48:43.107"/>
    <p1510:client id="{C5019643-87FA-448A-A1B6-978298F8E462}" v="1" dt="2023-04-20T06:28:33.535"/>
    <p1510:client id="{D089C540-DA71-4A00-8545-A470D0085AA9}" v="6" dt="2023-04-20T06:42:23.790"/>
    <p1510:client id="{D11DF40B-0DA8-A88D-9DAE-F9EA5D3C590A}" v="47" dt="2023-04-20T07:57:34.5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28"/>
      </p:cViewPr>
      <p:guideLst>
        <p:guide orient="horz" pos="2341"/>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openxmlformats.org/officeDocument/2006/relationships/font" Target="fonts/font8.fntdata"/><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3.fntdata"/><Relationship Id="rId34" Type="http://schemas.openxmlformats.org/officeDocument/2006/relationships/font" Target="fonts/font16.fntdata"/><Relationship Id="rId42"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02/05/2023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02/05/2023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3915653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1005386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8EDD86A9-A101-4431-BC7F-D7A613B745EB}"/>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92E5232F-44F9-4DA7-8CAF-37E7E772B19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ED6443D4-9252-4F48-B3B1-DE1F07A5D421}"/>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0D6E549-1EDB-4087-A87E-246AD0B86307}"/>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9B59D2B6-7CA0-4DD1-ACF9-FE9B371E6A4B}"/>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D752C13A-0707-4DB7-BEE5-11C70CC4104C}"/>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18252185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438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77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7542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0019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244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15318851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146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2914748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47229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grpSp>
        <p:nvGrpSpPr>
          <p:cNvPr id="6" name="Group 5">
            <a:extLst>
              <a:ext uri="{FF2B5EF4-FFF2-40B4-BE49-F238E27FC236}">
                <a16:creationId xmlns:a16="http://schemas.microsoft.com/office/drawing/2014/main" id="{53E1ECB5-DB51-4283-B8B9-FBB99B30DDDA}"/>
              </a:ext>
            </a:extLst>
          </p:cNvPr>
          <p:cNvGrpSpPr>
            <a:grpSpLocks noChangeAspect="1"/>
          </p:cNvGrpSpPr>
          <p:nvPr userDrawn="1"/>
        </p:nvGrpSpPr>
        <p:grpSpPr>
          <a:xfrm>
            <a:off x="516023" y="622911"/>
            <a:ext cx="2231297" cy="501650"/>
            <a:chOff x="9550400" y="612775"/>
            <a:chExt cx="2231297" cy="501650"/>
          </a:xfrm>
        </p:grpSpPr>
        <p:sp>
          <p:nvSpPr>
            <p:cNvPr id="8" name="Freeform: Shape 7">
              <a:extLst>
                <a:ext uri="{FF2B5EF4-FFF2-40B4-BE49-F238E27FC236}">
                  <a16:creationId xmlns:a16="http://schemas.microsoft.com/office/drawing/2014/main" id="{648307B4-0823-4CCD-9A0B-FC8313B6A1C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0EF37526-68C2-4CC7-BFA8-D9A1ECDD5F8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31D688A-C2B9-40DF-8BDB-7397CB9DF4C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808CDC8B-4E52-45D7-922E-07333CE529A6}"/>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8515A298-0196-4231-B123-8DDB35B79DA6}"/>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5184349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6" name="Group 5">
            <a:extLst>
              <a:ext uri="{FF2B5EF4-FFF2-40B4-BE49-F238E27FC236}">
                <a16:creationId xmlns:a16="http://schemas.microsoft.com/office/drawing/2014/main" id="{138C36DE-BE7C-4EA8-8C11-63DF35071C75}"/>
              </a:ext>
            </a:extLst>
          </p:cNvPr>
          <p:cNvGrpSpPr>
            <a:grpSpLocks noChangeAspect="1"/>
          </p:cNvGrpSpPr>
          <p:nvPr userDrawn="1"/>
        </p:nvGrpSpPr>
        <p:grpSpPr>
          <a:xfrm>
            <a:off x="476900" y="611982"/>
            <a:ext cx="2267015" cy="509586"/>
            <a:chOff x="9550400" y="612775"/>
            <a:chExt cx="2231297" cy="501650"/>
          </a:xfrm>
        </p:grpSpPr>
        <p:sp>
          <p:nvSpPr>
            <p:cNvPr id="8" name="Freeform: Shape 7">
              <a:extLst>
                <a:ext uri="{FF2B5EF4-FFF2-40B4-BE49-F238E27FC236}">
                  <a16:creationId xmlns:a16="http://schemas.microsoft.com/office/drawing/2014/main" id="{F832A913-EBD0-4A52-9BC5-C515E20AA2D2}"/>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6C7C00F4-BABA-40DB-9C59-16A7B33536DE}"/>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6629252-ADFC-4FC9-85E5-6800A45F303B}"/>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DB5264D-26DE-4A16-881C-0B8EE6975DF9}"/>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1478FE54-3447-4979-8CE3-A274C8BD5A44}"/>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97025104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2023 Capgemini. All rights reserved.</a:t>
            </a:r>
          </a:p>
        </p:txBody>
      </p:sp>
      <p:grpSp>
        <p:nvGrpSpPr>
          <p:cNvPr id="10" name="Group 9">
            <a:extLst>
              <a:ext uri="{FF2B5EF4-FFF2-40B4-BE49-F238E27FC236}">
                <a16:creationId xmlns:a16="http://schemas.microsoft.com/office/drawing/2014/main" id="{D2BF7E9C-FD5C-450A-A1FB-17FC5765ED64}"/>
              </a:ext>
            </a:extLst>
          </p:cNvPr>
          <p:cNvGrpSpPr>
            <a:grpSpLocks noChangeAspect="1"/>
          </p:cNvGrpSpPr>
          <p:nvPr userDrawn="1"/>
        </p:nvGrpSpPr>
        <p:grpSpPr>
          <a:xfrm>
            <a:off x="411020" y="984393"/>
            <a:ext cx="2231297" cy="501650"/>
            <a:chOff x="9550400" y="612775"/>
            <a:chExt cx="2231297" cy="501650"/>
          </a:xfrm>
        </p:grpSpPr>
        <p:sp>
          <p:nvSpPr>
            <p:cNvPr id="11" name="Freeform: Shape 10">
              <a:extLst>
                <a:ext uri="{FF2B5EF4-FFF2-40B4-BE49-F238E27FC236}">
                  <a16:creationId xmlns:a16="http://schemas.microsoft.com/office/drawing/2014/main" id="{DD26A2F9-4026-4DA7-B00A-AE48A8B0CD4D}"/>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0DCE7524-34A1-429B-91AD-74BE1F944E0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0F68A571-28DB-453F-861D-36D50723ED4D}"/>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923DB0AA-5015-4FEA-A32D-44257CF2BED3}"/>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6" name="Freeform: Shape 15">
              <a:extLst>
                <a:ext uri="{FF2B5EF4-FFF2-40B4-BE49-F238E27FC236}">
                  <a16:creationId xmlns:a16="http://schemas.microsoft.com/office/drawing/2014/main" id="{3E8CD59B-E3D8-4E45-86AA-3D0BB06038CE}"/>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97366647"/>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userDrawn="1"/>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2023 Capgemini. All rights reserved.</a:t>
            </a:r>
          </a:p>
        </p:txBody>
      </p:sp>
      <p:grpSp>
        <p:nvGrpSpPr>
          <p:cNvPr id="10" name="Group 9">
            <a:extLst>
              <a:ext uri="{FF2B5EF4-FFF2-40B4-BE49-F238E27FC236}">
                <a16:creationId xmlns:a16="http://schemas.microsoft.com/office/drawing/2014/main" id="{665BE2A4-4ACC-4E54-9A85-77DFC7F65F01}"/>
              </a:ext>
            </a:extLst>
          </p:cNvPr>
          <p:cNvGrpSpPr>
            <a:grpSpLocks noChangeAspect="1"/>
          </p:cNvGrpSpPr>
          <p:nvPr userDrawn="1"/>
        </p:nvGrpSpPr>
        <p:grpSpPr>
          <a:xfrm>
            <a:off x="9161718" y="5747778"/>
            <a:ext cx="2231297" cy="501650"/>
            <a:chOff x="9550400" y="612775"/>
            <a:chExt cx="2231297" cy="501650"/>
          </a:xfrm>
        </p:grpSpPr>
        <p:sp>
          <p:nvSpPr>
            <p:cNvPr id="11" name="Freeform: Shape 10">
              <a:extLst>
                <a:ext uri="{FF2B5EF4-FFF2-40B4-BE49-F238E27FC236}">
                  <a16:creationId xmlns:a16="http://schemas.microsoft.com/office/drawing/2014/main" id="{0CE61B69-C06F-4D0A-9437-BC399186700C}"/>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6F08509-FA85-4193-A497-0E692E886745}"/>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A40793F6-8550-4F9A-98A1-4BD1C63DE3E6}"/>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AF68DDBF-3EE2-4BFD-9E41-A500A2DB8E18}"/>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F22E4E1F-DFDD-4EF6-8781-D2EC7D60F89D}"/>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4734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0240C396-6AE9-4D76-A223-20E91B036600}"/>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FC704551-0A43-448B-9BC4-076647B2D2FA}"/>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57D7C248-3780-4A7C-95A8-D356BF27AD73}"/>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217CBF3A-5C0A-4C4E-9FD3-E028E791FE8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CD80AA6-A949-4FC4-8CD0-6E6D7300DF2C}"/>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E8743398-464F-49A4-8D54-C73C461670F9}"/>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7058677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userDrawn="1"/>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userDrawn="1"/>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userDrawn="1"/>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userDrawn="1"/>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9905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140979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861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476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329212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129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100" name="Rectangle 27">
            <a:extLst>
              <a:ext uri="{FF2B5EF4-FFF2-40B4-BE49-F238E27FC236}">
                <a16:creationId xmlns:a16="http://schemas.microsoft.com/office/drawing/2014/main" id="{777F4691-2D56-47C4-B2B1-73BE348DB06D}"/>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2023. All rights reserved  |</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113621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4021" r:id="rId4"/>
    <p:sldLayoutId id="2147484020" r:id="rId5"/>
    <p:sldLayoutId id="2147483966" r:id="rId6"/>
    <p:sldLayoutId id="2147483967" r:id="rId7"/>
    <p:sldLayoutId id="2147483968" r:id="rId8"/>
    <p:sldLayoutId id="2147483969" r:id="rId9"/>
    <p:sldLayoutId id="2147483970" r:id="rId10"/>
    <p:sldLayoutId id="2147484026" r:id="rId11"/>
    <p:sldLayoutId id="2147483972" r:id="rId12"/>
    <p:sldLayoutId id="2147483973" r:id="rId13"/>
    <p:sldLayoutId id="2147483974" r:id="rId14"/>
    <p:sldLayoutId id="2147483975" r:id="rId15"/>
    <p:sldLayoutId id="2147483980" r:id="rId16"/>
    <p:sldLayoutId id="2147483981" r:id="rId17"/>
    <p:sldLayoutId id="2147483983" r:id="rId18"/>
    <p:sldLayoutId id="2147483987" r:id="rId19"/>
    <p:sldLayoutId id="2147483984" r:id="rId20"/>
    <p:sldLayoutId id="2147483985"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userDrawn="1">
          <p15:clr>
            <a:srgbClr val="F26B43"/>
          </p15:clr>
        </p15:guide>
        <p15:guide id="11" orient="horz" pos="4071" userDrawn="1">
          <p15:clr>
            <a:srgbClr val="F26B43"/>
          </p15:clr>
        </p15:guide>
        <p15:guide id="12" pos="255" userDrawn="1">
          <p15:clr>
            <a:srgbClr val="F26B43"/>
          </p15:clr>
        </p15:guide>
        <p15:guide id="13" orient="horz" pos="836" userDrawn="1">
          <p15:clr>
            <a:srgbClr val="F26B43"/>
          </p15:clr>
        </p15:guide>
        <p15:guide id="14" orient="horz" pos="245" userDrawn="1">
          <p15:clr>
            <a:srgbClr val="F26B43"/>
          </p15:clr>
        </p15:guide>
        <p15:guide id="15" pos="3840" userDrawn="1">
          <p15:clr>
            <a:srgbClr val="F26B43"/>
          </p15:clr>
        </p15:guide>
        <p15:guide id="16" pos="3899" userDrawn="1">
          <p15:clr>
            <a:srgbClr val="F26B43"/>
          </p15:clr>
        </p15:guide>
        <p15:guide id="17" pos="378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8D696E-B4E9-4F10-824F-B9B79E98BE71}"/>
              </a:ext>
            </a:extLst>
          </p:cNvPr>
          <p:cNvSpPr>
            <a:spLocks noGrp="1"/>
          </p:cNvSpPr>
          <p:nvPr>
            <p:ph type="ctrTitle"/>
          </p:nvPr>
        </p:nvSpPr>
        <p:spPr>
          <a:xfrm>
            <a:off x="380504" y="1580548"/>
            <a:ext cx="7839180" cy="615553"/>
          </a:xfrm>
        </p:spPr>
        <p:txBody>
          <a:bodyPr/>
          <a:lstStyle/>
          <a:p>
            <a:r>
              <a:rPr lang="en-GB" sz="4000" dirty="0"/>
              <a:t>Lambda expression</a:t>
            </a:r>
          </a:p>
        </p:txBody>
      </p:sp>
      <p:sp>
        <p:nvSpPr>
          <p:cNvPr id="2" name="TextBox 1">
            <a:extLst>
              <a:ext uri="{FF2B5EF4-FFF2-40B4-BE49-F238E27FC236}">
                <a16:creationId xmlns:a16="http://schemas.microsoft.com/office/drawing/2014/main" id="{615C6DE7-3F3A-1051-C219-256EB45E8FFA}"/>
              </a:ext>
            </a:extLst>
          </p:cNvPr>
          <p:cNvSpPr txBox="1"/>
          <p:nvPr/>
        </p:nvSpPr>
        <p:spPr>
          <a:xfrm>
            <a:off x="9313404" y="5775390"/>
            <a:ext cx="2328530" cy="461665"/>
          </a:xfrm>
          <a:prstGeom prst="rect">
            <a:avLst/>
          </a:prstGeom>
          <a:noFill/>
        </p:spPr>
        <p:txBody>
          <a:bodyPr wrap="square" rtlCol="0">
            <a:spAutoFit/>
          </a:bodyPr>
          <a:lstStyle/>
          <a:p>
            <a:r>
              <a:rPr lang="en-IN" dirty="0">
                <a:solidFill>
                  <a:schemeClr val="bg1"/>
                </a:solidFill>
              </a:rPr>
              <a:t> </a:t>
            </a:r>
            <a:r>
              <a:rPr lang="en-IN" sz="2400" dirty="0">
                <a:solidFill>
                  <a:schemeClr val="bg1"/>
                </a:solidFill>
              </a:rPr>
              <a:t>By :  Suraj Arya</a:t>
            </a:r>
          </a:p>
        </p:txBody>
      </p:sp>
    </p:spTree>
    <p:extLst>
      <p:ext uri="{BB962C8B-B14F-4D97-AF65-F5344CB8AC3E}">
        <p14:creationId xmlns:p14="http://schemas.microsoft.com/office/powerpoint/2010/main" val="3867533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4FA7E8-EB47-0D09-BCB5-DC5CA6097F52}"/>
              </a:ext>
            </a:extLst>
          </p:cNvPr>
          <p:cNvSpPr txBox="1"/>
          <p:nvPr/>
        </p:nvSpPr>
        <p:spPr>
          <a:xfrm>
            <a:off x="480317" y="1640408"/>
            <a:ext cx="7810927" cy="3539430"/>
          </a:xfrm>
          <a:prstGeom prst="rect">
            <a:avLst/>
          </a:prstGeom>
          <a:noFill/>
        </p:spPr>
        <p:txBody>
          <a:bodyPr wrap="square">
            <a:spAutoFit/>
          </a:bodyPr>
          <a:lstStyle/>
          <a:p>
            <a:pPr algn="just">
              <a:buFont typeface="+mj-lt"/>
              <a:buAutoNum type="arabicPeriod"/>
            </a:pPr>
            <a:r>
              <a:rPr lang="en-IN" sz="2800" b="1" i="0" dirty="0">
                <a:solidFill>
                  <a:srgbClr val="006699"/>
                </a:solidFill>
                <a:effectLst/>
                <a:latin typeface="inter-regular"/>
              </a:rPr>
              <a:t>interface</a:t>
            </a:r>
            <a:r>
              <a:rPr lang="en-IN" sz="2800" b="0" i="0" dirty="0">
                <a:solidFill>
                  <a:srgbClr val="000000"/>
                </a:solidFill>
                <a:effectLst/>
                <a:latin typeface="inter-regular"/>
              </a:rPr>
              <a:t> Drawable{  </a:t>
            </a:r>
          </a:p>
          <a:p>
            <a:pPr algn="just">
              <a:buFont typeface="+mj-lt"/>
              <a:buAutoNum type="arabicPeriod"/>
            </a:pPr>
            <a:r>
              <a:rPr lang="en-IN" sz="2800" b="0" i="0" dirty="0">
                <a:solidFill>
                  <a:srgbClr val="000000"/>
                </a:solidFill>
                <a:effectLst/>
                <a:latin typeface="inter-regular"/>
              </a:rPr>
              <a:t>    </a:t>
            </a:r>
            <a:r>
              <a:rPr lang="en-IN" sz="2800" b="1" i="0" dirty="0">
                <a:solidFill>
                  <a:srgbClr val="006699"/>
                </a:solidFill>
                <a:effectLst/>
                <a:latin typeface="inter-regular"/>
              </a:rPr>
              <a:t>public</a:t>
            </a:r>
            <a:r>
              <a:rPr lang="en-IN" sz="2800" b="0" i="0" dirty="0">
                <a:solidFill>
                  <a:srgbClr val="000000"/>
                </a:solidFill>
                <a:effectLst/>
                <a:latin typeface="inter-regular"/>
              </a:rPr>
              <a:t> </a:t>
            </a:r>
            <a:r>
              <a:rPr lang="en-IN" sz="2800" b="1" i="0" dirty="0">
                <a:solidFill>
                  <a:srgbClr val="006699"/>
                </a:solidFill>
                <a:effectLst/>
                <a:latin typeface="inter-regular"/>
              </a:rPr>
              <a:t>void</a:t>
            </a:r>
            <a:r>
              <a:rPr lang="en-IN" sz="2800" b="0" i="0" dirty="0">
                <a:solidFill>
                  <a:srgbClr val="000000"/>
                </a:solidFill>
                <a:effectLst/>
                <a:latin typeface="inter-regular"/>
              </a:rPr>
              <a:t> draw();  </a:t>
            </a:r>
          </a:p>
          <a:p>
            <a:pPr algn="just">
              <a:buFont typeface="+mj-lt"/>
              <a:buAutoNum type="arabicPeriod"/>
            </a:pPr>
            <a:r>
              <a:rPr lang="en-IN" sz="2800" b="0" i="0" dirty="0">
                <a:solidFill>
                  <a:srgbClr val="000000"/>
                </a:solidFill>
                <a:effectLst/>
                <a:latin typeface="inter-regular"/>
              </a:rPr>
              <a:t>}  </a:t>
            </a:r>
          </a:p>
          <a:p>
            <a:pPr algn="just">
              <a:buFont typeface="+mj-lt"/>
              <a:buAutoNum type="arabicPeriod"/>
            </a:pPr>
            <a:endParaRPr lang="en-IN" sz="2800" dirty="0">
              <a:solidFill>
                <a:srgbClr val="000000"/>
              </a:solidFill>
              <a:latin typeface="inter-regular"/>
            </a:endParaRPr>
          </a:p>
          <a:p>
            <a:pPr algn="just">
              <a:buFont typeface="+mj-lt"/>
              <a:buAutoNum type="arabicPeriod"/>
            </a:pPr>
            <a:r>
              <a:rPr lang="en-IN" sz="2800" b="0" i="0" dirty="0">
                <a:solidFill>
                  <a:srgbClr val="000000"/>
                </a:solidFill>
                <a:effectLst/>
                <a:latin typeface="inter-regular"/>
              </a:rPr>
              <a:t>Drawable d2=()-&gt;{  </a:t>
            </a:r>
          </a:p>
          <a:p>
            <a:pPr algn="just">
              <a:buFont typeface="+mj-lt"/>
              <a:buAutoNum type="arabicPeriod"/>
            </a:pPr>
            <a:r>
              <a:rPr lang="en-IN" sz="2800" b="0" i="0" dirty="0">
                <a:solidFill>
                  <a:srgbClr val="000000"/>
                </a:solidFill>
                <a:effectLst/>
                <a:latin typeface="inter-regular"/>
              </a:rPr>
              <a:t>            </a:t>
            </a:r>
            <a:r>
              <a:rPr lang="en-IN" sz="2800" b="0" i="0" dirty="0" err="1">
                <a:solidFill>
                  <a:srgbClr val="000000"/>
                </a:solidFill>
                <a:effectLst/>
                <a:latin typeface="inter-regular"/>
              </a:rPr>
              <a:t>System.out.println</a:t>
            </a:r>
            <a:r>
              <a:rPr lang="en-IN" sz="2800" b="0" i="0" dirty="0">
                <a:solidFill>
                  <a:srgbClr val="000000"/>
                </a:solidFill>
                <a:effectLst/>
                <a:latin typeface="inter-regular"/>
              </a:rPr>
              <a:t>(</a:t>
            </a:r>
            <a:r>
              <a:rPr lang="en-IN" sz="2800" b="0" i="0" dirty="0">
                <a:solidFill>
                  <a:srgbClr val="0000FF"/>
                </a:solidFill>
                <a:effectLst/>
                <a:latin typeface="inter-regular"/>
              </a:rPr>
              <a:t>"Drawing "</a:t>
            </a:r>
            <a:r>
              <a:rPr lang="en-IN" sz="2800" b="0" i="0" dirty="0">
                <a:solidFill>
                  <a:srgbClr val="000000"/>
                </a:solidFill>
                <a:effectLst/>
                <a:latin typeface="inter-regular"/>
              </a:rPr>
              <a:t>+width);  </a:t>
            </a:r>
          </a:p>
          <a:p>
            <a:pPr algn="just">
              <a:buFont typeface="+mj-lt"/>
              <a:buAutoNum type="arabicPeriod"/>
            </a:pPr>
            <a:r>
              <a:rPr lang="en-IN" sz="2800" b="0" i="0" dirty="0">
                <a:solidFill>
                  <a:srgbClr val="000000"/>
                </a:solidFill>
                <a:effectLst/>
                <a:latin typeface="inter-regular"/>
              </a:rPr>
              <a:t>        };  </a:t>
            </a:r>
          </a:p>
          <a:p>
            <a:pPr algn="just">
              <a:buFont typeface="+mj-lt"/>
              <a:buAutoNum type="arabicPeriod"/>
            </a:pPr>
            <a:r>
              <a:rPr lang="en-IN" sz="2800" b="0" i="0" dirty="0">
                <a:solidFill>
                  <a:srgbClr val="000000"/>
                </a:solidFill>
                <a:effectLst/>
                <a:latin typeface="inter-regular"/>
              </a:rPr>
              <a:t>        d2.draw();  </a:t>
            </a:r>
          </a:p>
        </p:txBody>
      </p:sp>
      <p:sp>
        <p:nvSpPr>
          <p:cNvPr id="4" name="TextBox 3">
            <a:extLst>
              <a:ext uri="{FF2B5EF4-FFF2-40B4-BE49-F238E27FC236}">
                <a16:creationId xmlns:a16="http://schemas.microsoft.com/office/drawing/2014/main" id="{732235FD-0CE6-6F73-1756-F67E4FC70E91}"/>
              </a:ext>
            </a:extLst>
          </p:cNvPr>
          <p:cNvSpPr txBox="1"/>
          <p:nvPr/>
        </p:nvSpPr>
        <p:spPr>
          <a:xfrm>
            <a:off x="480318" y="431514"/>
            <a:ext cx="9876033" cy="707886"/>
          </a:xfrm>
          <a:prstGeom prst="rect">
            <a:avLst/>
          </a:prstGeom>
          <a:noFill/>
        </p:spPr>
        <p:txBody>
          <a:bodyPr wrap="square" rtlCol="0">
            <a:spAutoFit/>
          </a:bodyPr>
          <a:lstStyle/>
          <a:p>
            <a:r>
              <a:rPr lang="en-US" altLang="en-US" sz="4000" b="1" dirty="0">
                <a:solidFill>
                  <a:srgbClr val="0070AD"/>
                </a:solidFill>
              </a:rPr>
              <a:t>With Java Lambda Expression-</a:t>
            </a:r>
            <a:endParaRPr lang="en-IN" sz="4000" b="1" dirty="0">
              <a:solidFill>
                <a:srgbClr val="0070AD"/>
              </a:solidFill>
            </a:endParaRPr>
          </a:p>
        </p:txBody>
      </p:sp>
    </p:spTree>
    <p:extLst>
      <p:ext uri="{BB962C8B-B14F-4D97-AF65-F5344CB8AC3E}">
        <p14:creationId xmlns:p14="http://schemas.microsoft.com/office/powerpoint/2010/main" val="4233796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02-Vibrant Blue">
            <a:extLst>
              <a:ext uri="{FF2B5EF4-FFF2-40B4-BE49-F238E27FC236}">
                <a16:creationId xmlns:a16="http://schemas.microsoft.com/office/drawing/2014/main" id="{82321FBA-9126-4CE3-85AE-F46EBAC0B1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771" y="1001031"/>
            <a:ext cx="8816231" cy="4210732"/>
          </a:xfrm>
          <a:prstGeom prst="rect">
            <a:avLst/>
          </a:prstGeom>
        </p:spPr>
      </p:pic>
      <p:sp>
        <p:nvSpPr>
          <p:cNvPr id="3" name="Text Placeholder 2">
            <a:extLst>
              <a:ext uri="{FF2B5EF4-FFF2-40B4-BE49-F238E27FC236}">
                <a16:creationId xmlns:a16="http://schemas.microsoft.com/office/drawing/2014/main" id="{F84584AC-DBBE-4B47-9A7E-7A7C2D8CF196}"/>
              </a:ext>
            </a:extLst>
          </p:cNvPr>
          <p:cNvSpPr>
            <a:spLocks noGrp="1"/>
          </p:cNvSpPr>
          <p:nvPr>
            <p:ph type="title" idx="4294967295"/>
          </p:nvPr>
        </p:nvSpPr>
        <p:spPr>
          <a:xfrm>
            <a:off x="3644900" y="2135545"/>
            <a:ext cx="8547100" cy="2585323"/>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lang="en-GB" sz="8000" b="1">
                <a:solidFill>
                  <a:schemeClr val="bg1"/>
                </a:solidFill>
                <a:latin typeface="+mn-lt"/>
                <a:ea typeface="+mn-ea"/>
                <a:cs typeface="+mn-cs"/>
              </a:rPr>
              <a:t>GET</a:t>
            </a:r>
            <a:r>
              <a:rPr kumimoji="0" lang="en-GB" sz="8000" b="1" i="0" u="none" strike="noStrike" kern="1200" cap="all" spc="0" normalizeH="0" baseline="0" noProof="0">
                <a:ln>
                  <a:noFill/>
                </a:ln>
                <a:solidFill>
                  <a:schemeClr val="bg1"/>
                </a:solidFill>
                <a:effectLst/>
                <a:uLnTx/>
                <a:uFillTx/>
                <a:latin typeface="+mn-lt"/>
                <a:ea typeface="+mn-ea"/>
                <a:cs typeface="+mn-cs"/>
              </a:rPr>
              <a:t> THE</a:t>
            </a:r>
            <a:br>
              <a:rPr lang="en-GB" sz="8000" b="1" i="0" u="none" strike="noStrike" kern="1200" cap="all" spc="0" normalizeH="0" baseline="0" noProof="0">
                <a:ln>
                  <a:noFill/>
                </a:ln>
                <a:effectLst/>
                <a:uLnTx/>
                <a:uFillTx/>
                <a:latin typeface="+mn-lt"/>
                <a:ea typeface="+mn-ea"/>
                <a:cs typeface="+mn-cs"/>
              </a:rPr>
            </a:br>
            <a:r>
              <a:rPr kumimoji="0" lang="en-GB" sz="8000" b="1" i="0" u="none" strike="noStrike" kern="1200" cap="all" spc="0" normalizeH="0" baseline="0" noProof="0">
                <a:ln>
                  <a:noFill/>
                </a:ln>
                <a:solidFill>
                  <a:schemeClr val="bg1"/>
                </a:solidFill>
                <a:effectLst/>
                <a:uLnTx/>
                <a:uFillTx/>
                <a:latin typeface="+mn-lt"/>
                <a:ea typeface="+mn-ea"/>
                <a:cs typeface="+mn-cs"/>
              </a:rPr>
              <a:t>		FUTURE</a:t>
            </a:r>
            <a:br>
              <a:rPr lang="en-GB" sz="8000" b="1" i="0" u="none" strike="noStrike" kern="1200" cap="all" spc="0" normalizeH="0" baseline="0" noProof="0">
                <a:ln>
                  <a:noFill/>
                </a:ln>
                <a:effectLst/>
                <a:uLnTx/>
                <a:uFillTx/>
                <a:latin typeface="+mn-lt"/>
                <a:ea typeface="+mn-ea"/>
                <a:cs typeface="+mn-cs"/>
              </a:rPr>
            </a:br>
            <a:r>
              <a:rPr kumimoji="0" lang="en-GB" sz="8000" b="1" i="0" u="none" strike="noStrike" kern="1200" cap="all" spc="0" normalizeH="0" baseline="0" noProof="0">
                <a:ln>
                  <a:noFill/>
                </a:ln>
                <a:solidFill>
                  <a:schemeClr val="bg1"/>
                </a:solidFill>
                <a:effectLst/>
                <a:uLnTx/>
                <a:uFillTx/>
                <a:latin typeface="+mn-lt"/>
                <a:ea typeface="+mn-ea"/>
                <a:cs typeface="+mn-cs"/>
              </a:rPr>
              <a:t>	YOU WANT</a:t>
            </a:r>
          </a:p>
        </p:txBody>
      </p:sp>
      <p:sp>
        <p:nvSpPr>
          <p:cNvPr id="4" name="Subtitle 3">
            <a:extLst>
              <a:ext uri="{FF2B5EF4-FFF2-40B4-BE49-F238E27FC236}">
                <a16:creationId xmlns:a16="http://schemas.microsoft.com/office/drawing/2014/main" id="{9EFB4F0C-582D-4C12-B5AC-EA88D439954E}"/>
              </a:ext>
            </a:extLst>
          </p:cNvPr>
          <p:cNvSpPr>
            <a:spLocks noGrp="1"/>
          </p:cNvSpPr>
          <p:nvPr>
            <p:ph type="subTitle" idx="1"/>
          </p:nvPr>
        </p:nvSpPr>
        <p:spPr>
          <a:xfrm>
            <a:off x="457200" y="6018063"/>
            <a:ext cx="11277600" cy="822325"/>
          </a:xfrm>
        </p:spPr>
        <p:txBody>
          <a:bodyPr/>
          <a:lstStyle/>
          <a:p>
            <a:pPr algn="r"/>
            <a:r>
              <a:rPr lang="en-US"/>
              <a:t>capgemini.com</a:t>
            </a:r>
          </a:p>
        </p:txBody>
      </p:sp>
    </p:spTree>
    <p:extLst>
      <p:ext uri="{BB962C8B-B14F-4D97-AF65-F5344CB8AC3E}">
        <p14:creationId xmlns:p14="http://schemas.microsoft.com/office/powerpoint/2010/main" val="14165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9B2D289-1236-364B-9E53-7DF05CDFC930}"/>
              </a:ext>
            </a:extLst>
          </p:cNvPr>
          <p:cNvSpPr>
            <a:spLocks noGrp="1"/>
          </p:cNvSpPr>
          <p:nvPr>
            <p:ph type="title" idx="4294967295"/>
          </p:nvPr>
        </p:nvSpPr>
        <p:spPr>
          <a:xfrm>
            <a:off x="6536184" y="2939130"/>
            <a:ext cx="2219960" cy="2296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bg1"/>
                </a:solidFill>
                <a:effectLst/>
                <a:uLnTx/>
                <a:uFillTx/>
                <a:latin typeface="Ubuntu" panose="020B0504030602030204" pitchFamily="34" charset="0"/>
                <a:ea typeface="+mn-ea"/>
                <a:cs typeface="+mn-cs"/>
              </a:rPr>
              <a:t>About Capgemini</a:t>
            </a:r>
          </a:p>
        </p:txBody>
      </p:sp>
      <p:sp>
        <p:nvSpPr>
          <p:cNvPr id="18" name="Rectangle 17">
            <a:extLst>
              <a:ext uri="{FF2B5EF4-FFF2-40B4-BE49-F238E27FC236}">
                <a16:creationId xmlns:a16="http://schemas.microsoft.com/office/drawing/2014/main" id="{208CE49A-DF70-704F-B1B3-609712CC9C64}"/>
              </a:ext>
            </a:extLst>
          </p:cNvPr>
          <p:cNvSpPr/>
          <p:nvPr/>
        </p:nvSpPr>
        <p:spPr>
          <a:xfrm>
            <a:off x="6536185" y="3318394"/>
            <a:ext cx="4528367"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a:solidFill>
                  <a:schemeClr val="bg1"/>
                </a:solidFill>
                <a:effectLst/>
                <a:ea typeface="Verdana" panose="020B060403050404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360,000 team members more </a:t>
            </a:r>
            <a:r>
              <a:rPr lang="en-US" sz="900">
                <a:solidFill>
                  <a:schemeClr val="bg1"/>
                </a:solidFill>
                <a:effectLst/>
                <a:ea typeface="Verdana" panose="020B0604030504040204" pitchFamily="34" charset="0"/>
              </a:rPr>
              <a:t>than</a:t>
            </a:r>
            <a:r>
              <a:rPr lang="en-GB" sz="900">
                <a:solidFill>
                  <a:schemeClr val="bg1"/>
                </a:solidFill>
                <a:effectLst/>
                <a:ea typeface="Verdana" panose="020B0604030504040204" pitchFamily="34" charset="0"/>
              </a:rPr>
              <a:t> 50 countries. With its strong 55-year heritage and deep industry expertise, Capgemini is trusted by its clients to address the entire breadth of their business needs, from strategy and design to operations, </a:t>
            </a:r>
            <a:r>
              <a:rPr lang="en-US" sz="900">
                <a:solidFill>
                  <a:schemeClr val="bg1"/>
                </a:solidFill>
                <a:effectLst/>
                <a:ea typeface="Verdana" panose="020B0604030504040204" pitchFamily="34" charset="0"/>
              </a:rPr>
              <a:t>fueled</a:t>
            </a:r>
            <a:r>
              <a:rPr lang="en-GB" sz="900">
                <a:solidFill>
                  <a:schemeClr val="bg1"/>
                </a:solidFill>
                <a:effectLst/>
                <a:ea typeface="Verdana" panose="020B0604030504040204" pitchFamily="34" charset="0"/>
              </a:rPr>
              <a:t> by the fast evolving and innovative world of cloud, data, AI, connectivity, software, digital engineering and platforms. The Group reported in 2022 global revenues of €22 billion.</a:t>
            </a:r>
            <a:endParaRPr lang="en-US" sz="900">
              <a:solidFill>
                <a:schemeClr val="bg1"/>
              </a:solidFill>
              <a:effectLst/>
              <a:ea typeface="Verdana" panose="020B0604030504040204" pitchFamily="34" charset="0"/>
            </a:endParaRPr>
          </a:p>
        </p:txBody>
      </p:sp>
      <p:sp>
        <p:nvSpPr>
          <p:cNvPr id="19" name="Rectangle 18">
            <a:extLst>
              <a:ext uri="{FF2B5EF4-FFF2-40B4-BE49-F238E27FC236}">
                <a16:creationId xmlns:a16="http://schemas.microsoft.com/office/drawing/2014/main" id="{4EB6E078-947A-8242-837C-CEA45876B3E9}"/>
              </a:ext>
            </a:extLst>
          </p:cNvPr>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spTree>
    <p:extLst>
      <p:ext uri="{BB962C8B-B14F-4D97-AF65-F5344CB8AC3E}">
        <p14:creationId xmlns:p14="http://schemas.microsoft.com/office/powerpoint/2010/main" val="90301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6D819-B53F-80DB-5D50-EC60576576A5}"/>
              </a:ext>
            </a:extLst>
          </p:cNvPr>
          <p:cNvSpPr>
            <a:spLocks noGrp="1"/>
          </p:cNvSpPr>
          <p:nvPr>
            <p:ph type="title"/>
          </p:nvPr>
        </p:nvSpPr>
        <p:spPr>
          <a:xfrm>
            <a:off x="640136" y="680804"/>
            <a:ext cx="10947772" cy="759640"/>
          </a:xfrm>
        </p:spPr>
        <p:txBody>
          <a:bodyPr/>
          <a:lstStyle/>
          <a:p>
            <a:pPr algn="ctr"/>
            <a:r>
              <a:rPr lang="en-US" sz="4400" b="1" dirty="0">
                <a:solidFill>
                  <a:srgbClr val="FFFFFF"/>
                </a:solidFill>
                <a:latin typeface="Calibri Light"/>
                <a:cs typeface="Calibri Light"/>
              </a:rPr>
              <a:t>introduction</a:t>
            </a:r>
          </a:p>
        </p:txBody>
      </p:sp>
      <p:sp>
        <p:nvSpPr>
          <p:cNvPr id="3" name="Text Placeholder 2">
            <a:extLst>
              <a:ext uri="{FF2B5EF4-FFF2-40B4-BE49-F238E27FC236}">
                <a16:creationId xmlns:a16="http://schemas.microsoft.com/office/drawing/2014/main" id="{DC685155-7033-8A67-AC19-A4E95D4D04DB}"/>
              </a:ext>
            </a:extLst>
          </p:cNvPr>
          <p:cNvSpPr>
            <a:spLocks noGrp="1"/>
          </p:cNvSpPr>
          <p:nvPr>
            <p:ph type="body" sz="quarter" idx="10"/>
          </p:nvPr>
        </p:nvSpPr>
        <p:spPr>
          <a:xfrm>
            <a:off x="410928" y="1600879"/>
            <a:ext cx="11406187" cy="4469561"/>
          </a:xfrm>
        </p:spPr>
        <p:txBody>
          <a:bodyPr vert="horz" lIns="0" tIns="0" rIns="0" bIns="0" rtlCol="0" anchor="t">
            <a:noAutofit/>
          </a:bodyPr>
          <a:lstStyle/>
          <a:p>
            <a:pPr algn="l"/>
            <a:r>
              <a:rPr lang="en-US" sz="2600" b="1" dirty="0">
                <a:latin typeface="Calibri"/>
                <a:cs typeface="Calibri"/>
              </a:rPr>
              <a:t> </a:t>
            </a:r>
            <a:r>
              <a:rPr lang="en-IN" sz="2600" b="0" i="0" u="none" strike="noStrike" baseline="0" dirty="0">
                <a:solidFill>
                  <a:srgbClr val="FFFFFF"/>
                </a:solidFill>
                <a:latin typeface="Actor-Regular"/>
              </a:rPr>
              <a:t>Java </a:t>
            </a:r>
            <a:r>
              <a:rPr lang="en-IN" sz="2600" b="0" i="0" u="none" strike="noStrike" baseline="0" dirty="0">
                <a:solidFill>
                  <a:srgbClr val="000000"/>
                </a:solidFill>
                <a:highlight>
                  <a:srgbClr val="FFFFFF"/>
                </a:highlight>
                <a:latin typeface="Actor-Regular"/>
              </a:rPr>
              <a:t>Lambda Expression </a:t>
            </a:r>
            <a:r>
              <a:rPr lang="en-IN" sz="2600" b="0" i="0" u="none" strike="noStrike" baseline="0" dirty="0">
                <a:solidFill>
                  <a:srgbClr val="FFFFFF"/>
                </a:solidFill>
                <a:latin typeface="Actor-Regular"/>
              </a:rPr>
              <a:t>is a new feature</a:t>
            </a:r>
          </a:p>
          <a:p>
            <a:pPr algn="l"/>
            <a:r>
              <a:rPr lang="en-IN" sz="2600" b="0" i="0" u="none" strike="noStrike" baseline="0" dirty="0">
                <a:solidFill>
                  <a:srgbClr val="FFFFFF"/>
                </a:solidFill>
                <a:latin typeface="Actor-Regular"/>
              </a:rPr>
              <a:t>introduced in Java 8. It facilitates functional</a:t>
            </a:r>
          </a:p>
          <a:p>
            <a:pPr algn="l"/>
            <a:r>
              <a:rPr lang="en-IN" sz="2600" b="0" i="0" u="none" strike="noStrike" baseline="0" dirty="0">
                <a:solidFill>
                  <a:srgbClr val="FFFFFF"/>
                </a:solidFill>
                <a:latin typeface="Actor-Regular"/>
              </a:rPr>
              <a:t>programming and simplifies the development of</a:t>
            </a:r>
          </a:p>
          <a:p>
            <a:pPr algn="l"/>
            <a:r>
              <a:rPr lang="en-IN" sz="2600" b="0" i="0" u="none" strike="noStrike" baseline="0" dirty="0">
                <a:solidFill>
                  <a:srgbClr val="FFFFFF"/>
                </a:solidFill>
                <a:latin typeface="Actor-Regular"/>
              </a:rPr>
              <a:t>applications. Lambda expressions are</a:t>
            </a:r>
          </a:p>
          <a:p>
            <a:pPr algn="l"/>
            <a:r>
              <a:rPr lang="en-IN" sz="2600" b="0" i="0" u="none" strike="noStrike" baseline="0" dirty="0">
                <a:solidFill>
                  <a:srgbClr val="FFFFFF"/>
                </a:solidFill>
                <a:latin typeface="Actor-Regular"/>
              </a:rPr>
              <a:t>anonymous functions with no name, return type,</a:t>
            </a:r>
          </a:p>
          <a:p>
            <a:pPr algn="l"/>
            <a:r>
              <a:rPr lang="en-IN" sz="2600" b="0" i="0" u="none" strike="noStrike" baseline="0" dirty="0">
                <a:solidFill>
                  <a:srgbClr val="FFFFFF"/>
                </a:solidFill>
                <a:latin typeface="Actor-Regular"/>
              </a:rPr>
              <a:t>and access modifier. They can be passed as</a:t>
            </a:r>
          </a:p>
          <a:p>
            <a:pPr algn="l"/>
            <a:r>
              <a:rPr lang="en-IN" sz="2600" b="0" i="0" u="none" strike="noStrike" baseline="0" dirty="0">
                <a:solidFill>
                  <a:srgbClr val="FFFFFF"/>
                </a:solidFill>
                <a:latin typeface="Actor-Regular"/>
              </a:rPr>
              <a:t>arguments to methods and stored in variables.</a:t>
            </a:r>
          </a:p>
          <a:p>
            <a:pPr algn="l"/>
            <a:r>
              <a:rPr lang="en-IN" sz="2600" b="0" i="0" u="none" strike="noStrike" baseline="0" dirty="0">
                <a:solidFill>
                  <a:srgbClr val="FFFFFF"/>
                </a:solidFill>
                <a:latin typeface="Actor-Regular"/>
              </a:rPr>
              <a:t>This presentation will explain the syntax,</a:t>
            </a:r>
          </a:p>
          <a:p>
            <a:pPr algn="l"/>
            <a:r>
              <a:rPr lang="en-IN" sz="2600" b="0" i="0" u="none" strike="noStrike" baseline="0" dirty="0">
                <a:solidFill>
                  <a:srgbClr val="FFFFFF"/>
                </a:solidFill>
                <a:latin typeface="Actor-Regular"/>
              </a:rPr>
              <a:t>benefits, and usage of Lambda Expression in</a:t>
            </a:r>
          </a:p>
          <a:p>
            <a:pPr algn="l"/>
            <a:r>
              <a:rPr lang="en-IN" sz="2600" b="0" i="0" u="none" strike="noStrike" baseline="0" dirty="0">
                <a:solidFill>
                  <a:srgbClr val="FFFFFF"/>
                </a:solidFill>
                <a:latin typeface="Actor-Regular"/>
              </a:rPr>
              <a:t>Java.</a:t>
            </a:r>
            <a:endParaRPr lang="en-US" sz="2600" dirty="0"/>
          </a:p>
        </p:txBody>
      </p:sp>
    </p:spTree>
    <p:extLst>
      <p:ext uri="{BB962C8B-B14F-4D97-AF65-F5344CB8AC3E}">
        <p14:creationId xmlns:p14="http://schemas.microsoft.com/office/powerpoint/2010/main" val="2411495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9969-8316-92D5-9ED9-ADA1EE1FB2D1}"/>
              </a:ext>
            </a:extLst>
          </p:cNvPr>
          <p:cNvSpPr>
            <a:spLocks noGrp="1"/>
          </p:cNvSpPr>
          <p:nvPr>
            <p:ph type="title"/>
          </p:nvPr>
        </p:nvSpPr>
        <p:spPr>
          <a:xfrm>
            <a:off x="404813" y="388188"/>
            <a:ext cx="10947772" cy="310455"/>
          </a:xfrm>
        </p:spPr>
        <p:txBody>
          <a:bodyPr/>
          <a:lstStyle/>
          <a:p>
            <a:r>
              <a:rPr lang="en-IN" sz="2800" dirty="0">
                <a:solidFill>
                  <a:srgbClr val="0070AD"/>
                </a:solidFill>
              </a:rPr>
              <a:t>Anonymous function</a:t>
            </a:r>
          </a:p>
        </p:txBody>
      </p:sp>
      <p:sp>
        <p:nvSpPr>
          <p:cNvPr id="3" name="Text Placeholder 2">
            <a:extLst>
              <a:ext uri="{FF2B5EF4-FFF2-40B4-BE49-F238E27FC236}">
                <a16:creationId xmlns:a16="http://schemas.microsoft.com/office/drawing/2014/main" id="{3B5A0DA1-61CE-BF6A-8633-CD27474D1130}"/>
              </a:ext>
            </a:extLst>
          </p:cNvPr>
          <p:cNvSpPr>
            <a:spLocks noGrp="1"/>
          </p:cNvSpPr>
          <p:nvPr>
            <p:ph type="body" sz="quarter" idx="10"/>
          </p:nvPr>
        </p:nvSpPr>
        <p:spPr>
          <a:xfrm>
            <a:off x="404812" y="1972638"/>
            <a:ext cx="11379201" cy="4497174"/>
          </a:xfrm>
        </p:spPr>
        <p:txBody>
          <a:bodyPr/>
          <a:lstStyle/>
          <a:p>
            <a:r>
              <a:rPr lang="en-IN" dirty="0"/>
              <a:t>public class </a:t>
            </a:r>
            <a:r>
              <a:rPr lang="en-IN" dirty="0" err="1"/>
              <a:t>AnonymousFunEx</a:t>
            </a:r>
            <a:r>
              <a:rPr lang="en-IN" dirty="0"/>
              <a:t> {</a:t>
            </a:r>
            <a:br>
              <a:rPr lang="en-IN" dirty="0"/>
            </a:br>
            <a:br>
              <a:rPr lang="en-IN" dirty="0"/>
            </a:br>
            <a:r>
              <a:rPr lang="en-IN" dirty="0"/>
              <a:t>public void m1() {</a:t>
            </a:r>
            <a:br>
              <a:rPr lang="en-IN" dirty="0"/>
            </a:br>
            <a:r>
              <a:rPr lang="en-IN" dirty="0" err="1"/>
              <a:t>System.out.println</a:t>
            </a:r>
            <a:r>
              <a:rPr lang="en-IN" dirty="0"/>
              <a:t>("Normal Method/function");</a:t>
            </a:r>
            <a:br>
              <a:rPr lang="en-IN" dirty="0"/>
            </a:br>
            <a:r>
              <a:rPr lang="en-IN" dirty="0"/>
              <a:t>}</a:t>
            </a:r>
          </a:p>
          <a:p>
            <a:endParaRPr lang="en-IN" dirty="0"/>
          </a:p>
          <a:p>
            <a:r>
              <a:rPr lang="en-IN" dirty="0"/>
              <a:t> </a:t>
            </a:r>
            <a:r>
              <a:rPr lang="en-IN" dirty="0">
                <a:highlight>
                  <a:srgbClr val="D9D9D9"/>
                </a:highlight>
              </a:rPr>
              <a:t>//Anonymous Method </a:t>
            </a:r>
            <a:br>
              <a:rPr lang="en-IN" dirty="0">
                <a:highlight>
                  <a:srgbClr val="D9D9D9"/>
                </a:highlight>
              </a:rPr>
            </a:br>
            <a:r>
              <a:rPr lang="en-IN" dirty="0">
                <a:highlight>
                  <a:srgbClr val="D9D9D9"/>
                </a:highlight>
              </a:rPr>
              <a:t>( ) {</a:t>
            </a:r>
            <a:br>
              <a:rPr lang="en-IN" dirty="0">
                <a:highlight>
                  <a:srgbClr val="D9D9D9"/>
                </a:highlight>
              </a:rPr>
            </a:br>
            <a:r>
              <a:rPr lang="en-IN" dirty="0" err="1">
                <a:highlight>
                  <a:srgbClr val="D9D9D9"/>
                </a:highlight>
              </a:rPr>
              <a:t>System.out.println</a:t>
            </a:r>
            <a:r>
              <a:rPr lang="en-IN" dirty="0">
                <a:highlight>
                  <a:srgbClr val="D9D9D9"/>
                </a:highlight>
              </a:rPr>
              <a:t>("Anonymous Method/Function");</a:t>
            </a:r>
            <a:br>
              <a:rPr lang="en-IN" dirty="0">
                <a:highlight>
                  <a:srgbClr val="D9D9D9"/>
                </a:highlight>
              </a:rPr>
            </a:br>
            <a:r>
              <a:rPr lang="en-IN" dirty="0">
                <a:highlight>
                  <a:srgbClr val="D9D9D9"/>
                </a:highlight>
              </a:rPr>
              <a:t>}</a:t>
            </a:r>
            <a:br>
              <a:rPr lang="en-IN" dirty="0">
                <a:highlight>
                  <a:srgbClr val="D9D9D9"/>
                </a:highlight>
              </a:rPr>
            </a:br>
            <a:br>
              <a:rPr lang="en-IN" dirty="0"/>
            </a:br>
            <a:r>
              <a:rPr lang="en-IN" dirty="0"/>
              <a:t>public static void main(String[] </a:t>
            </a:r>
            <a:r>
              <a:rPr lang="en-IN" dirty="0" err="1"/>
              <a:t>args</a:t>
            </a:r>
            <a:r>
              <a:rPr lang="en-IN" dirty="0"/>
              <a:t>) { </a:t>
            </a:r>
          </a:p>
          <a:p>
            <a:r>
              <a:rPr lang="en-IN" dirty="0"/>
              <a:t>new </a:t>
            </a:r>
            <a:r>
              <a:rPr lang="en-IN" dirty="0" err="1"/>
              <a:t>AnonymousFunEx</a:t>
            </a:r>
            <a:r>
              <a:rPr lang="en-IN" dirty="0"/>
              <a:t>().m1();</a:t>
            </a:r>
            <a:br>
              <a:rPr lang="en-IN" dirty="0"/>
            </a:br>
            <a:r>
              <a:rPr lang="en-IN" dirty="0"/>
              <a:t>}</a:t>
            </a:r>
          </a:p>
          <a:p>
            <a:r>
              <a:rPr lang="en-IN" dirty="0"/>
              <a:t>}</a:t>
            </a:r>
          </a:p>
        </p:txBody>
      </p:sp>
      <p:sp>
        <p:nvSpPr>
          <p:cNvPr id="4" name="TextBox 3">
            <a:extLst>
              <a:ext uri="{FF2B5EF4-FFF2-40B4-BE49-F238E27FC236}">
                <a16:creationId xmlns:a16="http://schemas.microsoft.com/office/drawing/2014/main" id="{9462EE45-D9F6-95E4-5FE0-0F68EA1FA4A2}"/>
              </a:ext>
            </a:extLst>
          </p:cNvPr>
          <p:cNvSpPr txBox="1"/>
          <p:nvPr/>
        </p:nvSpPr>
        <p:spPr>
          <a:xfrm>
            <a:off x="404812" y="1078787"/>
            <a:ext cx="11091970" cy="461665"/>
          </a:xfrm>
          <a:prstGeom prst="rect">
            <a:avLst/>
          </a:prstGeom>
          <a:noFill/>
        </p:spPr>
        <p:txBody>
          <a:bodyPr wrap="square" rtlCol="0">
            <a:spAutoFit/>
          </a:bodyPr>
          <a:lstStyle/>
          <a:p>
            <a:r>
              <a:rPr lang="en-IN" sz="2400" b="1" dirty="0">
                <a:highlight>
                  <a:srgbClr val="12ABDB"/>
                </a:highlight>
              </a:rPr>
              <a:t>Anonymous Function </a:t>
            </a:r>
            <a:r>
              <a:rPr lang="en-IN" sz="2400" dirty="0">
                <a:highlight>
                  <a:srgbClr val="12ABDB"/>
                </a:highlight>
              </a:rPr>
              <a:t>: A Method who don’t have any Name or Modifier.</a:t>
            </a:r>
          </a:p>
        </p:txBody>
      </p:sp>
    </p:spTree>
    <p:extLst>
      <p:ext uri="{BB962C8B-B14F-4D97-AF65-F5344CB8AC3E}">
        <p14:creationId xmlns:p14="http://schemas.microsoft.com/office/powerpoint/2010/main" val="13797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8ABD-6E82-ACE5-B207-D16C9E60E02E}"/>
              </a:ext>
            </a:extLst>
          </p:cNvPr>
          <p:cNvSpPr>
            <a:spLocks noGrp="1"/>
          </p:cNvSpPr>
          <p:nvPr>
            <p:ph type="title"/>
          </p:nvPr>
        </p:nvSpPr>
        <p:spPr>
          <a:xfrm>
            <a:off x="439060" y="727235"/>
            <a:ext cx="10947772" cy="716711"/>
          </a:xfrm>
        </p:spPr>
        <p:txBody>
          <a:bodyPr/>
          <a:lstStyle/>
          <a:p>
            <a:r>
              <a:rPr lang="en-IN" sz="4000" dirty="0"/>
              <a:t>Functional interface</a:t>
            </a:r>
          </a:p>
        </p:txBody>
      </p:sp>
      <p:sp>
        <p:nvSpPr>
          <p:cNvPr id="3" name="Text Placeholder 2">
            <a:extLst>
              <a:ext uri="{FF2B5EF4-FFF2-40B4-BE49-F238E27FC236}">
                <a16:creationId xmlns:a16="http://schemas.microsoft.com/office/drawing/2014/main" id="{2D54F134-C817-AB9D-2BE2-C97AE1049D75}"/>
              </a:ext>
            </a:extLst>
          </p:cNvPr>
          <p:cNvSpPr>
            <a:spLocks noGrp="1"/>
          </p:cNvSpPr>
          <p:nvPr>
            <p:ph type="body" sz="quarter" idx="10"/>
          </p:nvPr>
        </p:nvSpPr>
        <p:spPr>
          <a:xfrm>
            <a:off x="312346" y="2002141"/>
            <a:ext cx="11406187" cy="4128624"/>
          </a:xfrm>
        </p:spPr>
        <p:txBody>
          <a:bodyPr/>
          <a:lstStyle/>
          <a:p>
            <a:r>
              <a:rPr lang="en-IN" sz="2800" i="0" dirty="0">
                <a:effectLst/>
                <a:latin typeface="inter-regular"/>
              </a:rPr>
              <a:t>An Interface that contains exactly one abstract method is known as functional interface. It can have any number of default, static methods but can contain only one abstract method. It can also declare methods of object class.</a:t>
            </a:r>
            <a:endParaRPr lang="en-IN" sz="2800" dirty="0"/>
          </a:p>
        </p:txBody>
      </p:sp>
    </p:spTree>
    <p:extLst>
      <p:ext uri="{BB962C8B-B14F-4D97-AF65-F5344CB8AC3E}">
        <p14:creationId xmlns:p14="http://schemas.microsoft.com/office/powerpoint/2010/main" val="168432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104AB6-26FF-7584-555F-9CC7360B5E13}"/>
              </a:ext>
            </a:extLst>
          </p:cNvPr>
          <p:cNvSpPr txBox="1"/>
          <p:nvPr/>
        </p:nvSpPr>
        <p:spPr>
          <a:xfrm>
            <a:off x="82194" y="380142"/>
            <a:ext cx="9246742" cy="707886"/>
          </a:xfrm>
          <a:prstGeom prst="rect">
            <a:avLst/>
          </a:prstGeom>
          <a:noFill/>
        </p:spPr>
        <p:txBody>
          <a:bodyPr wrap="square" rtlCol="0">
            <a:spAutoFit/>
          </a:bodyPr>
          <a:lstStyle/>
          <a:p>
            <a:r>
              <a:rPr lang="en-US" altLang="en-US" sz="4000" b="1" dirty="0">
                <a:solidFill>
                  <a:srgbClr val="0070AD"/>
                </a:solidFill>
              </a:rPr>
              <a:t> </a:t>
            </a:r>
            <a:endParaRPr lang="en-IN" sz="4000" b="1" dirty="0">
              <a:solidFill>
                <a:srgbClr val="0070AD"/>
              </a:solidFill>
            </a:endParaRPr>
          </a:p>
        </p:txBody>
      </p:sp>
      <p:sp>
        <p:nvSpPr>
          <p:cNvPr id="2" name="TextBox 1">
            <a:extLst>
              <a:ext uri="{FF2B5EF4-FFF2-40B4-BE49-F238E27FC236}">
                <a16:creationId xmlns:a16="http://schemas.microsoft.com/office/drawing/2014/main" id="{D07D020C-BC5B-81E7-32CD-6196F174A8D7}"/>
              </a:ext>
            </a:extLst>
          </p:cNvPr>
          <p:cNvSpPr txBox="1"/>
          <p:nvPr/>
        </p:nvSpPr>
        <p:spPr>
          <a:xfrm>
            <a:off x="565079" y="734085"/>
            <a:ext cx="9554966" cy="9571851"/>
          </a:xfrm>
          <a:prstGeom prst="rect">
            <a:avLst/>
          </a:prstGeom>
          <a:noFill/>
        </p:spPr>
        <p:txBody>
          <a:bodyPr wrap="square" rtlCol="0">
            <a:spAutoFit/>
          </a:bodyPr>
          <a:lstStyle/>
          <a:p>
            <a:r>
              <a:rPr lang="en-IN" sz="2200" b="1" dirty="0">
                <a:solidFill>
                  <a:srgbClr val="0070AD"/>
                </a:solidFill>
              </a:rPr>
              <a:t>@FunctionalInterface</a:t>
            </a:r>
          </a:p>
          <a:p>
            <a:r>
              <a:rPr lang="en-IN" sz="2000" dirty="0"/>
              <a:t>Public interface </a:t>
            </a:r>
            <a:r>
              <a:rPr lang="en-IN" sz="2000" dirty="0" err="1"/>
              <a:t>MyFunctionalInterface</a:t>
            </a:r>
            <a:r>
              <a:rPr lang="en-IN" sz="2000" dirty="0"/>
              <a:t>{</a:t>
            </a:r>
          </a:p>
          <a:p>
            <a:r>
              <a:rPr lang="en-IN" sz="2000" dirty="0"/>
              <a:t>Void m1();</a:t>
            </a:r>
          </a:p>
          <a:p>
            <a:endParaRPr lang="en-IN" sz="2000" dirty="0"/>
          </a:p>
          <a:p>
            <a:r>
              <a:rPr lang="en-IN" sz="2000" dirty="0"/>
              <a:t>Default void m2(){</a:t>
            </a:r>
          </a:p>
          <a:p>
            <a:r>
              <a:rPr lang="en-IN" sz="2000" dirty="0" err="1"/>
              <a:t>System.out.println</a:t>
            </a:r>
            <a:r>
              <a:rPr lang="en-IN" sz="2000" dirty="0"/>
              <a:t>(“Default Method - 1”);</a:t>
            </a:r>
          </a:p>
          <a:p>
            <a:endParaRPr lang="en-IN" sz="2000" dirty="0"/>
          </a:p>
          <a:p>
            <a:endParaRPr lang="en-IN" sz="2000" dirty="0"/>
          </a:p>
          <a:p>
            <a:r>
              <a:rPr lang="en-IN" sz="2000" dirty="0"/>
              <a:t>Default void m3(){</a:t>
            </a:r>
          </a:p>
          <a:p>
            <a:r>
              <a:rPr lang="en-IN" sz="2000" dirty="0" err="1"/>
              <a:t>System.out.println</a:t>
            </a:r>
            <a:r>
              <a:rPr lang="en-IN" sz="2000" dirty="0"/>
              <a:t>(“Default Method - 2”);</a:t>
            </a:r>
          </a:p>
          <a:p>
            <a:endParaRPr lang="en-IN" sz="2000" dirty="0"/>
          </a:p>
          <a:p>
            <a:endParaRPr lang="en-IN" sz="2000" dirty="0"/>
          </a:p>
          <a:p>
            <a:r>
              <a:rPr lang="en-IN" sz="2000" dirty="0"/>
              <a:t>static void m4(){</a:t>
            </a:r>
          </a:p>
          <a:p>
            <a:r>
              <a:rPr lang="en-IN" sz="2000" dirty="0" err="1"/>
              <a:t>System.out.println</a:t>
            </a:r>
            <a:r>
              <a:rPr lang="en-IN" sz="2000" dirty="0"/>
              <a:t>(“Static Method - 1”);</a:t>
            </a:r>
          </a:p>
          <a:p>
            <a:endParaRPr lang="en-IN" sz="2000" dirty="0"/>
          </a:p>
          <a:p>
            <a:endParaRPr lang="en-IN" sz="2000" dirty="0"/>
          </a:p>
          <a:p>
            <a:r>
              <a:rPr lang="en-IN" sz="2000" dirty="0"/>
              <a:t>}</a:t>
            </a:r>
          </a:p>
          <a:p>
            <a:r>
              <a:rPr lang="en-IN" sz="2000" dirty="0"/>
              <a: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226903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32B6-7908-04B4-6D96-41FA1C2CC94D}"/>
              </a:ext>
            </a:extLst>
          </p:cNvPr>
          <p:cNvSpPr>
            <a:spLocks noGrp="1"/>
          </p:cNvSpPr>
          <p:nvPr>
            <p:ph type="title"/>
          </p:nvPr>
        </p:nvSpPr>
        <p:spPr>
          <a:xfrm>
            <a:off x="404813" y="881878"/>
            <a:ext cx="10947772" cy="673781"/>
          </a:xfrm>
        </p:spPr>
        <p:txBody>
          <a:bodyPr/>
          <a:lstStyle/>
          <a:p>
            <a:pPr algn="ctr"/>
            <a:r>
              <a:rPr lang="en-US" sz="4400" b="1" dirty="0">
                <a:latin typeface="Calibri Light"/>
                <a:cs typeface="Calibri Light"/>
              </a:rPr>
              <a:t>syntax</a:t>
            </a:r>
            <a:endParaRPr lang="en-US" dirty="0"/>
          </a:p>
        </p:txBody>
      </p:sp>
      <p:sp>
        <p:nvSpPr>
          <p:cNvPr id="3" name="Text Placeholder 2">
            <a:extLst>
              <a:ext uri="{FF2B5EF4-FFF2-40B4-BE49-F238E27FC236}">
                <a16:creationId xmlns:a16="http://schemas.microsoft.com/office/drawing/2014/main" id="{7D286391-EFCC-1DB1-8976-439D4ED3D448}"/>
              </a:ext>
            </a:extLst>
          </p:cNvPr>
          <p:cNvSpPr>
            <a:spLocks noGrp="1"/>
          </p:cNvSpPr>
          <p:nvPr>
            <p:ph type="body" sz="quarter" idx="10"/>
          </p:nvPr>
        </p:nvSpPr>
        <p:spPr>
          <a:xfrm>
            <a:off x="404813" y="1790180"/>
            <a:ext cx="11406187" cy="4185942"/>
          </a:xfrm>
        </p:spPr>
        <p:txBody>
          <a:bodyPr vert="horz" lIns="0" tIns="0" rIns="0" bIns="0" rtlCol="0" anchor="t">
            <a:noAutofit/>
          </a:bodyPr>
          <a:lstStyle/>
          <a:p>
            <a:pPr algn="l"/>
            <a:r>
              <a:rPr lang="en-US" sz="2600" b="1" dirty="0">
                <a:latin typeface="Calibri"/>
                <a:cs typeface="Calibri"/>
              </a:rPr>
              <a:t> </a:t>
            </a:r>
            <a:r>
              <a:rPr lang="en-IN" sz="2600" b="0" i="0" u="none" strike="noStrike" baseline="0" dirty="0">
                <a:solidFill>
                  <a:srgbClr val="000000"/>
                </a:solidFill>
                <a:highlight>
                  <a:srgbClr val="FFFFFF"/>
                </a:highlight>
                <a:latin typeface="Actor-Regular"/>
              </a:rPr>
              <a:t>Lambda Expression </a:t>
            </a:r>
            <a:r>
              <a:rPr lang="en-IN" sz="2600" b="0" i="0" u="none" strike="noStrike" baseline="0" dirty="0">
                <a:solidFill>
                  <a:srgbClr val="FFFFFF"/>
                </a:solidFill>
                <a:latin typeface="Actor-Regular"/>
              </a:rPr>
              <a:t>uses the arrow -&gt; to</a:t>
            </a:r>
          </a:p>
          <a:p>
            <a:pPr algn="l"/>
            <a:r>
              <a:rPr lang="en-IN" sz="2600" b="0" i="0" u="none" strike="noStrike" baseline="0" dirty="0">
                <a:solidFill>
                  <a:srgbClr val="FFFFFF"/>
                </a:solidFill>
                <a:latin typeface="Actor-Regular"/>
              </a:rPr>
              <a:t>separate the parameters and the body. The               </a:t>
            </a:r>
          </a:p>
          <a:p>
            <a:pPr algn="l"/>
            <a:r>
              <a:rPr lang="en-IN" sz="2600" b="0" i="0" u="none" strike="noStrike" baseline="0" dirty="0">
                <a:solidFill>
                  <a:srgbClr val="FFFFFF"/>
                </a:solidFill>
                <a:latin typeface="Actor-Regular"/>
              </a:rPr>
              <a:t>arrow points to the body of the function. The</a:t>
            </a:r>
          </a:p>
          <a:p>
            <a:pPr algn="l"/>
            <a:r>
              <a:rPr lang="en-IN" sz="2600" b="0" i="0" u="none" strike="noStrike" baseline="0" dirty="0">
                <a:solidFill>
                  <a:srgbClr val="FFFFFF"/>
                </a:solidFill>
                <a:latin typeface="Actor-Regular"/>
              </a:rPr>
              <a:t>syntax is (parameters) -&gt; {body}.                                           </a:t>
            </a:r>
            <a:r>
              <a:rPr lang="en-IN" sz="2800" b="0" i="0" u="none" strike="noStrike" baseline="0" dirty="0">
                <a:solidFill>
                  <a:schemeClr val="tx1">
                    <a:lumMod val="95000"/>
                    <a:lumOff val="5000"/>
                  </a:schemeClr>
                </a:solidFill>
                <a:highlight>
                  <a:srgbClr val="FFFFFF"/>
                </a:highlight>
                <a:latin typeface="Actor-Regular"/>
              </a:rPr>
              <a:t>( )      -&gt;     {body}</a:t>
            </a:r>
          </a:p>
          <a:p>
            <a:pPr algn="l"/>
            <a:r>
              <a:rPr lang="en-IN" sz="2600" b="0" i="0" u="none" strike="noStrike" baseline="0" dirty="0">
                <a:solidFill>
                  <a:srgbClr val="FFFFFF"/>
                </a:solidFill>
                <a:latin typeface="Actor-Regular"/>
              </a:rPr>
              <a:t> </a:t>
            </a:r>
            <a:endParaRPr lang="en-US" sz="2600" dirty="0"/>
          </a:p>
          <a:p>
            <a:endParaRPr lang="en-US" sz="2600" dirty="0"/>
          </a:p>
        </p:txBody>
      </p:sp>
    </p:spTree>
    <p:extLst>
      <p:ext uri="{BB962C8B-B14F-4D97-AF65-F5344CB8AC3E}">
        <p14:creationId xmlns:p14="http://schemas.microsoft.com/office/powerpoint/2010/main" val="151230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5032-1726-FF6B-AC43-281202F62FE6}"/>
              </a:ext>
            </a:extLst>
          </p:cNvPr>
          <p:cNvSpPr>
            <a:spLocks noGrp="1"/>
          </p:cNvSpPr>
          <p:nvPr>
            <p:ph type="title"/>
          </p:nvPr>
        </p:nvSpPr>
        <p:spPr>
          <a:xfrm>
            <a:off x="619461" y="656498"/>
            <a:ext cx="10947772" cy="716711"/>
          </a:xfrm>
        </p:spPr>
        <p:txBody>
          <a:bodyPr/>
          <a:lstStyle/>
          <a:p>
            <a:pPr algn="ctr"/>
            <a:r>
              <a:rPr lang="en-US" sz="4400" b="1" dirty="0">
                <a:latin typeface="Calibri Light"/>
                <a:cs typeface="Calibri Light"/>
              </a:rPr>
              <a:t>advantages</a:t>
            </a:r>
            <a:endParaRPr lang="en-US" dirty="0"/>
          </a:p>
        </p:txBody>
      </p:sp>
      <p:sp>
        <p:nvSpPr>
          <p:cNvPr id="3" name="Text Placeholder 2">
            <a:extLst>
              <a:ext uri="{FF2B5EF4-FFF2-40B4-BE49-F238E27FC236}">
                <a16:creationId xmlns:a16="http://schemas.microsoft.com/office/drawing/2014/main" id="{0FD72B93-B6F9-1D19-72D0-6CE57E1CDD95}"/>
              </a:ext>
            </a:extLst>
          </p:cNvPr>
          <p:cNvSpPr>
            <a:spLocks noGrp="1"/>
          </p:cNvSpPr>
          <p:nvPr>
            <p:ph type="body" sz="quarter" idx="10"/>
          </p:nvPr>
        </p:nvSpPr>
        <p:spPr>
          <a:xfrm>
            <a:off x="390253" y="1600267"/>
            <a:ext cx="11406187" cy="4385478"/>
          </a:xfrm>
        </p:spPr>
        <p:txBody>
          <a:bodyPr vert="horz" lIns="0" tIns="0" rIns="0" bIns="0" rtlCol="0" anchor="t">
            <a:noAutofit/>
          </a:bodyPr>
          <a:lstStyle/>
          <a:p>
            <a:pPr algn="l"/>
            <a:r>
              <a:rPr lang="en-US" sz="2600" dirty="0">
                <a:latin typeface="Calibri"/>
                <a:cs typeface="Calibri"/>
              </a:rPr>
              <a:t> </a:t>
            </a:r>
            <a:r>
              <a:rPr lang="en-IN" sz="2600" b="0" i="0" u="none" strike="noStrike" baseline="0" dirty="0">
                <a:solidFill>
                  <a:srgbClr val="FFFFFF"/>
                </a:solidFill>
                <a:latin typeface="Actor-Regular"/>
              </a:rPr>
              <a:t>The Advantages of </a:t>
            </a:r>
            <a:r>
              <a:rPr lang="en-IN" sz="2600" b="0" i="0" u="none" strike="noStrike" baseline="0" dirty="0">
                <a:solidFill>
                  <a:srgbClr val="000000"/>
                </a:solidFill>
                <a:highlight>
                  <a:srgbClr val="FFFFFF"/>
                </a:highlight>
                <a:latin typeface="Actor-Regular"/>
              </a:rPr>
              <a:t>Lambda Expression </a:t>
            </a:r>
            <a:r>
              <a:rPr lang="en-IN" sz="2600" b="0" i="0" u="none" strike="noStrike" baseline="0" dirty="0">
                <a:solidFill>
                  <a:srgbClr val="FFFFFF"/>
                </a:solidFill>
                <a:latin typeface="Actor-Regular"/>
              </a:rPr>
              <a:t>are :-</a:t>
            </a:r>
          </a:p>
          <a:p>
            <a:pPr algn="l"/>
            <a:endParaRPr lang="en-IN" sz="2600" b="0" i="0" u="none" strike="noStrike" baseline="0" dirty="0">
              <a:solidFill>
                <a:srgbClr val="FFFFFF"/>
              </a:solidFill>
              <a:latin typeface="Actor-Regular"/>
            </a:endParaRPr>
          </a:p>
          <a:p>
            <a:pPr algn="l">
              <a:buFont typeface="Arial" panose="020B0604020202020204" pitchFamily="34" charset="0"/>
              <a:buChar char="•"/>
            </a:pPr>
            <a:r>
              <a:rPr lang="en-IN" sz="2600" b="0" i="0" u="none" strike="noStrike" baseline="0" dirty="0">
                <a:solidFill>
                  <a:srgbClr val="FFFFFF"/>
                </a:solidFill>
                <a:latin typeface="Actor-Regular"/>
              </a:rPr>
              <a:t> </a:t>
            </a:r>
            <a:r>
              <a:rPr lang="en-IN" sz="2400" b="0" i="0" dirty="0">
                <a:solidFill>
                  <a:srgbClr val="BDC1C6"/>
                </a:solidFill>
                <a:effectLst/>
                <a:latin typeface="arial" panose="020B0604020202020204" pitchFamily="34" charset="0"/>
              </a:rPr>
              <a:t>Lambda expressions improve code readability and do not require interpretation.</a:t>
            </a:r>
          </a:p>
          <a:p>
            <a:pPr algn="l">
              <a:buFont typeface="Arial" panose="020B0604020202020204" pitchFamily="34" charset="0"/>
              <a:buChar char="•"/>
            </a:pPr>
            <a:r>
              <a:rPr lang="en-IN" sz="2400" b="0" i="0" dirty="0">
                <a:solidFill>
                  <a:srgbClr val="BDC1C6"/>
                </a:solidFill>
                <a:effectLst/>
                <a:latin typeface="arial" panose="020B0604020202020204" pitchFamily="34" charset="0"/>
              </a:rPr>
              <a:t>Lambdas allow you to write concise code.</a:t>
            </a:r>
          </a:p>
          <a:p>
            <a:pPr algn="l">
              <a:buFont typeface="Arial" panose="020B0604020202020204" pitchFamily="34" charset="0"/>
              <a:buChar char="•"/>
            </a:pPr>
            <a:r>
              <a:rPr lang="en-IN" sz="2400" b="0" i="0" dirty="0">
                <a:solidFill>
                  <a:srgbClr val="BDC1C6"/>
                </a:solidFill>
                <a:effectLst/>
                <a:latin typeface="arial" panose="020B0604020202020204" pitchFamily="34" charset="0"/>
              </a:rPr>
              <a:t>It encourages the use of functional programming.</a:t>
            </a:r>
          </a:p>
          <a:p>
            <a:pPr algn="l">
              <a:buFont typeface="Arial" panose="020B0604020202020204" pitchFamily="34" charset="0"/>
              <a:buChar char="•"/>
            </a:pPr>
            <a:r>
              <a:rPr lang="en-IN" sz="2400" b="0" i="0" dirty="0">
                <a:solidFill>
                  <a:srgbClr val="BDC1C6"/>
                </a:solidFill>
                <a:effectLst/>
                <a:latin typeface="arial" panose="020B0604020202020204" pitchFamily="34" charset="0"/>
              </a:rPr>
              <a:t> </a:t>
            </a:r>
            <a:r>
              <a:rPr lang="en-IN" sz="2000" b="1" i="0" dirty="0">
                <a:solidFill>
                  <a:srgbClr val="ECECEC"/>
                </a:solidFill>
                <a:effectLst/>
                <a:latin typeface="Nunito" panose="020B0604020202020204" pitchFamily="2" charset="0"/>
              </a:rPr>
              <a:t>Fewer Lines of Code</a:t>
            </a:r>
            <a:r>
              <a:rPr lang="en-IN" sz="2000" b="0" i="0" dirty="0">
                <a:solidFill>
                  <a:srgbClr val="ECECEC"/>
                </a:solidFill>
                <a:effectLst/>
                <a:latin typeface="Nunito" panose="020B0604020202020204" pitchFamily="2" charset="0"/>
              </a:rPr>
              <a:t> − One of the most benefits of a lambda expression is to </a:t>
            </a:r>
            <a:r>
              <a:rPr lang="en-IN" sz="2000" b="1" i="0" dirty="0">
                <a:solidFill>
                  <a:srgbClr val="ECECEC"/>
                </a:solidFill>
                <a:effectLst/>
                <a:latin typeface="Nunito" panose="020B0604020202020204" pitchFamily="2" charset="0"/>
              </a:rPr>
              <a:t>reduce the amount of code</a:t>
            </a:r>
            <a:r>
              <a:rPr lang="en-IN" sz="2000" b="0" i="0" dirty="0">
                <a:solidFill>
                  <a:srgbClr val="ECECEC"/>
                </a:solidFill>
                <a:effectLst/>
                <a:latin typeface="Nunito" panose="020B0604020202020204" pitchFamily="2" charset="0"/>
              </a:rPr>
              <a:t>.</a:t>
            </a:r>
            <a:endParaRPr lang="en-IN" sz="2400" dirty="0">
              <a:solidFill>
                <a:srgbClr val="ECECEC"/>
              </a:solidFill>
              <a:latin typeface="arial" panose="020B0604020202020204" pitchFamily="34" charset="0"/>
            </a:endParaRPr>
          </a:p>
          <a:p>
            <a:pPr>
              <a:buFont typeface="Arial" panose="020B0604020202020204" pitchFamily="34" charset="0"/>
              <a:buChar char="•"/>
            </a:pPr>
            <a:r>
              <a:rPr lang="en-IN" sz="2000" b="0" i="0" dirty="0">
                <a:solidFill>
                  <a:srgbClr val="ECECEC"/>
                </a:solidFill>
                <a:effectLst/>
                <a:latin typeface="Arial" panose="020B0604020202020204" pitchFamily="34" charset="0"/>
              </a:rPr>
              <a:t>Code reuse.</a:t>
            </a:r>
          </a:p>
          <a:p>
            <a:pPr algn="l"/>
            <a:endParaRPr lang="en-IN" sz="2400" b="0" i="0" dirty="0">
              <a:solidFill>
                <a:srgbClr val="ECECEC"/>
              </a:solidFill>
              <a:effectLst/>
              <a:latin typeface="arial" panose="020B0604020202020204" pitchFamily="34" charset="0"/>
            </a:endParaRPr>
          </a:p>
          <a:p>
            <a:pPr algn="l">
              <a:buFont typeface="Arial" panose="020B0604020202020204" pitchFamily="34" charset="0"/>
              <a:buChar char="•"/>
            </a:pPr>
            <a:endParaRPr lang="en-IN" sz="2400" dirty="0">
              <a:solidFill>
                <a:srgbClr val="ECECEC"/>
              </a:solidFill>
              <a:latin typeface="arial" panose="020B0604020202020204" pitchFamily="34" charset="0"/>
            </a:endParaRPr>
          </a:p>
          <a:p>
            <a:pPr algn="l">
              <a:buFont typeface="Arial" panose="020B0604020202020204" pitchFamily="34" charset="0"/>
              <a:buChar char="•"/>
            </a:pPr>
            <a:endParaRPr lang="en-IN" sz="2400" b="0" i="0" dirty="0">
              <a:solidFill>
                <a:srgbClr val="ECECEC"/>
              </a:solidFill>
              <a:effectLst/>
              <a:latin typeface="arial" panose="020B0604020202020204" pitchFamily="34" charset="0"/>
            </a:endParaRPr>
          </a:p>
          <a:p>
            <a:pPr algn="l"/>
            <a:endParaRPr lang="en-US" sz="2600" dirty="0">
              <a:latin typeface="Calibri"/>
              <a:cs typeface="Calibri"/>
            </a:endParaRPr>
          </a:p>
        </p:txBody>
      </p:sp>
    </p:spTree>
    <p:extLst>
      <p:ext uri="{BB962C8B-B14F-4D97-AF65-F5344CB8AC3E}">
        <p14:creationId xmlns:p14="http://schemas.microsoft.com/office/powerpoint/2010/main" val="376034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2BB7-2C03-8C3A-BD31-F3C4568C9CA3}"/>
              </a:ext>
            </a:extLst>
          </p:cNvPr>
          <p:cNvSpPr>
            <a:spLocks noGrp="1"/>
          </p:cNvSpPr>
          <p:nvPr>
            <p:ph type="title"/>
          </p:nvPr>
        </p:nvSpPr>
        <p:spPr>
          <a:xfrm>
            <a:off x="482886" y="316269"/>
            <a:ext cx="11087000" cy="716711"/>
          </a:xfrm>
        </p:spPr>
        <p:txBody>
          <a:bodyPr/>
          <a:lstStyle/>
          <a:p>
            <a:r>
              <a:rPr lang="en-US" sz="4000" b="1" dirty="0">
                <a:latin typeface="Ubuntu Light"/>
              </a:rPr>
              <a:t>Usage  </a:t>
            </a:r>
            <a:endParaRPr lang="en-US" sz="4000" b="1" dirty="0"/>
          </a:p>
        </p:txBody>
      </p:sp>
      <p:sp>
        <p:nvSpPr>
          <p:cNvPr id="3" name="Text Placeholder 2">
            <a:extLst>
              <a:ext uri="{FF2B5EF4-FFF2-40B4-BE49-F238E27FC236}">
                <a16:creationId xmlns:a16="http://schemas.microsoft.com/office/drawing/2014/main" id="{9B53C26C-7978-3F53-27F6-52A9D35F9365}"/>
              </a:ext>
            </a:extLst>
          </p:cNvPr>
          <p:cNvSpPr>
            <a:spLocks noGrp="1"/>
          </p:cNvSpPr>
          <p:nvPr>
            <p:ph type="body" sz="quarter" idx="10"/>
          </p:nvPr>
        </p:nvSpPr>
        <p:spPr>
          <a:xfrm>
            <a:off x="239039" y="1314236"/>
            <a:ext cx="11574694" cy="4951413"/>
          </a:xfrm>
        </p:spPr>
        <p:txBody>
          <a:bodyPr/>
          <a:lstStyle/>
          <a:p>
            <a:pPr algn="l"/>
            <a:r>
              <a:rPr lang="en-IN" sz="2600" b="0" i="0" u="none" strike="noStrike" baseline="0" dirty="0">
                <a:solidFill>
                  <a:srgbClr val="FFFFFF"/>
                </a:solidFill>
                <a:latin typeface="Actor-Regular"/>
              </a:rPr>
              <a:t>Lambda Expression can be used for</a:t>
            </a:r>
          </a:p>
          <a:p>
            <a:pPr algn="l"/>
            <a:r>
              <a:rPr lang="en-IN" sz="2600" b="0" i="0" u="none" strike="noStrike" baseline="0" dirty="0">
                <a:solidFill>
                  <a:srgbClr val="FFFFFF"/>
                </a:solidFill>
                <a:latin typeface="Actor-Regular"/>
              </a:rPr>
              <a:t>various purposes, including filtering,</a:t>
            </a:r>
          </a:p>
          <a:p>
            <a:pPr algn="l"/>
            <a:r>
              <a:rPr lang="en-IN" sz="2600" b="0" i="0" u="none" strike="noStrike" baseline="0" dirty="0">
                <a:solidFill>
                  <a:srgbClr val="FFFFFF"/>
                </a:solidFill>
                <a:latin typeface="Actor-Regular"/>
              </a:rPr>
              <a:t>mapping, and reducing collections. It is</a:t>
            </a:r>
          </a:p>
          <a:p>
            <a:pPr algn="l"/>
            <a:r>
              <a:rPr lang="en-IN" sz="2600" b="0" i="0" u="none" strike="noStrike" baseline="0" dirty="0">
                <a:solidFill>
                  <a:srgbClr val="FFFFFF"/>
                </a:solidFill>
                <a:latin typeface="Actor-Regular"/>
              </a:rPr>
              <a:t>also used for event handling in GUI</a:t>
            </a:r>
          </a:p>
          <a:p>
            <a:pPr algn="l"/>
            <a:r>
              <a:rPr lang="en-IN" sz="2600" b="0" i="0" u="none" strike="noStrike" baseline="0" dirty="0">
                <a:solidFill>
                  <a:srgbClr val="FFFFFF"/>
                </a:solidFill>
                <a:latin typeface="Actor-Regular"/>
              </a:rPr>
              <a:t>applications. Lambda Expression can be</a:t>
            </a:r>
          </a:p>
          <a:p>
            <a:pPr algn="l"/>
            <a:r>
              <a:rPr lang="en-IN" sz="2600" b="0" i="0" u="none" strike="noStrike" baseline="0" dirty="0">
                <a:solidFill>
                  <a:srgbClr val="FFFFFF"/>
                </a:solidFill>
                <a:latin typeface="Actor-Regular"/>
              </a:rPr>
              <a:t>used with streams, which are a new</a:t>
            </a:r>
          </a:p>
          <a:p>
            <a:pPr algn="l"/>
            <a:r>
              <a:rPr lang="en-IN" sz="2600" b="0" i="0" u="none" strike="noStrike" baseline="0" dirty="0">
                <a:solidFill>
                  <a:srgbClr val="FFFFFF"/>
                </a:solidFill>
                <a:latin typeface="Actor-Regular"/>
              </a:rPr>
              <a:t>feature in Java 8. Streams are used for</a:t>
            </a:r>
          </a:p>
          <a:p>
            <a:pPr algn="l"/>
            <a:r>
              <a:rPr lang="en-IN" sz="2600" b="0" i="0" u="none" strike="noStrike" baseline="0" dirty="0">
                <a:solidFill>
                  <a:srgbClr val="FFFFFF"/>
                </a:solidFill>
                <a:latin typeface="Actor-Regular"/>
              </a:rPr>
              <a:t>processing large datasets and provide</a:t>
            </a:r>
          </a:p>
          <a:p>
            <a:pPr algn="l"/>
            <a:r>
              <a:rPr lang="en-IN" sz="2600" b="0" i="0" u="none" strike="noStrike" baseline="0" dirty="0">
                <a:solidFill>
                  <a:srgbClr val="FFFFFF"/>
                </a:solidFill>
                <a:latin typeface="Actor-Regular"/>
              </a:rPr>
              <a:t>support for parallel processing. Lambda</a:t>
            </a:r>
          </a:p>
          <a:p>
            <a:pPr algn="l"/>
            <a:r>
              <a:rPr lang="en-IN" sz="2600" b="0" i="0" u="none" strike="noStrike" baseline="0" dirty="0">
                <a:solidFill>
                  <a:srgbClr val="FFFFFF"/>
                </a:solidFill>
                <a:latin typeface="Actor-Regular"/>
              </a:rPr>
              <a:t>Expression can also be used for</a:t>
            </a:r>
          </a:p>
          <a:p>
            <a:pPr algn="l"/>
            <a:r>
              <a:rPr lang="en-IN" sz="2600" b="0" i="0" u="none" strike="noStrike" baseline="0" dirty="0">
                <a:solidFill>
                  <a:srgbClr val="FFFFFF"/>
                </a:solidFill>
                <a:latin typeface="Actor-Regular"/>
              </a:rPr>
              <a:t>concurrency and multithreading</a:t>
            </a:r>
            <a:r>
              <a:rPr lang="en-IN" sz="1800" b="0" i="0" u="none" strike="noStrike" baseline="0" dirty="0">
                <a:solidFill>
                  <a:srgbClr val="FFFFFF"/>
                </a:solidFill>
                <a:latin typeface="Actor-Regular"/>
              </a:rPr>
              <a:t>.</a:t>
            </a:r>
            <a:endParaRPr lang="en-IN" sz="2400" b="0" i="0" dirty="0">
              <a:effectLst/>
              <a:latin typeface="inter-regular"/>
            </a:endParaRPr>
          </a:p>
          <a:p>
            <a:endParaRPr lang="en-US" sz="2800" b="1" dirty="0"/>
          </a:p>
        </p:txBody>
      </p:sp>
    </p:spTree>
    <p:extLst>
      <p:ext uri="{BB962C8B-B14F-4D97-AF65-F5344CB8AC3E}">
        <p14:creationId xmlns:p14="http://schemas.microsoft.com/office/powerpoint/2010/main" val="29582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ABFE7C-796F-9631-B0E0-8DD179CE41BC}"/>
              </a:ext>
            </a:extLst>
          </p:cNvPr>
          <p:cNvSpPr txBox="1"/>
          <p:nvPr/>
        </p:nvSpPr>
        <p:spPr>
          <a:xfrm>
            <a:off x="554804" y="1859624"/>
            <a:ext cx="8673957" cy="3970318"/>
          </a:xfrm>
          <a:prstGeom prst="rect">
            <a:avLst/>
          </a:prstGeom>
          <a:noFill/>
        </p:spPr>
        <p:txBody>
          <a:bodyPr wrap="square">
            <a:spAutoFit/>
          </a:bodyPr>
          <a:lstStyle/>
          <a:p>
            <a:pPr algn="just">
              <a:buFont typeface="+mj-lt"/>
              <a:buAutoNum type="arabicPeriod"/>
            </a:pPr>
            <a:r>
              <a:rPr lang="en-IN" altLang="en-US" dirty="0"/>
              <a:t> </a:t>
            </a:r>
            <a:r>
              <a:rPr lang="en-IN" sz="2800" b="1" i="0" dirty="0">
                <a:solidFill>
                  <a:srgbClr val="006699"/>
                </a:solidFill>
                <a:effectLst/>
                <a:latin typeface="inter-regular"/>
              </a:rPr>
              <a:t>interface</a:t>
            </a:r>
            <a:r>
              <a:rPr lang="en-IN" sz="2800" b="0" i="0" dirty="0">
                <a:solidFill>
                  <a:srgbClr val="000000"/>
                </a:solidFill>
                <a:effectLst/>
                <a:latin typeface="inter-regular"/>
              </a:rPr>
              <a:t> Drawable{  </a:t>
            </a:r>
          </a:p>
          <a:p>
            <a:pPr algn="just">
              <a:buFont typeface="+mj-lt"/>
              <a:buAutoNum type="arabicPeriod"/>
            </a:pPr>
            <a:r>
              <a:rPr lang="en-IN" sz="2800" b="0" i="0" dirty="0">
                <a:solidFill>
                  <a:srgbClr val="000000"/>
                </a:solidFill>
                <a:effectLst/>
                <a:latin typeface="inter-regular"/>
              </a:rPr>
              <a:t>    </a:t>
            </a:r>
            <a:r>
              <a:rPr lang="en-IN" sz="2800" b="1" i="0" dirty="0">
                <a:solidFill>
                  <a:srgbClr val="006699"/>
                </a:solidFill>
                <a:effectLst/>
                <a:latin typeface="inter-regular"/>
              </a:rPr>
              <a:t>public</a:t>
            </a:r>
            <a:r>
              <a:rPr lang="en-IN" sz="2800" b="0" i="0" dirty="0">
                <a:solidFill>
                  <a:srgbClr val="000000"/>
                </a:solidFill>
                <a:effectLst/>
                <a:latin typeface="inter-regular"/>
              </a:rPr>
              <a:t> </a:t>
            </a:r>
            <a:r>
              <a:rPr lang="en-IN" sz="2800" b="1" i="0" dirty="0">
                <a:solidFill>
                  <a:srgbClr val="006699"/>
                </a:solidFill>
                <a:effectLst/>
                <a:latin typeface="inter-regular"/>
              </a:rPr>
              <a:t>void</a:t>
            </a:r>
            <a:r>
              <a:rPr lang="en-IN" sz="2800" b="0" i="0" dirty="0">
                <a:solidFill>
                  <a:srgbClr val="000000"/>
                </a:solidFill>
                <a:effectLst/>
                <a:latin typeface="inter-regular"/>
              </a:rPr>
              <a:t> draw();  </a:t>
            </a:r>
          </a:p>
          <a:p>
            <a:pPr algn="just">
              <a:buFont typeface="+mj-lt"/>
              <a:buAutoNum type="arabicPeriod"/>
            </a:pPr>
            <a:r>
              <a:rPr lang="en-IN" sz="2800" b="0" i="0" dirty="0">
                <a:solidFill>
                  <a:srgbClr val="000000"/>
                </a:solidFill>
                <a:effectLst/>
                <a:latin typeface="inter-regular"/>
              </a:rPr>
              <a:t>}  </a:t>
            </a:r>
          </a:p>
          <a:p>
            <a:pPr algn="just">
              <a:buFont typeface="+mj-lt"/>
              <a:buAutoNum type="arabicPeriod"/>
            </a:pPr>
            <a:r>
              <a:rPr lang="en-IN" sz="2800" b="0" i="0" dirty="0">
                <a:solidFill>
                  <a:srgbClr val="000000"/>
                </a:solidFill>
                <a:effectLst/>
                <a:latin typeface="inter-regular"/>
              </a:rPr>
              <a:t> Drawable d=</a:t>
            </a:r>
            <a:r>
              <a:rPr lang="en-IN" sz="2800" b="1" i="0" dirty="0">
                <a:solidFill>
                  <a:srgbClr val="006699"/>
                </a:solidFill>
                <a:effectLst/>
                <a:latin typeface="inter-regular"/>
              </a:rPr>
              <a:t>new</a:t>
            </a:r>
            <a:r>
              <a:rPr lang="en-IN" sz="2800" b="0" i="0" dirty="0">
                <a:solidFill>
                  <a:srgbClr val="000000"/>
                </a:solidFill>
                <a:effectLst/>
                <a:latin typeface="inter-regular"/>
              </a:rPr>
              <a:t> Drawable(){  </a:t>
            </a:r>
          </a:p>
          <a:p>
            <a:pPr algn="just">
              <a:buFont typeface="+mj-lt"/>
              <a:buAutoNum type="arabicPeriod"/>
            </a:pPr>
            <a:r>
              <a:rPr lang="en-IN" sz="2800" b="0" i="0" dirty="0">
                <a:solidFill>
                  <a:srgbClr val="000000"/>
                </a:solidFill>
                <a:effectLst/>
                <a:latin typeface="inter-regular"/>
              </a:rPr>
              <a:t>            </a:t>
            </a:r>
            <a:r>
              <a:rPr lang="en-IN" sz="2800" b="1" i="0" dirty="0">
                <a:solidFill>
                  <a:srgbClr val="006699"/>
                </a:solidFill>
                <a:effectLst/>
                <a:latin typeface="inter-regular"/>
              </a:rPr>
              <a:t>public</a:t>
            </a:r>
            <a:r>
              <a:rPr lang="en-IN" sz="2800" b="0" i="0" dirty="0">
                <a:solidFill>
                  <a:srgbClr val="000000"/>
                </a:solidFill>
                <a:effectLst/>
                <a:latin typeface="inter-regular"/>
              </a:rPr>
              <a:t> </a:t>
            </a:r>
            <a:r>
              <a:rPr lang="en-IN" sz="2800" b="1" i="0" dirty="0">
                <a:solidFill>
                  <a:srgbClr val="006699"/>
                </a:solidFill>
                <a:effectLst/>
                <a:latin typeface="inter-regular"/>
              </a:rPr>
              <a:t>void</a:t>
            </a:r>
            <a:r>
              <a:rPr lang="en-IN" sz="2800" b="0" i="0" dirty="0">
                <a:solidFill>
                  <a:srgbClr val="000000"/>
                </a:solidFill>
                <a:effectLst/>
                <a:latin typeface="inter-regular"/>
              </a:rPr>
              <a:t> draw(){</a:t>
            </a:r>
          </a:p>
          <a:p>
            <a:pPr algn="just">
              <a:buFont typeface="+mj-lt"/>
              <a:buAutoNum type="arabicPeriod"/>
            </a:pPr>
            <a:r>
              <a:rPr lang="en-IN" sz="2800" b="0" i="0" dirty="0" err="1">
                <a:solidFill>
                  <a:srgbClr val="000000"/>
                </a:solidFill>
                <a:effectLst/>
                <a:latin typeface="inter-regular"/>
              </a:rPr>
              <a:t>System.out.println</a:t>
            </a:r>
            <a:r>
              <a:rPr lang="en-IN" sz="2800" b="0" i="0" dirty="0">
                <a:solidFill>
                  <a:srgbClr val="000000"/>
                </a:solidFill>
                <a:effectLst/>
                <a:latin typeface="inter-regular"/>
              </a:rPr>
              <a:t>(</a:t>
            </a:r>
            <a:r>
              <a:rPr lang="en-IN" sz="2800" b="0" i="0" dirty="0">
                <a:solidFill>
                  <a:srgbClr val="0000FF"/>
                </a:solidFill>
                <a:effectLst/>
                <a:latin typeface="inter-regular"/>
              </a:rPr>
              <a:t>"Drawing "</a:t>
            </a:r>
            <a:r>
              <a:rPr lang="en-IN" sz="2800" b="0" i="0" dirty="0">
                <a:solidFill>
                  <a:srgbClr val="000000"/>
                </a:solidFill>
                <a:effectLst/>
                <a:latin typeface="inter-regular"/>
              </a:rPr>
              <a:t>+width);</a:t>
            </a:r>
          </a:p>
          <a:p>
            <a:pPr algn="just">
              <a:buFont typeface="+mj-lt"/>
              <a:buAutoNum type="arabicPeriod"/>
            </a:pPr>
            <a:r>
              <a:rPr lang="en-IN" sz="2800" b="0" i="0" dirty="0">
                <a:solidFill>
                  <a:srgbClr val="000000"/>
                </a:solidFill>
                <a:effectLst/>
                <a:latin typeface="inter-regular"/>
              </a:rPr>
              <a:t>}  </a:t>
            </a:r>
          </a:p>
          <a:p>
            <a:pPr algn="just">
              <a:buFont typeface="+mj-lt"/>
              <a:buAutoNum type="arabicPeriod"/>
            </a:pPr>
            <a:r>
              <a:rPr lang="en-IN" sz="2800" b="0" i="0" dirty="0">
                <a:solidFill>
                  <a:srgbClr val="000000"/>
                </a:solidFill>
                <a:effectLst/>
                <a:latin typeface="inter-regular"/>
              </a:rPr>
              <a:t>        };  </a:t>
            </a:r>
          </a:p>
          <a:p>
            <a:pPr algn="just">
              <a:buFont typeface="+mj-lt"/>
              <a:buAutoNum type="arabicPeriod"/>
            </a:pPr>
            <a:r>
              <a:rPr lang="en-IN" sz="2800" b="0" i="0" dirty="0">
                <a:solidFill>
                  <a:srgbClr val="000000"/>
                </a:solidFill>
                <a:effectLst/>
                <a:latin typeface="inter-regular"/>
              </a:rPr>
              <a:t>        </a:t>
            </a:r>
            <a:r>
              <a:rPr lang="en-IN" sz="2800" b="0" i="0" dirty="0" err="1">
                <a:solidFill>
                  <a:srgbClr val="000000"/>
                </a:solidFill>
                <a:effectLst/>
                <a:latin typeface="inter-regular"/>
              </a:rPr>
              <a:t>d.draw</a:t>
            </a:r>
            <a:r>
              <a:rPr lang="en-IN" sz="2800" b="0" i="0" dirty="0">
                <a:solidFill>
                  <a:srgbClr val="000000"/>
                </a:solidFill>
                <a:effectLst/>
                <a:latin typeface="inter-regular"/>
              </a:rPr>
              <a:t>(); </a:t>
            </a:r>
          </a:p>
        </p:txBody>
      </p:sp>
      <p:sp>
        <p:nvSpPr>
          <p:cNvPr id="4" name="TextBox 3">
            <a:extLst>
              <a:ext uri="{FF2B5EF4-FFF2-40B4-BE49-F238E27FC236}">
                <a16:creationId xmlns:a16="http://schemas.microsoft.com/office/drawing/2014/main" id="{A8104AB6-26FF-7584-555F-9CC7360B5E13}"/>
              </a:ext>
            </a:extLst>
          </p:cNvPr>
          <p:cNvSpPr txBox="1"/>
          <p:nvPr/>
        </p:nvSpPr>
        <p:spPr>
          <a:xfrm>
            <a:off x="82194" y="380142"/>
            <a:ext cx="9246742" cy="707886"/>
          </a:xfrm>
          <a:prstGeom prst="rect">
            <a:avLst/>
          </a:prstGeom>
          <a:noFill/>
        </p:spPr>
        <p:txBody>
          <a:bodyPr wrap="square" rtlCol="0">
            <a:spAutoFit/>
          </a:bodyPr>
          <a:lstStyle/>
          <a:p>
            <a:r>
              <a:rPr lang="en-US" altLang="en-US" sz="4000" b="1" dirty="0">
                <a:solidFill>
                  <a:srgbClr val="0070AD"/>
                </a:solidFill>
              </a:rPr>
              <a:t>Without Java Lambda-</a:t>
            </a:r>
            <a:endParaRPr lang="en-IN" sz="4000" b="1" dirty="0">
              <a:solidFill>
                <a:srgbClr val="0070AD"/>
              </a:solidFill>
            </a:endParaRPr>
          </a:p>
        </p:txBody>
      </p:sp>
    </p:spTree>
    <p:extLst>
      <p:ext uri="{BB962C8B-B14F-4D97-AF65-F5344CB8AC3E}">
        <p14:creationId xmlns:p14="http://schemas.microsoft.com/office/powerpoint/2010/main" val="22644669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_Standard-Template_2023-v1.potx" id="{FD494643-5CA5-4A4E-8B38-63F4B370A0E2}" vid="{DF26224A-05B9-471C-96D9-61DD4C0AE63C}"/>
    </a:ext>
  </a:extLst>
</a:theme>
</file>

<file path=ppt/theme/theme2.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DB8F1B61B4E349B1D07C13E9DB8DAC" ma:contentTypeVersion="9" ma:contentTypeDescription="Create a new document." ma:contentTypeScope="" ma:versionID="6e9e2595fa1084b1a028894ca2627931">
  <xsd:schema xmlns:xsd="http://www.w3.org/2001/XMLSchema" xmlns:xs="http://www.w3.org/2001/XMLSchema" xmlns:p="http://schemas.microsoft.com/office/2006/metadata/properties" xmlns:ns2="f1122fed-4606-4ec8-90ef-13536176a38c" xmlns:ns3="83fd27e2-85d6-4e10-9bbd-a3e555ecf21b" targetNamespace="http://schemas.microsoft.com/office/2006/metadata/properties" ma:root="true" ma:fieldsID="42542138c7c0860554875b300c3d4ef7" ns2:_="" ns3:_="">
    <xsd:import namespace="f1122fed-4606-4ec8-90ef-13536176a38c"/>
    <xsd:import namespace="83fd27e2-85d6-4e10-9bbd-a3e555ecf21b"/>
    <xsd:element name="properties">
      <xsd:complexType>
        <xsd:sequence>
          <xsd:element name="documentManagement">
            <xsd:complexType>
              <xsd:all>
                <xsd:element ref="ns2:Entity"/>
                <xsd:element ref="ns2:MediaServiceMetadata" minOccurs="0"/>
                <xsd:element ref="ns2:MediaServiceFastMetadata" minOccurs="0"/>
                <xsd:element ref="ns3:SharedWithUsers" minOccurs="0"/>
                <xsd:element ref="ns3:SharedWithDetails" minOccurs="0"/>
                <xsd:element ref="ns2:Classification"/>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22fed-4606-4ec8-90ef-13536176a38c" elementFormDefault="qualified">
    <xsd:import namespace="http://schemas.microsoft.com/office/2006/documentManagement/types"/>
    <xsd:import namespace="http://schemas.microsoft.com/office/infopath/2007/PartnerControls"/>
    <xsd:element name="Entity" ma:index="8" ma:displayName="Entity" ma:format="RadioButtons" ma:internalName="Entity">
      <xsd:simpleType>
        <xsd:restriction base="dms:Choice">
          <xsd:enumeration value="Capgemini Group"/>
          <xsd:enumeration value="Capgemini Invent"/>
          <xsd:enumeration value="Group IT"/>
          <xsd:enumeration value="Sogeti"/>
          <xsd:enumeration value="Capgemini Engineering"/>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Classification" ma:index="13" ma:displayName="Classification" ma:description="Data Classification" ma:format="RadioButtons" ma:internalName="Classification">
      <xsd:simpleType>
        <xsd:restriction base="dms:Choice">
          <xsd:enumeration value="Company Public (Sec 0)"/>
          <xsd:enumeration value="Company Confidential (Sec 1)"/>
          <xsd:enumeration value="Company Restricted (Sec 2)"/>
          <xsd:enumeration value="Company Sensitive (Sec 3)"/>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fd27e2-85d6-4e10-9bbd-a3e555ecf21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Entity xmlns="f1122fed-4606-4ec8-90ef-13536176a38c">Capgemini Group</Entity>
    <Classification xmlns="f1122fed-4606-4ec8-90ef-13536176a38c">Company Public (Sec 0)</Classification>
  </documentManagement>
</p:properties>
</file>

<file path=customXml/itemProps1.xml><?xml version="1.0" encoding="utf-8"?>
<ds:datastoreItem xmlns:ds="http://schemas.openxmlformats.org/officeDocument/2006/customXml" ds:itemID="{2B411529-341F-4BDF-98A6-FA8EF3214927}">
  <ds:schemaRefs>
    <ds:schemaRef ds:uri="83fd27e2-85d6-4e10-9bbd-a3e555ecf21b"/>
    <ds:schemaRef ds:uri="f1122fed-4606-4ec8-90ef-13536176a38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941E1A9-0998-4BCC-8A3D-8EAB16ADB626}">
  <ds:schemaRefs>
    <ds:schemaRef ds:uri="http://schemas.microsoft.com/sharepoint/v3/contenttype/forms"/>
  </ds:schemaRefs>
</ds:datastoreItem>
</file>

<file path=customXml/itemProps3.xml><?xml version="1.0" encoding="utf-8"?>
<ds:datastoreItem xmlns:ds="http://schemas.openxmlformats.org/officeDocument/2006/customXml" ds:itemID="{FF982877-D147-4C15-B050-A052E4937983}">
  <ds:schemaRefs>
    <ds:schemaRef ds:uri="83fd27e2-85d6-4e10-9bbd-a3e555ecf21b"/>
    <ds:schemaRef ds:uri="f1122fed-4606-4ec8-90ef-13536176a38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Capgemini Template-Standard-2023</Template>
  <TotalTime>0</TotalTime>
  <Words>672</Words>
  <Application>Microsoft Office PowerPoint</Application>
  <PresentationFormat>Widescreen</PresentationFormat>
  <Paragraphs>107</Paragraphs>
  <Slides>12</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inter-regular</vt:lpstr>
      <vt:lpstr>Nunito</vt:lpstr>
      <vt:lpstr>Wingdings</vt:lpstr>
      <vt:lpstr>Ubuntu Light</vt:lpstr>
      <vt:lpstr>Ubuntu Medium</vt:lpstr>
      <vt:lpstr>Calibri Light</vt:lpstr>
      <vt:lpstr>Calibri</vt:lpstr>
      <vt:lpstr>Arial</vt:lpstr>
      <vt:lpstr>Arial</vt:lpstr>
      <vt:lpstr>Ubuntu</vt:lpstr>
      <vt:lpstr>Actor-Regular</vt:lpstr>
      <vt:lpstr>Capgemini2021</vt:lpstr>
      <vt:lpstr>Lambda expression</vt:lpstr>
      <vt:lpstr>introduction</vt:lpstr>
      <vt:lpstr>Anonymous function</vt:lpstr>
      <vt:lpstr>Functional interface</vt:lpstr>
      <vt:lpstr>PowerPoint Presentation</vt:lpstr>
      <vt:lpstr>syntax</vt:lpstr>
      <vt:lpstr>advantages</vt:lpstr>
      <vt:lpstr>Usage  </vt:lpstr>
      <vt:lpstr>PowerPoint Presentation</vt:lpstr>
      <vt:lpstr>PowerPoint Presentation</vt:lpstr>
      <vt:lpstr>GET THE   FUTURE  YOU WANT</vt:lpstr>
      <vt:lpstr>About Capgemini</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working of java Big picture of jdk,jre,jdk JVM Architecture</dc:title>
  <dc:subject>ppt standard template</dc:subject>
  <dc:creator>Anand, Samarth</dc:creator>
  <cp:lastModifiedBy>Arya, Suraj</cp:lastModifiedBy>
  <cp:revision>2</cp:revision>
  <dcterms:created xsi:type="dcterms:W3CDTF">2023-04-20T06:20:28Z</dcterms:created>
  <dcterms:modified xsi:type="dcterms:W3CDTF">2023-05-02T09:55:18Z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0x010100E3DB8F1B61B4E349B1D07C13E9DB8DAC</vt:lpwstr>
  </property>
</Properties>
</file>