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9" r:id="rId2"/>
    <p:sldId id="260" r:id="rId3"/>
    <p:sldId id="261" r:id="rId4"/>
    <p:sldId id="262" r:id="rId5"/>
    <p:sldId id="263" r:id="rId6"/>
    <p:sldId id="278" r:id="rId7"/>
    <p:sldId id="264" r:id="rId8"/>
    <p:sldId id="266" r:id="rId9"/>
    <p:sldId id="267" r:id="rId10"/>
    <p:sldId id="268" r:id="rId11"/>
    <p:sldId id="279" r:id="rId12"/>
    <p:sldId id="280" r:id="rId13"/>
    <p:sldId id="281" r:id="rId14"/>
    <p:sldId id="282" r:id="rId15"/>
    <p:sldId id="269" r:id="rId16"/>
    <p:sldId id="270" r:id="rId17"/>
    <p:sldId id="271" r:id="rId18"/>
    <p:sldId id="272" r:id="rId19"/>
    <p:sldId id="284" r:id="rId20"/>
    <p:sldId id="285" r:id="rId21"/>
    <p:sldId id="286" r:id="rId22"/>
    <p:sldId id="287" r:id="rId23"/>
    <p:sldId id="273" r:id="rId24"/>
    <p:sldId id="288" r:id="rId25"/>
    <p:sldId id="274" r:id="rId26"/>
    <p:sldId id="275" r:id="rId27"/>
    <p:sldId id="276" r:id="rId28"/>
    <p:sldId id="277" r:id="rId29"/>
    <p:sldId id="28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2164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F9B402-6A6A-475C-BF72-24E5621D804B}" type="datetimeFigureOut">
              <a:rPr lang="en-US" smtClean="0"/>
              <a:pPr/>
              <a:t>10/16/2021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80D933-BE2A-49CC-AEC9-743E694373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80D933-BE2A-49CC-AEC9-743E694373C5}"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80D933-BE2A-49CC-AEC9-743E694373C5}"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28DFF2-A8F6-45FA-92C3-5979D5B9A4DC}" type="datetimeFigureOut">
              <a:rPr lang="en-US" smtClean="0"/>
              <a:pPr/>
              <a:t>10/16/2021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6B9C345-741F-40D8-B53F-B4ACE95DEE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28DFF2-A8F6-45FA-92C3-5979D5B9A4DC}" type="datetimeFigureOut">
              <a:rPr lang="en-US" smtClean="0"/>
              <a:pPr/>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28DFF2-A8F6-45FA-92C3-5979D5B9A4DC}" type="datetimeFigureOut">
              <a:rPr lang="en-US" smtClean="0"/>
              <a:pPr/>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28DFF2-A8F6-45FA-92C3-5979D5B9A4DC}" type="datetimeFigureOut">
              <a:rPr lang="en-US" smtClean="0"/>
              <a:pPr/>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28DFF2-A8F6-45FA-92C3-5979D5B9A4DC}" type="datetimeFigureOut">
              <a:rPr lang="en-US" smtClean="0"/>
              <a:pPr/>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28DFF2-A8F6-45FA-92C3-5979D5B9A4DC}" type="datetimeFigureOut">
              <a:rPr lang="en-US" smtClean="0"/>
              <a:pPr/>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28DFF2-A8F6-45FA-92C3-5979D5B9A4DC}" type="datetimeFigureOut">
              <a:rPr lang="en-US" smtClean="0"/>
              <a:pPr/>
              <a:t>10/16/2021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28DFF2-A8F6-45FA-92C3-5979D5B9A4DC}" type="datetimeFigureOut">
              <a:rPr lang="en-US" smtClean="0"/>
              <a:pPr/>
              <a:t>10/16/2021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8DFF2-A8F6-45FA-92C3-5979D5B9A4DC}" type="datetimeFigureOut">
              <a:rPr lang="en-US" smtClean="0"/>
              <a:pPr/>
              <a:t>10/16/2021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28DFF2-A8F6-45FA-92C3-5979D5B9A4DC}" type="datetimeFigureOut">
              <a:rPr lang="en-US" smtClean="0"/>
              <a:pPr/>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28DFF2-A8F6-45FA-92C3-5979D5B9A4DC}" type="datetimeFigureOut">
              <a:rPr lang="en-US" smtClean="0"/>
              <a:pPr/>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6B9C345-741F-40D8-B53F-B4ACE95DEE7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28DFF2-A8F6-45FA-92C3-5979D5B9A4DC}" type="datetimeFigureOut">
              <a:rPr lang="en-US" smtClean="0"/>
              <a:pPr/>
              <a:t>10/16/2021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6B9C345-741F-40D8-B53F-B4ACE95DEE7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1556" y="1071546"/>
            <a:ext cx="7658096" cy="1143000"/>
          </a:xfrm>
        </p:spPr>
        <p:txBody>
          <a:bodyPr>
            <a:normAutofit/>
          </a:bodyPr>
          <a:lstStyle/>
          <a:p>
            <a:r>
              <a:rPr lang="en-IN" u="sng" dirty="0" smtClean="0"/>
              <a:t>Flight Price Prediction Project</a:t>
            </a:r>
            <a:endParaRPr lang="en-US" u="sng" dirty="0"/>
          </a:p>
        </p:txBody>
      </p:sp>
      <p:sp>
        <p:nvSpPr>
          <p:cNvPr id="5" name="Content Placeholder 4"/>
          <p:cNvSpPr>
            <a:spLocks noGrp="1"/>
          </p:cNvSpPr>
          <p:nvPr>
            <p:ph idx="1"/>
          </p:nvPr>
        </p:nvSpPr>
        <p:spPr>
          <a:xfrm>
            <a:off x="457200" y="2643182"/>
            <a:ext cx="8229600" cy="4214818"/>
          </a:xfrm>
        </p:spPr>
        <p:txBody>
          <a:bodyPr>
            <a:normAutofit lnSpcReduction="10000"/>
          </a:bodyPr>
          <a:lstStyle/>
          <a:p>
            <a:pPr algn="ctr">
              <a:buNone/>
            </a:pPr>
            <a:endParaRPr lang="en-IN" dirty="0" smtClean="0"/>
          </a:p>
          <a:p>
            <a:pPr algn="ctr">
              <a:buNone/>
            </a:pPr>
            <a:endParaRPr lang="en-IN" dirty="0" smtClean="0"/>
          </a:p>
          <a:p>
            <a:pPr algn="ctr">
              <a:buNone/>
            </a:pPr>
            <a:endParaRPr lang="en-IN" dirty="0" smtClean="0"/>
          </a:p>
          <a:p>
            <a:pPr algn="ctr">
              <a:buNone/>
            </a:pPr>
            <a:endParaRPr lang="en-IN" dirty="0" smtClean="0"/>
          </a:p>
          <a:p>
            <a:pPr algn="ctr">
              <a:buNone/>
            </a:pPr>
            <a:endParaRPr lang="en-IN" dirty="0" smtClean="0"/>
          </a:p>
          <a:p>
            <a:pPr algn="ctr">
              <a:buNone/>
            </a:pPr>
            <a:r>
              <a:rPr lang="en-IN" dirty="0" smtClean="0"/>
              <a:t>By</a:t>
            </a:r>
          </a:p>
          <a:p>
            <a:pPr algn="ctr">
              <a:buNone/>
            </a:pPr>
            <a:r>
              <a:rPr lang="en-IN" dirty="0" err="1" smtClean="0"/>
              <a:t>Suraj</a:t>
            </a:r>
            <a:r>
              <a:rPr lang="en-IN" dirty="0" smtClean="0"/>
              <a:t> </a:t>
            </a:r>
            <a:r>
              <a:rPr lang="en-IN" dirty="0" err="1" smtClean="0"/>
              <a:t>Chakraborty</a:t>
            </a:r>
            <a:endParaRPr lang="en-IN" dirty="0" smtClean="0"/>
          </a:p>
          <a:p>
            <a:pPr algn="ctr">
              <a:buNone/>
            </a:pPr>
            <a:r>
              <a:rPr lang="en-IN" dirty="0" smtClean="0"/>
              <a:t>FLIP ROBO (Intern)</a:t>
            </a:r>
          </a:p>
          <a:p>
            <a:pPr algn="ctr">
              <a:buNone/>
            </a:pPr>
            <a:r>
              <a:rPr lang="en-IN" dirty="0" smtClean="0"/>
              <a:t>Internship 15</a:t>
            </a:r>
          </a:p>
        </p:txBody>
      </p:sp>
      <p:pic>
        <p:nvPicPr>
          <p:cNvPr id="6" name="Picture 5"/>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428860" y="1643050"/>
            <a:ext cx="4000528" cy="307183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r>
              <a:rPr lang="en-IN" sz="2000" b="1" dirty="0" err="1" smtClean="0"/>
              <a:t>Lineplot</a:t>
            </a:r>
            <a:r>
              <a:rPr lang="en-IN" sz="2000" b="1" dirty="0" smtClean="0"/>
              <a:t>:</a:t>
            </a:r>
            <a:r>
              <a:rPr lang="en-IN" dirty="0" smtClean="0"/>
              <a:t> </a:t>
            </a:r>
            <a:r>
              <a:rPr lang="en-IN" sz="2000" dirty="0" smtClean="0"/>
              <a:t>We used the </a:t>
            </a:r>
            <a:r>
              <a:rPr lang="en-IN" sz="2000" dirty="0" err="1" smtClean="0"/>
              <a:t>lineplot</a:t>
            </a:r>
            <a:r>
              <a:rPr lang="en-IN" sz="2000" dirty="0" smtClean="0"/>
              <a:t> multiple times to visualize the relationship between an independent columns and the target. Here in this plot we found no correlation between the target and the arrival min column, which showed that the price do not depend on the min of arrival</a:t>
            </a:r>
            <a:r>
              <a:rPr lang="en-IN" sz="2000" dirty="0" smtClean="0"/>
              <a:t>.</a:t>
            </a:r>
            <a:endParaRPr lang="en-IN" sz="2000" dirty="0" smtClean="0"/>
          </a:p>
          <a:p>
            <a:endParaRPr lang="en-IN" sz="2000" dirty="0" smtClean="0"/>
          </a:p>
          <a:p>
            <a:pPr>
              <a:buNone/>
            </a:pPr>
            <a:r>
              <a:rPr lang="en-IN" sz="2000" dirty="0" smtClean="0"/>
              <a:t>	 </a:t>
            </a:r>
            <a:endParaRPr lang="en-US" dirty="0"/>
          </a:p>
        </p:txBody>
      </p:sp>
      <p:pic>
        <p:nvPicPr>
          <p:cNvPr id="5" name="Picture 4" descr="Screenshot (297).png"/>
          <p:cNvPicPr/>
          <p:nvPr/>
        </p:nvPicPr>
        <p:blipFill>
          <a:blip r:embed="rId2"/>
          <a:srcRect l="16286" t="29586" r="10259" b="18047"/>
          <a:stretch>
            <a:fillRect/>
          </a:stretch>
        </p:blipFill>
        <p:spPr>
          <a:xfrm>
            <a:off x="785786" y="2928934"/>
            <a:ext cx="6715172" cy="28575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r>
              <a:rPr lang="en-IN" sz="2000" b="1" dirty="0" err="1" smtClean="0"/>
              <a:t>Factorplot</a:t>
            </a:r>
            <a:r>
              <a:rPr lang="en-IN" sz="2000" b="1" dirty="0" smtClean="0"/>
              <a:t>:</a:t>
            </a:r>
            <a:r>
              <a:rPr lang="en-IN" dirty="0" smtClean="0"/>
              <a:t> </a:t>
            </a:r>
            <a:r>
              <a:rPr lang="en-IN" sz="2000" dirty="0" smtClean="0"/>
              <a:t>We used the factor plot multiple times to visualize the relationship between an independent columns and the target. Here in this plot we can see the trend of the graph, which is going up, this showed that the duration hr is positive correlated with the target</a:t>
            </a:r>
            <a:r>
              <a:rPr lang="en-IN" sz="2000" dirty="0" smtClean="0"/>
              <a:t>.</a:t>
            </a:r>
            <a:endParaRPr lang="en-US" sz="2000" dirty="0" smtClean="0"/>
          </a:p>
          <a:p>
            <a:pPr>
              <a:buNone/>
            </a:pPr>
            <a:endParaRPr lang="en-IN" sz="2000" dirty="0" smtClean="0"/>
          </a:p>
          <a:p>
            <a:endParaRPr lang="en-US" sz="2000" dirty="0"/>
          </a:p>
        </p:txBody>
      </p:sp>
      <p:pic>
        <p:nvPicPr>
          <p:cNvPr id="4" name="Picture 3" descr="Screenshot (293).png"/>
          <p:cNvPicPr/>
          <p:nvPr/>
        </p:nvPicPr>
        <p:blipFill>
          <a:blip r:embed="rId2"/>
          <a:srcRect l="16452" t="29290" r="10088" b="17160"/>
          <a:stretch>
            <a:fillRect/>
          </a:stretch>
        </p:blipFill>
        <p:spPr>
          <a:xfrm>
            <a:off x="857224" y="2571744"/>
            <a:ext cx="6572296" cy="314327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lstStyle/>
          <a:p>
            <a:r>
              <a:rPr lang="en-IN" sz="2000" b="1" dirty="0" err="1" smtClean="0"/>
              <a:t>Countplot</a:t>
            </a:r>
            <a:r>
              <a:rPr lang="en-IN" sz="2000" b="1" dirty="0" smtClean="0"/>
              <a:t>:</a:t>
            </a:r>
            <a:r>
              <a:rPr lang="en-IN" dirty="0" smtClean="0"/>
              <a:t> </a:t>
            </a:r>
            <a:r>
              <a:rPr lang="en-IN" sz="2000" dirty="0" smtClean="0"/>
              <a:t>We used the count plot to check the count of values in different columns of the dataset. And we found some values being more, some being less and some having equally distributed values in different columns of the </a:t>
            </a:r>
            <a:r>
              <a:rPr lang="en-IN" sz="2000" dirty="0" smtClean="0"/>
              <a:t>dataset.</a:t>
            </a:r>
            <a:endParaRPr lang="en-IN" sz="2000" dirty="0" smtClean="0"/>
          </a:p>
          <a:p>
            <a:endParaRPr lang="en-US" sz="2000" dirty="0"/>
          </a:p>
        </p:txBody>
      </p:sp>
      <p:pic>
        <p:nvPicPr>
          <p:cNvPr id="5" name="Picture 4" descr="Screenshot (290).png"/>
          <p:cNvPicPr/>
          <p:nvPr/>
        </p:nvPicPr>
        <p:blipFill>
          <a:blip r:embed="rId2"/>
          <a:srcRect l="16120" t="31090" r="9756" b="25088"/>
          <a:stretch>
            <a:fillRect/>
          </a:stretch>
        </p:blipFill>
        <p:spPr>
          <a:xfrm>
            <a:off x="785786" y="2714620"/>
            <a:ext cx="6572296" cy="300039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r>
              <a:rPr lang="en-IN" sz="2000" b="1" dirty="0" err="1" smtClean="0"/>
              <a:t>Stripplot</a:t>
            </a:r>
            <a:r>
              <a:rPr lang="en-IN" sz="2000" b="1" dirty="0" smtClean="0"/>
              <a:t>:</a:t>
            </a:r>
            <a:r>
              <a:rPr lang="en-IN" dirty="0" smtClean="0"/>
              <a:t> </a:t>
            </a:r>
            <a:r>
              <a:rPr lang="en-IN" sz="2000" dirty="0" smtClean="0"/>
              <a:t>We used the </a:t>
            </a:r>
            <a:r>
              <a:rPr lang="en-IN" sz="2000" dirty="0" err="1" smtClean="0"/>
              <a:t>Stripplot</a:t>
            </a:r>
            <a:r>
              <a:rPr lang="en-IN" sz="2000" dirty="0" smtClean="0"/>
              <a:t> to visualize the relationship between an independent columns and the target. The graph here showed some negative correlation between the columns. This showed that the more expensive flights run between 5 to 12 AM of the </a:t>
            </a:r>
            <a:r>
              <a:rPr lang="en-IN" sz="2000" dirty="0" smtClean="0"/>
              <a:t>day</a:t>
            </a:r>
            <a:r>
              <a:rPr lang="en-IN" sz="2000" dirty="0" smtClean="0"/>
              <a:t>.</a:t>
            </a:r>
            <a:endParaRPr lang="en-IN" sz="2000" dirty="0" smtClean="0"/>
          </a:p>
          <a:p>
            <a:endParaRPr lang="en-US" sz="2000" dirty="0"/>
          </a:p>
        </p:txBody>
      </p:sp>
      <p:pic>
        <p:nvPicPr>
          <p:cNvPr id="4" name="Picture 3" descr="Screenshot (295).png"/>
          <p:cNvPicPr/>
          <p:nvPr/>
        </p:nvPicPr>
        <p:blipFill>
          <a:blip r:embed="rId2"/>
          <a:srcRect l="16286" t="27811" r="9761" b="19822"/>
          <a:stretch>
            <a:fillRect/>
          </a:stretch>
        </p:blipFill>
        <p:spPr>
          <a:xfrm>
            <a:off x="857224" y="2571744"/>
            <a:ext cx="6786610" cy="307183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normAutofit/>
          </a:bodyPr>
          <a:lstStyle/>
          <a:p>
            <a:r>
              <a:rPr lang="en-IN" sz="2000" b="1" dirty="0" err="1" smtClean="0"/>
              <a:t>Boxplot</a:t>
            </a:r>
            <a:r>
              <a:rPr lang="en-IN" sz="2000" b="1" dirty="0" smtClean="0"/>
              <a:t>: </a:t>
            </a:r>
            <a:r>
              <a:rPr lang="en-IN" sz="2000" dirty="0" smtClean="0"/>
              <a:t>We used the </a:t>
            </a:r>
            <a:r>
              <a:rPr lang="en-IN" sz="2000" dirty="0" err="1" smtClean="0"/>
              <a:t>boxplot</a:t>
            </a:r>
            <a:r>
              <a:rPr lang="en-IN" sz="2000" dirty="0" smtClean="0"/>
              <a:t> to check for any outliers in the dataset. In this plot we can see some outliers present in some columns which are very close to the threshold</a:t>
            </a:r>
            <a:r>
              <a:rPr lang="en-IN" sz="2000" dirty="0" smtClean="0"/>
              <a:t>.</a:t>
            </a:r>
            <a:endParaRPr lang="en-IN" sz="2000" dirty="0" smtClean="0"/>
          </a:p>
          <a:p>
            <a:endParaRPr lang="en-US" sz="2000" b="1" u="sng" dirty="0"/>
          </a:p>
        </p:txBody>
      </p:sp>
      <p:pic>
        <p:nvPicPr>
          <p:cNvPr id="4" name="Picture 3" descr="Screenshot (296).png"/>
          <p:cNvPicPr/>
          <p:nvPr/>
        </p:nvPicPr>
        <p:blipFill>
          <a:blip r:embed="rId2"/>
          <a:srcRect l="16286" t="25740" r="9761" b="18047"/>
          <a:stretch>
            <a:fillRect/>
          </a:stretch>
        </p:blipFill>
        <p:spPr>
          <a:xfrm>
            <a:off x="857224" y="2357430"/>
            <a:ext cx="6715172" cy="314327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000124"/>
          </a:xfrm>
        </p:spPr>
        <p:txBody>
          <a:bodyPr>
            <a:normAutofit/>
          </a:bodyPr>
          <a:lstStyle/>
          <a:p>
            <a:r>
              <a:rPr lang="en-IN" u="sng" dirty="0" smtClean="0"/>
              <a:t>Steps and assumptions used</a:t>
            </a:r>
            <a:endParaRPr lang="en-US" u="sng" dirty="0"/>
          </a:p>
        </p:txBody>
      </p:sp>
      <p:sp>
        <p:nvSpPr>
          <p:cNvPr id="3" name="Content Placeholder 2"/>
          <p:cNvSpPr>
            <a:spLocks noGrp="1"/>
          </p:cNvSpPr>
          <p:nvPr>
            <p:ph idx="1"/>
          </p:nvPr>
        </p:nvSpPr>
        <p:spPr>
          <a:xfrm>
            <a:off x="457200" y="1714488"/>
            <a:ext cx="8229600" cy="5000660"/>
          </a:xfrm>
        </p:spPr>
        <p:txBody>
          <a:bodyPr>
            <a:normAutofit/>
          </a:bodyPr>
          <a:lstStyle/>
          <a:p>
            <a:pPr lvl="0"/>
            <a:r>
              <a:rPr lang="en-IN" sz="2000" dirty="0" smtClean="0"/>
              <a:t>Loaded the dataset into a </a:t>
            </a:r>
            <a:r>
              <a:rPr lang="en-IN" sz="2000" dirty="0" err="1" smtClean="0"/>
              <a:t>jupyter</a:t>
            </a:r>
            <a:r>
              <a:rPr lang="en-IN" sz="2000" dirty="0" smtClean="0"/>
              <a:t> notebook</a:t>
            </a:r>
            <a:endParaRPr lang="en-US" sz="2000" dirty="0" smtClean="0"/>
          </a:p>
          <a:p>
            <a:pPr lvl="0"/>
            <a:r>
              <a:rPr lang="en-IN" sz="2000" dirty="0" smtClean="0"/>
              <a:t>Performed EDA on the dataset to get better insights into the data.</a:t>
            </a:r>
            <a:endParaRPr lang="en-US" sz="2000" dirty="0" smtClean="0"/>
          </a:p>
          <a:p>
            <a:pPr lvl="0"/>
            <a:r>
              <a:rPr lang="en-IN" sz="2000" dirty="0" smtClean="0"/>
              <a:t>Checked for missing values in the dataset.</a:t>
            </a:r>
            <a:endParaRPr lang="en-US" sz="2000" dirty="0" smtClean="0"/>
          </a:p>
          <a:p>
            <a:pPr lvl="0"/>
            <a:r>
              <a:rPr lang="en-IN" sz="2000" dirty="0" smtClean="0"/>
              <a:t>Performed data cleaning by cleaning all junk data from the columns and converting all numeric columns to integer data type. </a:t>
            </a:r>
            <a:endParaRPr lang="en-US" sz="2000" dirty="0" smtClean="0"/>
          </a:p>
          <a:p>
            <a:pPr lvl="0"/>
            <a:r>
              <a:rPr lang="en-IN" sz="2000" dirty="0" smtClean="0"/>
              <a:t>Performed visualization to check the distribution and the value counts of data in different columns.</a:t>
            </a:r>
            <a:endParaRPr lang="en-US" sz="2000" dirty="0" smtClean="0"/>
          </a:p>
          <a:p>
            <a:pPr lvl="0"/>
            <a:r>
              <a:rPr lang="en-IN" sz="2000" dirty="0" smtClean="0"/>
              <a:t>Encoded the columns containing categorical data.</a:t>
            </a:r>
            <a:endParaRPr lang="en-US" sz="2000" dirty="0" smtClean="0"/>
          </a:p>
          <a:p>
            <a:pPr lvl="0"/>
            <a:r>
              <a:rPr lang="en-IN" sz="2000" dirty="0" smtClean="0"/>
              <a:t>Checked the correlation between all the columns in the dataset.</a:t>
            </a:r>
            <a:endParaRPr lang="en-US" sz="2000" dirty="0" smtClean="0"/>
          </a:p>
          <a:p>
            <a:pPr lvl="0"/>
            <a:r>
              <a:rPr lang="en-IN" sz="2000" dirty="0" smtClean="0"/>
              <a:t>Performed </a:t>
            </a:r>
            <a:r>
              <a:rPr lang="en-IN" sz="2000" dirty="0" err="1" smtClean="0"/>
              <a:t>bivariate</a:t>
            </a:r>
            <a:r>
              <a:rPr lang="en-IN" sz="2000" dirty="0" smtClean="0"/>
              <a:t> analysis to check the relationship between the features and the target and tried finding answers to different queries.</a:t>
            </a:r>
            <a:endParaRPr lang="en-US" sz="2000" dirty="0" smtClean="0"/>
          </a:p>
          <a:p>
            <a:pPr lvl="0"/>
            <a:r>
              <a:rPr lang="en-IN" sz="2000" dirty="0" smtClean="0"/>
              <a:t>Checked for outliers in the dataset.</a:t>
            </a:r>
            <a:endParaRPr lang="en-US" sz="2000" dirty="0" smtClean="0"/>
          </a:p>
          <a:p>
            <a:pPr lvl="0"/>
            <a:r>
              <a:rPr lang="en-IN" sz="2000" dirty="0" smtClean="0"/>
              <a:t>Checked for </a:t>
            </a:r>
            <a:r>
              <a:rPr lang="en-IN" sz="2000" dirty="0" err="1" smtClean="0"/>
              <a:t>skewness</a:t>
            </a:r>
            <a:r>
              <a:rPr lang="en-IN" sz="2000" dirty="0" smtClean="0"/>
              <a:t> and then handled the </a:t>
            </a:r>
            <a:r>
              <a:rPr lang="en-IN" sz="2000" dirty="0" err="1" smtClean="0"/>
              <a:t>skewness</a:t>
            </a:r>
            <a:r>
              <a:rPr lang="en-IN" sz="2000" dirty="0" smtClean="0"/>
              <a:t> in the dataset</a:t>
            </a:r>
            <a:r>
              <a:rPr lang="en-IN" sz="2000" dirty="0" smtClean="0"/>
              <a:t>.</a:t>
            </a:r>
            <a:endParaRPr lang="en-US"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286412"/>
          </a:xfrm>
        </p:spPr>
        <p:txBody>
          <a:bodyPr>
            <a:normAutofit/>
          </a:bodyPr>
          <a:lstStyle/>
          <a:p>
            <a:pPr lvl="0"/>
            <a:r>
              <a:rPr lang="en-IN" sz="2000" dirty="0" smtClean="0"/>
              <a:t>Split the dataset into target and features.</a:t>
            </a:r>
            <a:endParaRPr lang="en-US" sz="2000" dirty="0" smtClean="0"/>
          </a:p>
          <a:p>
            <a:pPr lvl="0"/>
            <a:r>
              <a:rPr lang="en-IN" sz="2000" dirty="0" smtClean="0"/>
              <a:t>Performed scaling on the features.</a:t>
            </a:r>
            <a:endParaRPr lang="en-US" sz="2000" dirty="0" smtClean="0"/>
          </a:p>
          <a:p>
            <a:pPr lvl="0"/>
            <a:r>
              <a:rPr lang="en-IN" sz="2000" dirty="0" smtClean="0"/>
              <a:t>Found the best random state and preformed train test split using that.</a:t>
            </a:r>
            <a:endParaRPr lang="en-US" sz="2000" dirty="0" smtClean="0"/>
          </a:p>
          <a:p>
            <a:pPr lvl="0"/>
            <a:r>
              <a:rPr lang="en-IN" sz="2000" dirty="0" smtClean="0"/>
              <a:t>Trained different models using the train datasets and checked their scores on the test dataset.</a:t>
            </a:r>
            <a:endParaRPr lang="en-US" sz="2000" dirty="0" smtClean="0"/>
          </a:p>
          <a:p>
            <a:pPr lvl="0"/>
            <a:r>
              <a:rPr lang="en-IN" sz="2000" dirty="0" smtClean="0"/>
              <a:t>Checked CV score for all the models for any </a:t>
            </a:r>
            <a:r>
              <a:rPr lang="en-IN" sz="2000" dirty="0" err="1" smtClean="0"/>
              <a:t>overfitting</a:t>
            </a:r>
            <a:r>
              <a:rPr lang="en-IN" sz="2000" dirty="0" smtClean="0"/>
              <a:t> or </a:t>
            </a:r>
            <a:r>
              <a:rPr lang="en-IN" sz="2000" dirty="0" err="1" smtClean="0"/>
              <a:t>underfitting</a:t>
            </a:r>
            <a:r>
              <a:rPr lang="en-IN" sz="2000" dirty="0" smtClean="0"/>
              <a:t>.</a:t>
            </a:r>
            <a:endParaRPr lang="en-US" sz="2000" dirty="0" smtClean="0"/>
          </a:p>
          <a:p>
            <a:pPr lvl="0"/>
            <a:r>
              <a:rPr lang="en-IN" sz="2000" dirty="0" smtClean="0"/>
              <a:t>Hyper-parameter tuned the better performing models to find the best parameters for those models.</a:t>
            </a:r>
            <a:endParaRPr lang="en-US" sz="2000" dirty="0" smtClean="0"/>
          </a:p>
          <a:p>
            <a:pPr lvl="0"/>
            <a:r>
              <a:rPr lang="en-IN" sz="2000" dirty="0" smtClean="0"/>
              <a:t>Trained those models using the parameters found to be performing best during the hyper parameter tuning.</a:t>
            </a:r>
            <a:endParaRPr lang="en-US" sz="2000" dirty="0" smtClean="0"/>
          </a:p>
          <a:p>
            <a:pPr lvl="0"/>
            <a:r>
              <a:rPr lang="en-IN" sz="2000" dirty="0" smtClean="0"/>
              <a:t>Saved the best performing model as the final model</a:t>
            </a:r>
            <a:r>
              <a:rPr lang="en-IN" sz="2000" dirty="0" smtClean="0"/>
              <a:t>.</a:t>
            </a:r>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785810"/>
          </a:xfrm>
        </p:spPr>
        <p:txBody>
          <a:bodyPr>
            <a:normAutofit fontScale="90000"/>
          </a:bodyPr>
          <a:lstStyle/>
          <a:p>
            <a:r>
              <a:rPr lang="en-IN" u="sng" dirty="0" smtClean="0"/>
              <a:t>Model dashboard</a:t>
            </a:r>
            <a:endParaRPr lang="en-US" u="sng" dirty="0"/>
          </a:p>
        </p:txBody>
      </p:sp>
      <p:sp>
        <p:nvSpPr>
          <p:cNvPr id="3" name="Content Placeholder 2"/>
          <p:cNvSpPr>
            <a:spLocks noGrp="1"/>
          </p:cNvSpPr>
          <p:nvPr>
            <p:ph idx="1"/>
          </p:nvPr>
        </p:nvSpPr>
        <p:spPr>
          <a:xfrm>
            <a:off x="428596" y="1643050"/>
            <a:ext cx="8286808" cy="4929222"/>
          </a:xfrm>
        </p:spPr>
        <p:txBody>
          <a:bodyPr>
            <a:normAutofit fontScale="92500" lnSpcReduction="10000"/>
          </a:bodyPr>
          <a:lstStyle/>
          <a:p>
            <a:pPr>
              <a:buNone/>
            </a:pPr>
            <a:r>
              <a:rPr lang="en-IN" sz="2000" dirty="0" smtClean="0"/>
              <a:t>	In this project we used six different regression models to train the data, the models </a:t>
            </a:r>
            <a:r>
              <a:rPr lang="en-IN" sz="2000" dirty="0" smtClean="0"/>
              <a:t>that we </a:t>
            </a:r>
            <a:r>
              <a:rPr lang="en-IN" sz="2000" dirty="0" smtClean="0"/>
              <a:t>used are:</a:t>
            </a:r>
          </a:p>
          <a:p>
            <a:pPr>
              <a:buNone/>
            </a:pPr>
            <a:endParaRPr lang="en-IN" sz="2000" dirty="0" smtClean="0"/>
          </a:p>
          <a:p>
            <a:pPr>
              <a:buFont typeface="Arial" pitchFamily="34" charset="0"/>
              <a:buChar char="•"/>
            </a:pPr>
            <a:r>
              <a:rPr lang="en-IN" sz="2000" b="1" u="sng" dirty="0" smtClean="0"/>
              <a:t>Linear Regression</a:t>
            </a:r>
            <a:r>
              <a:rPr lang="en-IN" sz="2000" dirty="0" smtClean="0"/>
              <a:t>: It measures the relationship between continuous numeric dependent variable and the independent variables by estimating probabilities. </a:t>
            </a:r>
            <a:r>
              <a:rPr lang="en-IN" sz="2100" dirty="0" smtClean="0"/>
              <a:t>Using linear regression, we found the training score to be 26%, the R2 score to be 32% and the errors being high.</a:t>
            </a:r>
            <a:endParaRPr lang="en-IN" sz="2100" dirty="0" smtClean="0"/>
          </a:p>
          <a:p>
            <a:pPr>
              <a:buFont typeface="Arial" pitchFamily="34" charset="0"/>
              <a:buChar char="•"/>
            </a:pPr>
            <a:endParaRPr lang="en-IN" sz="2000" dirty="0" smtClean="0"/>
          </a:p>
          <a:p>
            <a:pPr>
              <a:buNone/>
            </a:pPr>
            <a:r>
              <a:rPr lang="en-IN" sz="2000" dirty="0" smtClean="0"/>
              <a:t>	</a:t>
            </a:r>
          </a:p>
          <a:p>
            <a:pPr>
              <a:buNone/>
            </a:pPr>
            <a:endParaRPr lang="en-IN" sz="2000" dirty="0" smtClean="0"/>
          </a:p>
          <a:p>
            <a:pPr>
              <a:buNone/>
            </a:pPr>
            <a:endParaRPr lang="en-IN" sz="2000" dirty="0" smtClean="0"/>
          </a:p>
          <a:p>
            <a:pPr>
              <a:buNone/>
            </a:pPr>
            <a:endParaRPr lang="en-IN" sz="2000" dirty="0" smtClean="0"/>
          </a:p>
          <a:p>
            <a:pPr>
              <a:buNone/>
            </a:pPr>
            <a:endParaRPr lang="en-IN" sz="2000" dirty="0" smtClean="0"/>
          </a:p>
          <a:p>
            <a:pPr>
              <a:buNone/>
            </a:pPr>
            <a:endParaRPr lang="en-IN" sz="2000" dirty="0" smtClean="0"/>
          </a:p>
          <a:p>
            <a:pPr>
              <a:buNone/>
            </a:pPr>
            <a:r>
              <a:rPr lang="en-IN" sz="2000" dirty="0" smtClean="0"/>
              <a:t>	</a:t>
            </a:r>
          </a:p>
          <a:p>
            <a:pPr>
              <a:buNone/>
            </a:pPr>
            <a:r>
              <a:rPr lang="en-IN" sz="2000" dirty="0" smtClean="0"/>
              <a:t>	</a:t>
            </a:r>
            <a:endParaRPr lang="en-US" sz="2000" dirty="0"/>
          </a:p>
        </p:txBody>
      </p:sp>
      <p:pic>
        <p:nvPicPr>
          <p:cNvPr id="5" name="Picture 4" descr="Screenshot (282).png"/>
          <p:cNvPicPr/>
          <p:nvPr/>
        </p:nvPicPr>
        <p:blipFill>
          <a:blip r:embed="rId2"/>
          <a:srcRect l="16286" t="39941" r="9927" b="27811"/>
          <a:stretch>
            <a:fillRect/>
          </a:stretch>
        </p:blipFill>
        <p:spPr>
          <a:xfrm>
            <a:off x="785786" y="3786190"/>
            <a:ext cx="6429420" cy="228601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r>
              <a:rPr lang="en-IN" sz="2000" b="1" u="sng" dirty="0" smtClean="0"/>
              <a:t>Decision Tree Regressor</a:t>
            </a:r>
            <a:r>
              <a:rPr lang="en-IN" sz="2000" dirty="0" smtClean="0"/>
              <a:t>: Builds regression models in the form of a tree structure. It breaks down the dataset into smaller subsets. </a:t>
            </a:r>
            <a:r>
              <a:rPr lang="en-IN" sz="2000" dirty="0" smtClean="0"/>
              <a:t>Using Decision tree </a:t>
            </a:r>
            <a:r>
              <a:rPr lang="en-IN" sz="2000" dirty="0" err="1" smtClean="0"/>
              <a:t>regressor</a:t>
            </a:r>
            <a:r>
              <a:rPr lang="en-IN" sz="2000" dirty="0" smtClean="0"/>
              <a:t>, we found the training score to be 99%, the R2 score to be 75%, and errors are less</a:t>
            </a:r>
            <a:r>
              <a:rPr lang="en-IN" sz="2000" dirty="0" smtClean="0"/>
              <a:t>.</a:t>
            </a:r>
            <a:endParaRPr lang="en-IN" sz="2000" dirty="0" smtClean="0"/>
          </a:p>
          <a:p>
            <a:pPr>
              <a:buNone/>
            </a:pPr>
            <a:r>
              <a:rPr lang="en-IN" sz="2000" dirty="0" smtClean="0"/>
              <a:t>	</a:t>
            </a:r>
            <a:endParaRPr lang="en-US" sz="2000" dirty="0"/>
          </a:p>
        </p:txBody>
      </p:sp>
      <p:pic>
        <p:nvPicPr>
          <p:cNvPr id="5" name="Picture 4" descr="Screenshot (283).png"/>
          <p:cNvPicPr/>
          <p:nvPr/>
        </p:nvPicPr>
        <p:blipFill>
          <a:blip r:embed="rId2"/>
          <a:srcRect l="16452" t="30769" r="9800" b="29586"/>
          <a:stretch>
            <a:fillRect/>
          </a:stretch>
        </p:blipFill>
        <p:spPr>
          <a:xfrm>
            <a:off x="785786" y="2857496"/>
            <a:ext cx="6786610" cy="271464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pPr lvl="0"/>
            <a:r>
              <a:rPr lang="en-IN" sz="2000" b="1" u="sng" dirty="0" smtClean="0"/>
              <a:t>Random Forest Regressor</a:t>
            </a:r>
            <a:r>
              <a:rPr lang="en-IN" sz="2000" dirty="0" smtClean="0"/>
              <a:t>: It builds multiple decision trees and merges them together to get a more accurate prediction.</a:t>
            </a:r>
            <a:r>
              <a:rPr lang="en-US" sz="2000" dirty="0" smtClean="0"/>
              <a:t> </a:t>
            </a:r>
            <a:r>
              <a:rPr lang="en-IN" sz="2000" dirty="0" smtClean="0"/>
              <a:t>Using Random forest </a:t>
            </a:r>
            <a:r>
              <a:rPr lang="en-IN" sz="2000" dirty="0" err="1" smtClean="0"/>
              <a:t>regressor</a:t>
            </a:r>
            <a:r>
              <a:rPr lang="en-IN" sz="2000" dirty="0" smtClean="0"/>
              <a:t>, we found the training score to be 97%, the R2 score to be 80%, and with less </a:t>
            </a:r>
            <a:r>
              <a:rPr lang="en-IN" sz="2000" dirty="0" smtClean="0"/>
              <a:t>errors.</a:t>
            </a:r>
            <a:endParaRPr lang="en-US" sz="2000" b="1" u="sng" dirty="0"/>
          </a:p>
        </p:txBody>
      </p:sp>
      <p:pic>
        <p:nvPicPr>
          <p:cNvPr id="4" name="Picture 3" descr="Screenshot (284).png"/>
          <p:cNvPicPr/>
          <p:nvPr/>
        </p:nvPicPr>
        <p:blipFill>
          <a:blip r:embed="rId2"/>
          <a:srcRect l="16286" t="27811" r="9761" b="31657"/>
          <a:stretch>
            <a:fillRect/>
          </a:stretch>
        </p:blipFill>
        <p:spPr>
          <a:xfrm>
            <a:off x="785786" y="2786058"/>
            <a:ext cx="6858048" cy="278608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Contents</a:t>
            </a:r>
            <a:endParaRPr lang="en-US" u="sng" dirty="0"/>
          </a:p>
        </p:txBody>
      </p:sp>
      <p:sp>
        <p:nvSpPr>
          <p:cNvPr id="3" name="Content Placeholder 2"/>
          <p:cNvSpPr>
            <a:spLocks noGrp="1"/>
          </p:cNvSpPr>
          <p:nvPr>
            <p:ph idx="1"/>
          </p:nvPr>
        </p:nvSpPr>
        <p:spPr/>
        <p:txBody>
          <a:bodyPr/>
          <a:lstStyle/>
          <a:p>
            <a:r>
              <a:rPr lang="en-IN" dirty="0" smtClean="0"/>
              <a:t>Introduction</a:t>
            </a:r>
          </a:p>
          <a:p>
            <a:r>
              <a:rPr lang="en-IN" dirty="0" smtClean="0"/>
              <a:t>Problem statement and understanding</a:t>
            </a:r>
          </a:p>
          <a:p>
            <a:r>
              <a:rPr lang="en-IN" dirty="0" smtClean="0"/>
              <a:t>EDA steps and visualization</a:t>
            </a:r>
          </a:p>
          <a:p>
            <a:r>
              <a:rPr lang="en-IN" dirty="0" smtClean="0"/>
              <a:t>Steps and assumptions used</a:t>
            </a:r>
          </a:p>
          <a:p>
            <a:r>
              <a:rPr lang="en-IN" dirty="0" smtClean="0"/>
              <a:t>Model dashboard</a:t>
            </a:r>
          </a:p>
          <a:p>
            <a:r>
              <a:rPr lang="en-IN" dirty="0" smtClean="0"/>
              <a:t>Finalized model</a:t>
            </a:r>
          </a:p>
          <a:p>
            <a:r>
              <a:rPr lang="en-IN" dirty="0" smtClean="0"/>
              <a:t>Conclusion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pPr lvl="0"/>
            <a:r>
              <a:rPr lang="en-IN" sz="2000" b="1" u="sng" dirty="0" smtClean="0"/>
              <a:t>Support Vector Regressor:</a:t>
            </a:r>
            <a:r>
              <a:rPr lang="en-IN" sz="2000" dirty="0" smtClean="0"/>
              <a:t> It looks at data and sorts it into one of two categories. It helps in determining the closest match between the data points and the function which is used to represent them. </a:t>
            </a:r>
            <a:r>
              <a:rPr lang="en-IN" sz="2000" dirty="0" smtClean="0"/>
              <a:t>Using support vector </a:t>
            </a:r>
            <a:r>
              <a:rPr lang="en-IN" sz="2000" dirty="0" err="1" smtClean="0"/>
              <a:t>regressor</a:t>
            </a:r>
            <a:r>
              <a:rPr lang="en-IN" sz="2000" dirty="0" smtClean="0"/>
              <a:t>, we found the training score to be 11%, the R2 score to be 25%, and with high errors</a:t>
            </a:r>
            <a:r>
              <a:rPr lang="en-IN" sz="2000" dirty="0" smtClean="0"/>
              <a:t>.</a:t>
            </a:r>
            <a:r>
              <a:rPr lang="en-IN" sz="2000" dirty="0" smtClean="0"/>
              <a:t>	</a:t>
            </a:r>
            <a:endParaRPr lang="en-US" sz="2000" dirty="0"/>
          </a:p>
        </p:txBody>
      </p:sp>
      <p:pic>
        <p:nvPicPr>
          <p:cNvPr id="4" name="Picture 3" descr="Screenshot (285).png"/>
          <p:cNvPicPr/>
          <p:nvPr/>
        </p:nvPicPr>
        <p:blipFill>
          <a:blip r:embed="rId2"/>
          <a:srcRect l="16286" t="26036" r="9428" b="34023"/>
          <a:stretch>
            <a:fillRect/>
          </a:stretch>
        </p:blipFill>
        <p:spPr>
          <a:xfrm>
            <a:off x="785786" y="3000372"/>
            <a:ext cx="6715172" cy="257176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lstStyle/>
          <a:p>
            <a:r>
              <a:rPr lang="en-IN" sz="2000" b="1" u="sng" dirty="0" smtClean="0"/>
              <a:t>Lasso Regression</a:t>
            </a:r>
            <a:r>
              <a:rPr lang="en-IN" dirty="0" smtClean="0"/>
              <a:t>: </a:t>
            </a:r>
            <a:r>
              <a:rPr lang="en-IN" sz="2000" dirty="0" smtClean="0"/>
              <a:t>It uses shrinkage. Shrinkage is where data values are shrunk towards a central point, like the mean. The lasso procedure encourages simple, sparse models i.e. models with fewer parameters. </a:t>
            </a:r>
            <a:r>
              <a:rPr lang="en-IN" sz="2000" dirty="0" smtClean="0"/>
              <a:t>Using Lasso </a:t>
            </a:r>
            <a:r>
              <a:rPr lang="en-IN" sz="2000" dirty="0" err="1" smtClean="0"/>
              <a:t>regressor</a:t>
            </a:r>
            <a:r>
              <a:rPr lang="en-IN" sz="2000" dirty="0" smtClean="0"/>
              <a:t>, we found the training score to be 25%, the R2 score to be 32%, and with high errors</a:t>
            </a:r>
            <a:r>
              <a:rPr lang="en-IN" sz="2000" dirty="0" smtClean="0"/>
              <a:t>.</a:t>
            </a:r>
            <a:endParaRPr lang="en-US" sz="2000" dirty="0"/>
          </a:p>
        </p:txBody>
      </p:sp>
      <p:pic>
        <p:nvPicPr>
          <p:cNvPr id="4" name="Picture 3" descr="Screenshot (286).png"/>
          <p:cNvPicPr/>
          <p:nvPr/>
        </p:nvPicPr>
        <p:blipFill>
          <a:blip r:embed="rId2"/>
          <a:srcRect l="16286" t="23373" r="10093" b="35799"/>
          <a:stretch>
            <a:fillRect/>
          </a:stretch>
        </p:blipFill>
        <p:spPr>
          <a:xfrm>
            <a:off x="785786" y="3000372"/>
            <a:ext cx="6715172" cy="271464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normAutofit/>
          </a:bodyPr>
          <a:lstStyle/>
          <a:p>
            <a:r>
              <a:rPr lang="en-IN" sz="2000" b="1" u="sng" dirty="0" smtClean="0"/>
              <a:t>XGB Regressor</a:t>
            </a:r>
            <a:r>
              <a:rPr lang="en-IN" sz="2000" dirty="0" smtClean="0"/>
              <a:t>:  It is an efficient implementation of gradient boosting that can be used for regression predictive modelling. </a:t>
            </a:r>
            <a:r>
              <a:rPr lang="en-IN" sz="2000" dirty="0" smtClean="0"/>
              <a:t>Using XGB </a:t>
            </a:r>
            <a:r>
              <a:rPr lang="en-IN" sz="2000" dirty="0" err="1" smtClean="0"/>
              <a:t>regressor</a:t>
            </a:r>
            <a:r>
              <a:rPr lang="en-IN" sz="2000" dirty="0" smtClean="0"/>
              <a:t>, we found the training score to be 95%, the R2 score to be 75%, with the errors being comparatively less</a:t>
            </a:r>
            <a:r>
              <a:rPr lang="en-IN" sz="2000" dirty="0" smtClean="0"/>
              <a:t>.</a:t>
            </a:r>
            <a:endParaRPr lang="en-US" sz="2000" dirty="0" smtClean="0"/>
          </a:p>
        </p:txBody>
      </p:sp>
      <p:pic>
        <p:nvPicPr>
          <p:cNvPr id="5" name="Picture 4" descr="Screenshot (287).png"/>
          <p:cNvPicPr/>
          <p:nvPr/>
        </p:nvPicPr>
        <p:blipFill>
          <a:blip r:embed="rId2"/>
          <a:srcRect l="16286" t="35503" r="9761" b="24852"/>
          <a:stretch>
            <a:fillRect/>
          </a:stretch>
        </p:blipFill>
        <p:spPr>
          <a:xfrm>
            <a:off x="785786" y="2714620"/>
            <a:ext cx="6786610" cy="271464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642926"/>
            <a:ext cx="8229600" cy="1143000"/>
          </a:xfrm>
        </p:spPr>
        <p:txBody>
          <a:bodyPr>
            <a:normAutofit/>
          </a:bodyPr>
          <a:lstStyle/>
          <a:p>
            <a:r>
              <a:rPr lang="en-IN" sz="4800" u="sng" dirty="0" smtClean="0"/>
              <a:t>Finalized model</a:t>
            </a:r>
            <a:endParaRPr lang="en-US" sz="4800" u="sng" dirty="0"/>
          </a:p>
        </p:txBody>
      </p:sp>
      <p:sp>
        <p:nvSpPr>
          <p:cNvPr id="3" name="Content Placeholder 2"/>
          <p:cNvSpPr>
            <a:spLocks noGrp="1"/>
          </p:cNvSpPr>
          <p:nvPr>
            <p:ph idx="1"/>
          </p:nvPr>
        </p:nvSpPr>
        <p:spPr>
          <a:xfrm>
            <a:off x="457200" y="2000240"/>
            <a:ext cx="8229600" cy="4643470"/>
          </a:xfrm>
        </p:spPr>
        <p:txBody>
          <a:bodyPr>
            <a:normAutofit/>
          </a:bodyPr>
          <a:lstStyle/>
          <a:p>
            <a:pPr>
              <a:buNone/>
            </a:pPr>
            <a:r>
              <a:rPr lang="en-IN" sz="2000" dirty="0" smtClean="0"/>
              <a:t>	We trained the dataset using six different models to select a final model which will perform the best among all the models.</a:t>
            </a:r>
          </a:p>
          <a:p>
            <a:pPr>
              <a:buNone/>
            </a:pPr>
            <a:r>
              <a:rPr lang="en-IN" sz="2000" dirty="0" smtClean="0"/>
              <a:t>	We used Linear regression, Decision tree regressor, Random forest regressor , SVR, Lasso regressor and XGB regressor. After training we found the models </a:t>
            </a:r>
            <a:r>
              <a:rPr lang="en-IN" sz="2000" dirty="0" smtClean="0"/>
              <a:t>Decision tree, Random </a:t>
            </a:r>
            <a:r>
              <a:rPr lang="en-IN" sz="2000" dirty="0" smtClean="0"/>
              <a:t>forest and XGBoost were </a:t>
            </a:r>
            <a:r>
              <a:rPr lang="en-IN" sz="2000" dirty="0" smtClean="0"/>
              <a:t>performing similar and </a:t>
            </a:r>
            <a:r>
              <a:rPr lang="en-IN" sz="2000" dirty="0" smtClean="0"/>
              <a:t>better as compared to other models and they gave us a good training </a:t>
            </a:r>
            <a:r>
              <a:rPr lang="en-IN" sz="2000" dirty="0" smtClean="0"/>
              <a:t>as well as r2 </a:t>
            </a:r>
            <a:r>
              <a:rPr lang="en-IN" sz="2000" dirty="0" smtClean="0"/>
              <a:t>score along with less errors. But since the high </a:t>
            </a:r>
            <a:r>
              <a:rPr lang="en-IN" sz="2000" dirty="0" smtClean="0"/>
              <a:t>scores </a:t>
            </a:r>
            <a:r>
              <a:rPr lang="en-IN" sz="2000" dirty="0" smtClean="0"/>
              <a:t>could </a:t>
            </a:r>
            <a:r>
              <a:rPr lang="en-IN" sz="2000" dirty="0" smtClean="0"/>
              <a:t>have been </a:t>
            </a:r>
            <a:r>
              <a:rPr lang="en-IN" sz="2000" dirty="0" smtClean="0"/>
              <a:t>a </a:t>
            </a:r>
            <a:r>
              <a:rPr lang="en-IN" sz="2000" dirty="0" smtClean="0"/>
              <a:t>result </a:t>
            </a:r>
            <a:r>
              <a:rPr lang="en-IN" sz="2000" dirty="0" smtClean="0"/>
              <a:t>of overfitting, we performed the cross validation check. </a:t>
            </a:r>
          </a:p>
          <a:p>
            <a:pPr>
              <a:buNone/>
            </a:pPr>
            <a:endParaRPr lang="en-IN"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4214818"/>
            <a:ext cx="8229600" cy="2109782"/>
          </a:xfrm>
        </p:spPr>
        <p:txBody>
          <a:bodyPr/>
          <a:lstStyle/>
          <a:p>
            <a:pPr>
              <a:buNone/>
            </a:pPr>
            <a:r>
              <a:rPr lang="en-IN" sz="2000" dirty="0" smtClean="0"/>
              <a:t>	From the cross validation check, we found that the Random forest model and the XGBoost model </a:t>
            </a:r>
            <a:r>
              <a:rPr lang="en-IN" sz="2000" dirty="0" smtClean="0"/>
              <a:t>gave us </a:t>
            </a:r>
            <a:r>
              <a:rPr lang="en-IN" sz="2000" dirty="0" smtClean="0"/>
              <a:t>the highest </a:t>
            </a:r>
            <a:r>
              <a:rPr lang="en-IN" sz="2000" dirty="0" smtClean="0"/>
              <a:t>scores but the decision tree models gave a very low score which meant that the model was being </a:t>
            </a:r>
            <a:r>
              <a:rPr lang="en-IN" sz="2000" dirty="0" err="1" smtClean="0"/>
              <a:t>overfitted</a:t>
            </a:r>
            <a:r>
              <a:rPr lang="en-IN" sz="2000" dirty="0" smtClean="0"/>
              <a:t>. </a:t>
            </a:r>
            <a:r>
              <a:rPr lang="en-IN" sz="2000" dirty="0" smtClean="0"/>
              <a:t>Hence we </a:t>
            </a:r>
            <a:r>
              <a:rPr lang="en-IN" sz="2000" dirty="0" smtClean="0"/>
              <a:t>selected</a:t>
            </a:r>
            <a:r>
              <a:rPr lang="en-IN" sz="2000" dirty="0" smtClean="0"/>
              <a:t> the two </a:t>
            </a:r>
            <a:r>
              <a:rPr lang="en-IN" sz="2000" dirty="0" smtClean="0"/>
              <a:t>higher scoring models to perform hyper parameter tuning.</a:t>
            </a:r>
          </a:p>
          <a:p>
            <a:endParaRPr lang="en-US" dirty="0"/>
          </a:p>
        </p:txBody>
      </p:sp>
      <p:pic>
        <p:nvPicPr>
          <p:cNvPr id="4" name="Picture 3" descr="Screenshot (300).png"/>
          <p:cNvPicPr>
            <a:picLocks noChangeAspect="1"/>
          </p:cNvPicPr>
          <p:nvPr/>
        </p:nvPicPr>
        <p:blipFill>
          <a:blip r:embed="rId2"/>
          <a:srcRect l="16406" t="23598" r="21875" b="3806"/>
          <a:stretch>
            <a:fillRect/>
          </a:stretch>
        </p:blipFill>
        <p:spPr>
          <a:xfrm>
            <a:off x="857224" y="1071546"/>
            <a:ext cx="7286676" cy="307183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normAutofit/>
          </a:bodyPr>
          <a:lstStyle/>
          <a:p>
            <a:pPr>
              <a:buNone/>
            </a:pPr>
            <a:r>
              <a:rPr lang="en-IN" sz="2000" dirty="0" smtClean="0"/>
              <a:t>	We used </a:t>
            </a:r>
            <a:r>
              <a:rPr lang="en-IN" sz="2000" dirty="0" err="1" smtClean="0"/>
              <a:t>Randomized_search_CV</a:t>
            </a:r>
            <a:r>
              <a:rPr lang="en-IN" sz="2000" dirty="0" smtClean="0"/>
              <a:t> to hyper parameter tune both the models. We gave different values for the parameters to the </a:t>
            </a:r>
            <a:r>
              <a:rPr lang="en-IN" sz="2000" dirty="0" err="1" smtClean="0"/>
              <a:t>randomized_search_cv</a:t>
            </a:r>
            <a:r>
              <a:rPr lang="en-IN" sz="2000" dirty="0" smtClean="0"/>
              <a:t> and it gave us the best performing values for those parameters. And finally using those values in the parameters, we trained our final two models.</a:t>
            </a:r>
          </a:p>
          <a:p>
            <a:pPr>
              <a:buNone/>
            </a:pPr>
            <a:endParaRPr lang="en-IN" sz="2000" dirty="0" smtClean="0"/>
          </a:p>
          <a:p>
            <a:pPr>
              <a:buNone/>
            </a:pPr>
            <a:r>
              <a:rPr lang="en-IN" sz="2000" dirty="0" smtClean="0"/>
              <a:t>	</a:t>
            </a:r>
          </a:p>
          <a:p>
            <a:pPr>
              <a:buNone/>
            </a:pPr>
            <a:r>
              <a:rPr lang="en-IN" sz="2000" dirty="0" smtClean="0"/>
              <a:t>	</a:t>
            </a:r>
            <a:endParaRPr lang="en-US" sz="2000" dirty="0"/>
          </a:p>
        </p:txBody>
      </p:sp>
      <p:pic>
        <p:nvPicPr>
          <p:cNvPr id="5" name="Picture 4" descr="Screenshot (301).png"/>
          <p:cNvPicPr>
            <a:picLocks noChangeAspect="1"/>
          </p:cNvPicPr>
          <p:nvPr/>
        </p:nvPicPr>
        <p:blipFill>
          <a:blip r:embed="rId2"/>
          <a:srcRect l="16406" t="38883" r="10156" b="27767"/>
          <a:stretch>
            <a:fillRect/>
          </a:stretch>
        </p:blipFill>
        <p:spPr>
          <a:xfrm>
            <a:off x="785786" y="3000372"/>
            <a:ext cx="7215238" cy="257176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04088"/>
            <a:ext cx="8229600" cy="2439160"/>
          </a:xfrm>
        </p:spPr>
        <p:txBody>
          <a:bodyPr>
            <a:normAutofit/>
          </a:bodyPr>
          <a:lstStyle/>
          <a:p>
            <a:r>
              <a:rPr lang="en-IN" sz="2200" dirty="0" smtClean="0"/>
              <a:t/>
            </a:r>
            <a:br>
              <a:rPr lang="en-IN" sz="2200" dirty="0" smtClean="0"/>
            </a:br>
            <a:r>
              <a:rPr lang="en-IN" dirty="0" smtClean="0"/>
              <a:t/>
            </a:r>
            <a:br>
              <a:rPr lang="en-IN" dirty="0" smtClean="0"/>
            </a:br>
            <a:endParaRPr lang="en-US" dirty="0"/>
          </a:p>
        </p:txBody>
      </p:sp>
      <p:sp>
        <p:nvSpPr>
          <p:cNvPr id="9" name="Content Placeholder 8"/>
          <p:cNvSpPr>
            <a:spLocks noGrp="1"/>
          </p:cNvSpPr>
          <p:nvPr>
            <p:ph idx="1"/>
          </p:nvPr>
        </p:nvSpPr>
        <p:spPr>
          <a:xfrm>
            <a:off x="457200" y="4391052"/>
            <a:ext cx="8229600" cy="2038344"/>
          </a:xfrm>
        </p:spPr>
        <p:txBody>
          <a:bodyPr/>
          <a:lstStyle/>
          <a:p>
            <a:pPr>
              <a:buNone/>
            </a:pPr>
            <a:r>
              <a:rPr lang="en-IN" dirty="0" smtClean="0"/>
              <a:t>	</a:t>
            </a:r>
            <a:r>
              <a:rPr lang="en-IN" sz="2000" dirty="0" smtClean="0"/>
              <a:t>After training the two </a:t>
            </a:r>
            <a:r>
              <a:rPr lang="en-IN" sz="2000" dirty="0" smtClean="0"/>
              <a:t>models, </a:t>
            </a:r>
            <a:r>
              <a:rPr lang="en-IN" sz="2000" dirty="0" smtClean="0"/>
              <a:t>we found that the XGBoost model was performing slightly better as compared to the Random forest </a:t>
            </a:r>
            <a:r>
              <a:rPr lang="en-IN" sz="2000" dirty="0" smtClean="0"/>
              <a:t>model and also gave us comparatively less errors. </a:t>
            </a:r>
            <a:r>
              <a:rPr lang="en-IN" sz="2000" dirty="0" smtClean="0"/>
              <a:t>And hence we made the XGB Regressor model as our final model and saved it.</a:t>
            </a:r>
            <a:endParaRPr lang="en-US" dirty="0"/>
          </a:p>
        </p:txBody>
      </p:sp>
      <p:pic>
        <p:nvPicPr>
          <p:cNvPr id="7" name="Picture 6" descr="Screenshot (303).png"/>
          <p:cNvPicPr>
            <a:picLocks noChangeAspect="1"/>
          </p:cNvPicPr>
          <p:nvPr/>
        </p:nvPicPr>
        <p:blipFill>
          <a:blip r:embed="rId3"/>
          <a:srcRect l="16406" t="23598" r="10156" b="20819"/>
          <a:stretch>
            <a:fillRect/>
          </a:stretch>
        </p:blipFill>
        <p:spPr>
          <a:xfrm>
            <a:off x="785786" y="1214422"/>
            <a:ext cx="7072362" cy="307183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357174"/>
            <a:ext cx="8229600" cy="1143000"/>
          </a:xfrm>
        </p:spPr>
        <p:txBody>
          <a:bodyPr/>
          <a:lstStyle/>
          <a:p>
            <a:r>
              <a:rPr lang="en-IN" u="sng" dirty="0" smtClean="0"/>
              <a:t>Conclusion</a:t>
            </a:r>
            <a:endParaRPr lang="en-US" u="sng" dirty="0"/>
          </a:p>
        </p:txBody>
      </p:sp>
      <p:sp>
        <p:nvSpPr>
          <p:cNvPr id="3" name="Content Placeholder 2"/>
          <p:cNvSpPr>
            <a:spLocks noGrp="1"/>
          </p:cNvSpPr>
          <p:nvPr>
            <p:ph idx="1"/>
          </p:nvPr>
        </p:nvSpPr>
        <p:spPr>
          <a:xfrm>
            <a:off x="457200" y="1571612"/>
            <a:ext cx="8229600" cy="5572164"/>
          </a:xfrm>
        </p:spPr>
        <p:txBody>
          <a:bodyPr>
            <a:normAutofit fontScale="92500" lnSpcReduction="20000"/>
          </a:bodyPr>
          <a:lstStyle/>
          <a:p>
            <a:pPr>
              <a:buNone/>
            </a:pPr>
            <a:r>
              <a:rPr lang="en-IN" sz="2000" dirty="0" smtClean="0"/>
              <a:t>	</a:t>
            </a:r>
            <a:r>
              <a:rPr lang="en-IN" sz="2200" dirty="0" smtClean="0"/>
              <a:t>From the project, we found that while scraping the data it is important to use different websites as the data source. We fetched nearly 5900 records, which formed the dataset for the project and since the target was price, we had to follow the regression </a:t>
            </a:r>
            <a:r>
              <a:rPr lang="en-IN" sz="2200" dirty="0" smtClean="0"/>
              <a:t>approach. We </a:t>
            </a:r>
            <a:r>
              <a:rPr lang="en-IN" sz="2200" dirty="0" smtClean="0"/>
              <a:t>found that the data contained an unwanted column which was the index column which we dropped, also we found many junk data attached to the actual data for which the numeric columns turned to object data type, along with this some duplicate values were also found which were written in different </a:t>
            </a:r>
            <a:r>
              <a:rPr lang="en-IN" sz="2200" dirty="0" smtClean="0"/>
              <a:t>manners.</a:t>
            </a:r>
          </a:p>
          <a:p>
            <a:pPr>
              <a:buNone/>
            </a:pPr>
            <a:r>
              <a:rPr lang="en-IN" sz="2200" dirty="0" smtClean="0"/>
              <a:t>	During </a:t>
            </a:r>
            <a:r>
              <a:rPr lang="en-IN" sz="2200" dirty="0" smtClean="0"/>
              <a:t>data cleaning we found that for the feature airline, a value contained only three records in the entire dataset, which we then removed as it may have affected our model. We found that majority of the features were of date and time, for time data we had to split the features into hours and minutes also the date contained different dates but of the same month and year, hence we kept only the date data. Also we found a feature ‘arrival minute’ that had no correlation with the target data, for which we dropped the feature</a:t>
            </a:r>
            <a:r>
              <a:rPr lang="en-IN" sz="2200" dirty="0" smtClean="0"/>
              <a:t>.</a:t>
            </a:r>
          </a:p>
          <a:p>
            <a:pPr>
              <a:buNone/>
            </a:pPr>
            <a:r>
              <a:rPr lang="en-IN" sz="2200" dirty="0" smtClean="0"/>
              <a:t>	</a:t>
            </a:r>
            <a:r>
              <a:rPr lang="en-IN" sz="2200" dirty="0" smtClean="0"/>
              <a:t>As </a:t>
            </a:r>
            <a:r>
              <a:rPr lang="en-IN" sz="2200" dirty="0" smtClean="0"/>
              <a:t>we were given some queries to find answers for, we analysed the data visually by checking correlations between different features and the target and we came up with the following analysis:</a:t>
            </a:r>
          </a:p>
          <a:p>
            <a:pPr>
              <a:buNone/>
            </a:pPr>
            <a:endParaRPr lang="en-IN" sz="20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6143644"/>
          </a:xfrm>
        </p:spPr>
        <p:txBody>
          <a:bodyPr>
            <a:normAutofit fontScale="92500" lnSpcReduction="20000"/>
          </a:bodyPr>
          <a:lstStyle/>
          <a:p>
            <a:pPr>
              <a:buNone/>
            </a:pPr>
            <a:endParaRPr lang="en-IN" sz="2000" dirty="0" smtClean="0"/>
          </a:p>
          <a:p>
            <a:pPr lvl="0"/>
            <a:r>
              <a:rPr lang="en-US" sz="2200" dirty="0" smtClean="0"/>
              <a:t>Yes, airfares do change frequently, it changes with different times of the day and also for different dates.</a:t>
            </a:r>
          </a:p>
          <a:p>
            <a:pPr lvl="0"/>
            <a:r>
              <a:rPr lang="en-US" sz="2200" dirty="0" smtClean="0"/>
              <a:t>The fare for the present day flights are very high and for the next day there is a drop in the price with a quite large jump, and following this the fares of flights vary in small jumps in the prices decreasing as we go further in the date.</a:t>
            </a:r>
          </a:p>
          <a:p>
            <a:pPr lvl="0"/>
            <a:r>
              <a:rPr lang="en-US" sz="2200" dirty="0" smtClean="0"/>
              <a:t>The prices tend to go up and down over time.</a:t>
            </a:r>
          </a:p>
          <a:p>
            <a:pPr lvl="0"/>
            <a:r>
              <a:rPr lang="en-IN" sz="2200" dirty="0" smtClean="0"/>
              <a:t>As we get closer to the departure date, the price of the fares increases.</a:t>
            </a:r>
            <a:endParaRPr lang="en-US" sz="2200" dirty="0" smtClean="0"/>
          </a:p>
          <a:p>
            <a:pPr lvl="0"/>
            <a:r>
              <a:rPr lang="en-US" sz="2200" dirty="0" smtClean="0"/>
              <a:t>The expensive flights run between 5 to 12 AM in the morning when compared to other times of the day, but there are cheaper flights as well during that time of the day. So we can say morning that flights have both expensive as well as cheaper flights.</a:t>
            </a:r>
          </a:p>
          <a:p>
            <a:pPr lvl="0"/>
            <a:r>
              <a:rPr lang="en-US" sz="2200" dirty="0" smtClean="0"/>
              <a:t>We can say that the best time to buy tickets is a week or two before the travel date, and if this is not possible customers can buy tickets at least 2 days before the travel and they can opt for flights between 5AM to 2PM of the day as the majority of the flights fly between these hours and the customers will find more options on flights during these hours, also the customers should keep into consideration the duration of the flight they opt for as the duration is positive correlated with the price of fare.</a:t>
            </a:r>
            <a:r>
              <a:rPr lang="en-US" sz="2000" dirty="0" smtClean="0"/>
              <a:t> </a:t>
            </a:r>
          </a:p>
          <a:p>
            <a:pPr>
              <a:buNone/>
            </a:pP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pPr>
              <a:buNone/>
            </a:pPr>
            <a:r>
              <a:rPr lang="en-IN" dirty="0" smtClean="0"/>
              <a:t>	</a:t>
            </a:r>
            <a:r>
              <a:rPr lang="en-IN" sz="2000" dirty="0" smtClean="0"/>
              <a:t>Then</a:t>
            </a:r>
            <a:r>
              <a:rPr lang="en-IN" dirty="0" smtClean="0"/>
              <a:t> </a:t>
            </a:r>
            <a:r>
              <a:rPr lang="en-US" sz="2000" dirty="0" smtClean="0"/>
              <a:t>w</a:t>
            </a:r>
            <a:r>
              <a:rPr lang="en-US" sz="2000" dirty="0" smtClean="0"/>
              <a:t>e </a:t>
            </a:r>
            <a:r>
              <a:rPr lang="en-US" sz="2000" dirty="0" smtClean="0"/>
              <a:t>found that the dataset contained few outliers, but they were very close to the threshold, also some </a:t>
            </a:r>
            <a:r>
              <a:rPr lang="en-US" sz="2000" dirty="0" err="1" smtClean="0"/>
              <a:t>skewness</a:t>
            </a:r>
            <a:r>
              <a:rPr lang="en-US" sz="2000" dirty="0" smtClean="0"/>
              <a:t> were found in certain features which we then treated. During the model building, while checking for CV score we found that the decision tree model was being </a:t>
            </a:r>
            <a:r>
              <a:rPr lang="en-US" sz="2000" dirty="0" err="1" smtClean="0"/>
              <a:t>overfitted</a:t>
            </a:r>
            <a:r>
              <a:rPr lang="en-US" sz="2000" dirty="0" smtClean="0"/>
              <a:t> and finally by hyper parameter tuning we found that the </a:t>
            </a:r>
            <a:r>
              <a:rPr lang="en-US" sz="2000" dirty="0" err="1" smtClean="0"/>
              <a:t>XGBoost</a:t>
            </a:r>
            <a:r>
              <a:rPr lang="en-US" sz="2000" dirty="0" smtClean="0"/>
              <a:t> model was performing the best in our project and hence we saved the model as our final model.</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428612"/>
            <a:ext cx="8229600" cy="1143000"/>
          </a:xfrm>
        </p:spPr>
        <p:txBody>
          <a:bodyPr/>
          <a:lstStyle/>
          <a:p>
            <a:r>
              <a:rPr lang="en-IN" u="sng" dirty="0" smtClean="0"/>
              <a:t>Introduction</a:t>
            </a:r>
            <a:endParaRPr lang="en-US" u="sng" dirty="0"/>
          </a:p>
        </p:txBody>
      </p:sp>
      <p:sp>
        <p:nvSpPr>
          <p:cNvPr id="3" name="Content Placeholder 2"/>
          <p:cNvSpPr>
            <a:spLocks noGrp="1"/>
          </p:cNvSpPr>
          <p:nvPr>
            <p:ph idx="1"/>
          </p:nvPr>
        </p:nvSpPr>
        <p:spPr>
          <a:xfrm>
            <a:off x="457200" y="1643050"/>
            <a:ext cx="8229600" cy="5000660"/>
          </a:xfrm>
        </p:spPr>
        <p:txBody>
          <a:bodyPr>
            <a:normAutofit fontScale="92500" lnSpcReduction="10000"/>
          </a:bodyPr>
          <a:lstStyle/>
          <a:p>
            <a:pPr>
              <a:buNone/>
            </a:pPr>
            <a:r>
              <a:rPr lang="en-US" sz="2000" dirty="0" smtClean="0"/>
              <a:t>	</a:t>
            </a:r>
            <a:r>
              <a:rPr lang="en-IN" sz="2200" dirty="0" smtClean="0"/>
              <a:t>Booking a flight nowadays has become very unpredictable with respect to the fare of the flights. Also with the </a:t>
            </a:r>
            <a:r>
              <a:rPr lang="en-IN" sz="2200" dirty="0" err="1" smtClean="0"/>
              <a:t>covid</a:t>
            </a:r>
            <a:r>
              <a:rPr lang="en-IN" sz="2200" dirty="0" smtClean="0"/>
              <a:t> 19 impact on the transport industry, it has become more challenging to keep up with the fluctuating prices of fares of the flights. Anyone who has booked a flight ticket knows how unexpectedly the prices of tickets vary. The cheapest available ticket on a given flight gets more and less expensive over time. This usually happens as an attempt to maximize revenue based on</a:t>
            </a:r>
            <a:r>
              <a:rPr lang="en-US" sz="2200" dirty="0" smtClean="0"/>
              <a:t>, </a:t>
            </a:r>
            <a:r>
              <a:rPr lang="en-IN" sz="2200" dirty="0" smtClean="0"/>
              <a:t>1. Time of purchase patterns 2. Keeping the flight as full as they want it (raising prices on a flight which is filling up in order to reduce sales and hold back inventory for those expensive last-minute expensive purchases)</a:t>
            </a:r>
          </a:p>
          <a:p>
            <a:pPr>
              <a:buNone/>
            </a:pPr>
            <a:r>
              <a:rPr lang="en-IN" sz="2200" dirty="0" smtClean="0"/>
              <a:t>	With an aim to increase their profits the airlines often play different kinds of tricks, making the customers clueless on what the fare might be. So here, we have to work on this project where we need to collect data of flight fares along with other features and work to make a model to predict fares of flights.</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715404" cy="1143008"/>
          </a:xfrm>
        </p:spPr>
        <p:txBody>
          <a:bodyPr>
            <a:normAutofit/>
          </a:bodyPr>
          <a:lstStyle/>
          <a:p>
            <a:r>
              <a:rPr lang="en-IN" sz="4000" u="sng" dirty="0" smtClean="0"/>
              <a:t>Problem statement and understanding</a:t>
            </a:r>
            <a:endParaRPr lang="en-US" sz="4000" u="sng" dirty="0"/>
          </a:p>
        </p:txBody>
      </p:sp>
      <p:sp>
        <p:nvSpPr>
          <p:cNvPr id="3" name="Content Placeholder 2"/>
          <p:cNvSpPr>
            <a:spLocks noGrp="1"/>
          </p:cNvSpPr>
          <p:nvPr>
            <p:ph idx="1"/>
          </p:nvPr>
        </p:nvSpPr>
        <p:spPr>
          <a:xfrm>
            <a:off x="428596" y="1857364"/>
            <a:ext cx="8229600" cy="4779644"/>
          </a:xfrm>
        </p:spPr>
        <p:txBody>
          <a:bodyPr>
            <a:normAutofit/>
          </a:bodyPr>
          <a:lstStyle/>
          <a:p>
            <a:pPr>
              <a:buNone/>
            </a:pPr>
            <a:r>
              <a:rPr lang="en-GB" sz="2000" dirty="0" smtClean="0"/>
              <a:t>	</a:t>
            </a:r>
            <a:r>
              <a:rPr lang="en-IN" sz="2000" dirty="0" smtClean="0"/>
              <a:t>With the prices of flight tickets varying very unexpectedly and because of which the problems that the passengers are facing, we are assigned with the project where we have to collect data of flight fares along with other features and make a model using those to predict fares of flights.</a:t>
            </a:r>
            <a:endParaRPr lang="en-US" sz="2000" dirty="0" smtClean="0"/>
          </a:p>
          <a:p>
            <a:pPr>
              <a:buNone/>
            </a:pPr>
            <a:r>
              <a:rPr lang="en-IN" sz="2000" dirty="0" smtClean="0"/>
              <a:t>	The project consists of three phases, the data collection phase, the data analysis phase and the model building phase. In the data collection phase, we have to scrape at least 1500 records of data. In this section we need to scrape the data of flights from different websites. </a:t>
            </a:r>
            <a:endParaRPr lang="en-US" sz="2000" dirty="0" smtClean="0"/>
          </a:p>
          <a:p>
            <a:pPr>
              <a:buNone/>
            </a:pPr>
            <a:r>
              <a:rPr lang="en-IN" sz="2000" dirty="0" smtClean="0"/>
              <a:t>	After collecting the data, we have to do some analysis on them and find answers to some queries. After analysing the data and finding the answers, we need to build a machine learning model, and before model building we need to do all data pre-processing steps then try different models with different hyper parameters and select the best model.</a:t>
            </a:r>
          </a:p>
          <a:p>
            <a:pPr>
              <a:buNone/>
            </a:pP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0"/>
          </a:xfrm>
        </p:spPr>
        <p:txBody>
          <a:bodyPr/>
          <a:lstStyle/>
          <a:p>
            <a:r>
              <a:rPr lang="en-IN" u="sng" dirty="0" smtClean="0"/>
              <a:t>EDA steps and visualization</a:t>
            </a:r>
            <a:endParaRPr lang="en-US" u="sng" dirty="0"/>
          </a:p>
        </p:txBody>
      </p:sp>
      <p:sp>
        <p:nvSpPr>
          <p:cNvPr id="3" name="Content Placeholder 2"/>
          <p:cNvSpPr>
            <a:spLocks noGrp="1"/>
          </p:cNvSpPr>
          <p:nvPr>
            <p:ph idx="1"/>
          </p:nvPr>
        </p:nvSpPr>
        <p:spPr>
          <a:xfrm>
            <a:off x="457200" y="1428736"/>
            <a:ext cx="8229600" cy="5429264"/>
          </a:xfrm>
        </p:spPr>
        <p:txBody>
          <a:bodyPr>
            <a:normAutofit lnSpcReduction="10000"/>
          </a:bodyPr>
          <a:lstStyle/>
          <a:p>
            <a:pPr>
              <a:buNone/>
            </a:pPr>
            <a:r>
              <a:rPr lang="en-IN" dirty="0" smtClean="0"/>
              <a:t> 	</a:t>
            </a:r>
            <a:r>
              <a:rPr lang="en-IN" sz="2000" dirty="0" smtClean="0"/>
              <a:t> We scraped the data </a:t>
            </a:r>
            <a:r>
              <a:rPr lang="en-IN" sz="2000" dirty="0" smtClean="0"/>
              <a:t>using </a:t>
            </a:r>
            <a:r>
              <a:rPr lang="en-IN" sz="2000" dirty="0" err="1" smtClean="0"/>
              <a:t>jupyter</a:t>
            </a:r>
            <a:r>
              <a:rPr lang="en-IN" sz="2000" dirty="0" smtClean="0"/>
              <a:t> notebook and saved the </a:t>
            </a:r>
            <a:r>
              <a:rPr lang="en-IN" sz="2000" dirty="0" smtClean="0"/>
              <a:t>data </a:t>
            </a:r>
            <a:r>
              <a:rPr lang="en-IN" sz="2000" dirty="0" smtClean="0"/>
              <a:t>in an excel </a:t>
            </a:r>
            <a:r>
              <a:rPr lang="en-IN" sz="2000" dirty="0" smtClean="0"/>
              <a:t>sheet, then </a:t>
            </a:r>
            <a:r>
              <a:rPr lang="en-IN" sz="2000" dirty="0" smtClean="0"/>
              <a:t>we loaded the dataset into another </a:t>
            </a:r>
            <a:r>
              <a:rPr lang="en-IN" sz="2000" dirty="0" err="1" smtClean="0"/>
              <a:t>jupyter</a:t>
            </a:r>
            <a:r>
              <a:rPr lang="en-IN" sz="2000" dirty="0" smtClean="0"/>
              <a:t> notebook and performed the following EDA on it :</a:t>
            </a:r>
          </a:p>
          <a:p>
            <a:pPr>
              <a:buFont typeface="Arial" pitchFamily="34" charset="0"/>
              <a:buChar char="•"/>
            </a:pPr>
            <a:r>
              <a:rPr lang="en-IN" sz="2000" dirty="0" smtClean="0"/>
              <a:t>First we checked the size of the dataset and all the feature that were present in it.</a:t>
            </a:r>
          </a:p>
          <a:p>
            <a:pPr>
              <a:buFont typeface="Arial" pitchFamily="34" charset="0"/>
              <a:buChar char="•"/>
            </a:pPr>
            <a:r>
              <a:rPr lang="en-IN" sz="2000" dirty="0" smtClean="0"/>
              <a:t>Then we dropped the unwanted columns from the dataset which was the index column.</a:t>
            </a:r>
          </a:p>
          <a:p>
            <a:pPr>
              <a:buFont typeface="Arial" pitchFamily="34" charset="0"/>
              <a:buChar char="•"/>
            </a:pPr>
            <a:r>
              <a:rPr lang="en-IN" sz="2000" dirty="0" smtClean="0"/>
              <a:t>We then checked for any missing values in </a:t>
            </a:r>
            <a:r>
              <a:rPr lang="en-IN" sz="2000" dirty="0" smtClean="0"/>
              <a:t>the dataset.</a:t>
            </a:r>
            <a:endParaRPr lang="en-IN" sz="2000" dirty="0" smtClean="0"/>
          </a:p>
          <a:p>
            <a:pPr>
              <a:buFont typeface="Arial" pitchFamily="34" charset="0"/>
              <a:buChar char="•"/>
            </a:pPr>
            <a:r>
              <a:rPr lang="en-IN" sz="2000" dirty="0" smtClean="0"/>
              <a:t>We checked the unique values of all the features in the dataset, where we found some junk data along with the actual values</a:t>
            </a:r>
            <a:r>
              <a:rPr lang="en-IN" sz="2000" dirty="0" smtClean="0"/>
              <a:t>.</a:t>
            </a:r>
          </a:p>
          <a:p>
            <a:pPr>
              <a:buFont typeface="Arial" pitchFamily="34" charset="0"/>
              <a:buChar char="•"/>
            </a:pPr>
            <a:r>
              <a:rPr lang="en-IN" sz="2000" dirty="0" smtClean="0"/>
              <a:t>We checked the value counts for certain columns to check for imbalance in data.</a:t>
            </a:r>
            <a:endParaRPr lang="en-IN" sz="2000" dirty="0" smtClean="0"/>
          </a:p>
          <a:p>
            <a:pPr>
              <a:buFont typeface="Arial" pitchFamily="34" charset="0"/>
              <a:buChar char="•"/>
            </a:pPr>
            <a:r>
              <a:rPr lang="en-IN" sz="2000" dirty="0" smtClean="0"/>
              <a:t>We checked the data types of all the columns in the dataset and description of the continuous numeric data.</a:t>
            </a:r>
          </a:p>
          <a:p>
            <a:pPr>
              <a:buFont typeface="Arial" pitchFamily="34" charset="0"/>
              <a:buChar char="•"/>
            </a:pPr>
            <a:r>
              <a:rPr lang="en-IN" sz="2000" dirty="0" smtClean="0"/>
              <a:t>In the further steps we </a:t>
            </a:r>
            <a:r>
              <a:rPr lang="en-IN" sz="2000" dirty="0" smtClean="0"/>
              <a:t>checked for </a:t>
            </a:r>
            <a:r>
              <a:rPr lang="en-IN" sz="2000" dirty="0" smtClean="0"/>
              <a:t>outliers in the dataset and also checked </a:t>
            </a:r>
            <a:r>
              <a:rPr lang="en-IN" sz="2000" dirty="0" smtClean="0"/>
              <a:t>for</a:t>
            </a:r>
            <a:r>
              <a:rPr lang="en-IN" sz="2000" dirty="0" smtClean="0"/>
              <a:t> </a:t>
            </a:r>
            <a:r>
              <a:rPr lang="en-IN" sz="2000" dirty="0" err="1" smtClean="0"/>
              <a:t>skewness</a:t>
            </a:r>
            <a:r>
              <a:rPr lang="en-IN" sz="2000" dirty="0" smtClean="0"/>
              <a:t> in </a:t>
            </a:r>
            <a:r>
              <a:rPr lang="en-IN" sz="2000" dirty="0" smtClean="0"/>
              <a:t>the data</a:t>
            </a:r>
            <a:r>
              <a:rPr lang="en-IN" sz="2000" dirty="0" smtClean="0"/>
              <a:t>.</a:t>
            </a:r>
          </a:p>
          <a:p>
            <a:pPr>
              <a:buFont typeface="Arial" pitchFamily="34" charset="0"/>
              <a:buChar char="•"/>
            </a:pPr>
            <a:endParaRPr lang="en-IN"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a:bodyPr>
          <a:lstStyle/>
          <a:p>
            <a:pPr>
              <a:buNone/>
            </a:pPr>
            <a:r>
              <a:rPr lang="en-IN" sz="2200" dirty="0" smtClean="0"/>
              <a:t>We performed the following visualizations in the dataset:</a:t>
            </a:r>
          </a:p>
          <a:p>
            <a:pPr>
              <a:buNone/>
            </a:pPr>
            <a:endParaRPr lang="en-IN" sz="2200" dirty="0" smtClean="0"/>
          </a:p>
          <a:p>
            <a:pPr>
              <a:buFont typeface="Arial" pitchFamily="34" charset="0"/>
              <a:buChar char="•"/>
            </a:pPr>
            <a:r>
              <a:rPr lang="en-IN" sz="2000" b="1" dirty="0" smtClean="0"/>
              <a:t>Histogram</a:t>
            </a:r>
            <a:r>
              <a:rPr lang="en-IN" sz="2000" u="sng" dirty="0" smtClean="0"/>
              <a:t> </a:t>
            </a:r>
            <a:r>
              <a:rPr lang="en-IN" sz="2000" dirty="0" smtClean="0"/>
              <a:t>: We used the histogram to see the distribution of data in the continuous numeric columns. We found some columns having </a:t>
            </a:r>
            <a:r>
              <a:rPr lang="en-IN" sz="2000" dirty="0" err="1" smtClean="0"/>
              <a:t>skewness</a:t>
            </a:r>
            <a:r>
              <a:rPr lang="en-IN" sz="2000" dirty="0" smtClean="0"/>
              <a:t> in the data and some had variance in their </a:t>
            </a:r>
            <a:r>
              <a:rPr lang="en-IN" sz="2000" dirty="0" smtClean="0"/>
              <a:t>data.</a:t>
            </a:r>
            <a:endParaRPr lang="en-IN" sz="2000" dirty="0" smtClean="0"/>
          </a:p>
          <a:p>
            <a:pPr>
              <a:buFont typeface="Arial" pitchFamily="34" charset="0"/>
              <a:buChar char="•"/>
            </a:pPr>
            <a:endParaRPr lang="en-IN" sz="2200" dirty="0" smtClean="0"/>
          </a:p>
          <a:p>
            <a:pPr>
              <a:buFont typeface="Arial" pitchFamily="34" charset="0"/>
              <a:buChar char="•"/>
            </a:pPr>
            <a:endParaRPr lang="en-IN" sz="2200" dirty="0" smtClean="0"/>
          </a:p>
          <a:p>
            <a:pPr>
              <a:buNone/>
            </a:pPr>
            <a:endParaRPr lang="en-US" sz="2200" dirty="0"/>
          </a:p>
        </p:txBody>
      </p:sp>
      <p:pic>
        <p:nvPicPr>
          <p:cNvPr id="4" name="Picture 3" descr="Screenshot (291).png"/>
          <p:cNvPicPr/>
          <p:nvPr/>
        </p:nvPicPr>
        <p:blipFill>
          <a:blip r:embed="rId2"/>
          <a:srcRect l="16452" t="25466" r="10088" b="30117"/>
          <a:stretch>
            <a:fillRect/>
          </a:stretch>
        </p:blipFill>
        <p:spPr>
          <a:xfrm>
            <a:off x="857224" y="3000372"/>
            <a:ext cx="6429420" cy="300039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229600" cy="4389120"/>
          </a:xfrm>
        </p:spPr>
        <p:txBody>
          <a:bodyPr/>
          <a:lstStyle/>
          <a:p>
            <a:pPr>
              <a:buFont typeface="Arial" pitchFamily="34" charset="0"/>
              <a:buChar char="•"/>
            </a:pPr>
            <a:r>
              <a:rPr lang="en-IN" sz="2000" b="1" dirty="0" err="1" smtClean="0"/>
              <a:t>Heatmap</a:t>
            </a:r>
            <a:r>
              <a:rPr lang="en-IN" sz="2000" u="sng" dirty="0" smtClean="0"/>
              <a:t> </a:t>
            </a:r>
            <a:r>
              <a:rPr lang="en-IN" sz="2000" dirty="0" smtClean="0"/>
              <a:t>:</a:t>
            </a:r>
            <a:r>
              <a:rPr lang="en-IN" dirty="0" smtClean="0"/>
              <a:t> </a:t>
            </a:r>
            <a:r>
              <a:rPr lang="en-IN" sz="2000" dirty="0" smtClean="0"/>
              <a:t>Heat map was used on two occasions in the project, once for checking any missing values in the dataset and the next time to plot the correlation matrix of the dataset. In the first case, we found no missing values in the dataset. And in the second case we found many types of correlation between the columns. There were some positive as well as negative relations in the matrix, and also some columns showed no correlation</a:t>
            </a:r>
            <a:r>
              <a:rPr lang="en-IN" sz="2000" dirty="0" smtClean="0"/>
              <a:t>.</a:t>
            </a:r>
            <a:endParaRPr lang="en-IN" sz="2000" dirty="0" smtClean="0"/>
          </a:p>
          <a:p>
            <a:pPr>
              <a:buNone/>
            </a:pPr>
            <a:endParaRPr lang="en-IN" sz="2000" dirty="0" smtClean="0"/>
          </a:p>
          <a:p>
            <a:endParaRPr lang="en-US" dirty="0"/>
          </a:p>
        </p:txBody>
      </p:sp>
      <p:pic>
        <p:nvPicPr>
          <p:cNvPr id="5" name="Picture 4" descr="Screenshot (289).png"/>
          <p:cNvPicPr/>
          <p:nvPr/>
        </p:nvPicPr>
        <p:blipFill>
          <a:blip r:embed="rId2"/>
          <a:srcRect l="16452" t="28402" r="24372" b="6213"/>
          <a:stretch>
            <a:fillRect/>
          </a:stretch>
        </p:blipFill>
        <p:spPr>
          <a:xfrm>
            <a:off x="785786" y="3357562"/>
            <a:ext cx="6429420" cy="307183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r>
              <a:rPr lang="en-IN" sz="2000" b="1" dirty="0" err="1" smtClean="0"/>
              <a:t>Bargraph</a:t>
            </a:r>
            <a:r>
              <a:rPr lang="en-IN" sz="2000" b="1" dirty="0" smtClean="0"/>
              <a:t>: </a:t>
            </a:r>
            <a:r>
              <a:rPr lang="en-IN" sz="2000" dirty="0" smtClean="0"/>
              <a:t>We plotted this bar graph to visualize the correlation of all the independent columns with the target column. We found some positive as well as negative </a:t>
            </a:r>
            <a:r>
              <a:rPr lang="en-IN" sz="2000" dirty="0" err="1" smtClean="0"/>
              <a:t>corelation</a:t>
            </a:r>
            <a:r>
              <a:rPr lang="en-IN" sz="2000" dirty="0" smtClean="0"/>
              <a:t> in between the columns, and also a column showed no correlation</a:t>
            </a:r>
            <a:r>
              <a:rPr lang="en-IN" sz="2000" dirty="0" smtClean="0"/>
              <a:t>.</a:t>
            </a:r>
            <a:endParaRPr lang="en-IN" sz="2000" dirty="0" smtClean="0"/>
          </a:p>
          <a:p>
            <a:pPr>
              <a:buNone/>
            </a:pPr>
            <a:endParaRPr lang="en-IN" sz="2000" dirty="0" smtClean="0"/>
          </a:p>
          <a:p>
            <a:pPr>
              <a:buNone/>
            </a:pPr>
            <a:r>
              <a:rPr lang="en-IN" sz="2000" dirty="0" smtClean="0"/>
              <a:t>	</a:t>
            </a:r>
            <a:endParaRPr lang="en-US" dirty="0"/>
          </a:p>
        </p:txBody>
      </p:sp>
      <p:pic>
        <p:nvPicPr>
          <p:cNvPr id="5" name="Picture 4" descr="Screenshot (281).png"/>
          <p:cNvPicPr/>
          <p:nvPr/>
        </p:nvPicPr>
        <p:blipFill>
          <a:blip r:embed="rId2"/>
          <a:srcRect l="16286" t="27811" r="24718" b="12426"/>
          <a:stretch>
            <a:fillRect/>
          </a:stretch>
        </p:blipFill>
        <p:spPr>
          <a:xfrm>
            <a:off x="785786" y="2643182"/>
            <a:ext cx="7215238" cy="314327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lstStyle/>
          <a:p>
            <a:r>
              <a:rPr lang="en-IN" sz="2000" b="1" dirty="0" err="1" smtClean="0"/>
              <a:t>Catplot</a:t>
            </a:r>
            <a:r>
              <a:rPr lang="en-IN" dirty="0" smtClean="0"/>
              <a:t>: </a:t>
            </a:r>
            <a:r>
              <a:rPr lang="en-IN" sz="2000" dirty="0" smtClean="0"/>
              <a:t>We used the </a:t>
            </a:r>
            <a:r>
              <a:rPr lang="en-IN" sz="2000" dirty="0" err="1" smtClean="0"/>
              <a:t>catplot</a:t>
            </a:r>
            <a:r>
              <a:rPr lang="en-IN" sz="2000" dirty="0" smtClean="0"/>
              <a:t> multiple times to visualize the relationship between an independent columns and the target. Here in this plot we found a good positive correlation between the Stops feature and the price. This meant that more the number of stops, the higher the price gets</a:t>
            </a:r>
            <a:r>
              <a:rPr lang="en-IN" sz="2000" dirty="0" smtClean="0"/>
              <a:t>.</a:t>
            </a:r>
            <a:endParaRPr lang="en-IN" sz="2000" dirty="0" smtClean="0"/>
          </a:p>
          <a:p>
            <a:pPr>
              <a:buNone/>
            </a:pPr>
            <a:endParaRPr lang="en-IN" sz="2000" dirty="0" smtClean="0"/>
          </a:p>
          <a:p>
            <a:pPr>
              <a:buNone/>
            </a:pPr>
            <a:r>
              <a:rPr lang="en-IN" sz="2000" dirty="0" smtClean="0"/>
              <a:t>	</a:t>
            </a:r>
          </a:p>
        </p:txBody>
      </p:sp>
      <p:pic>
        <p:nvPicPr>
          <p:cNvPr id="5" name="Picture 4" descr="Screenshot (292).png"/>
          <p:cNvPicPr/>
          <p:nvPr/>
        </p:nvPicPr>
        <p:blipFill>
          <a:blip r:embed="rId2"/>
          <a:srcRect l="16452" t="23687" r="10088" b="23312"/>
          <a:stretch>
            <a:fillRect/>
          </a:stretch>
        </p:blipFill>
        <p:spPr>
          <a:xfrm>
            <a:off x="857224" y="3071810"/>
            <a:ext cx="6357982" cy="3000396"/>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643</TotalTime>
  <Words>1190</Words>
  <Application>Microsoft Office PowerPoint</Application>
  <PresentationFormat>On-screen Show (4:3)</PresentationFormat>
  <Paragraphs>117</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Flight Price Prediction Project</vt:lpstr>
      <vt:lpstr>Contents</vt:lpstr>
      <vt:lpstr>Introduction</vt:lpstr>
      <vt:lpstr>Problem statement and understanding</vt:lpstr>
      <vt:lpstr>EDA steps and visualization</vt:lpstr>
      <vt:lpstr>Slide 6</vt:lpstr>
      <vt:lpstr>Slide 7</vt:lpstr>
      <vt:lpstr>Slide 8</vt:lpstr>
      <vt:lpstr>Slide 9</vt:lpstr>
      <vt:lpstr>Slide 10</vt:lpstr>
      <vt:lpstr>Slide 11</vt:lpstr>
      <vt:lpstr>Slide 12</vt:lpstr>
      <vt:lpstr>Slide 13</vt:lpstr>
      <vt:lpstr>Slide 14</vt:lpstr>
      <vt:lpstr>Steps and assumptions used</vt:lpstr>
      <vt:lpstr>Slide 16</vt:lpstr>
      <vt:lpstr>Model dashboard</vt:lpstr>
      <vt:lpstr>Slide 18</vt:lpstr>
      <vt:lpstr>Slide 19</vt:lpstr>
      <vt:lpstr>Slide 20</vt:lpstr>
      <vt:lpstr>Slide 21</vt:lpstr>
      <vt:lpstr>Slide 22</vt:lpstr>
      <vt:lpstr>Finalized model</vt:lpstr>
      <vt:lpstr>Slide 24</vt:lpstr>
      <vt:lpstr>Slide 25</vt:lpstr>
      <vt:lpstr>  </vt:lpstr>
      <vt:lpstr>Conclusion</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101</cp:revision>
  <dcterms:created xsi:type="dcterms:W3CDTF">2021-04-30T07:03:16Z</dcterms:created>
  <dcterms:modified xsi:type="dcterms:W3CDTF">2021-10-16T14:48:13Z</dcterms:modified>
</cp:coreProperties>
</file>