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9" r:id="rId2"/>
    <p:sldId id="260" r:id="rId3"/>
    <p:sldId id="261" r:id="rId4"/>
    <p:sldId id="262" r:id="rId5"/>
    <p:sldId id="263" r:id="rId6"/>
    <p:sldId id="278" r:id="rId7"/>
    <p:sldId id="264" r:id="rId8"/>
    <p:sldId id="265" r:id="rId9"/>
    <p:sldId id="266" r:id="rId10"/>
    <p:sldId id="267" r:id="rId11"/>
    <p:sldId id="268" r:id="rId12"/>
    <p:sldId id="279" r:id="rId13"/>
    <p:sldId id="280" r:id="rId14"/>
    <p:sldId id="281" r:id="rId15"/>
    <p:sldId id="282" r:id="rId16"/>
    <p:sldId id="269" r:id="rId17"/>
    <p:sldId id="283" r:id="rId18"/>
    <p:sldId id="270" r:id="rId19"/>
    <p:sldId id="271" r:id="rId20"/>
    <p:sldId id="272" r:id="rId21"/>
    <p:sldId id="284" r:id="rId22"/>
    <p:sldId id="285" r:id="rId23"/>
    <p:sldId id="286" r:id="rId24"/>
    <p:sldId id="273" r:id="rId25"/>
    <p:sldId id="274" r:id="rId26"/>
    <p:sldId id="275" r:id="rId27"/>
    <p:sldId id="276"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2164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F9B402-6A6A-475C-BF72-24E5621D804B}" type="datetimeFigureOut">
              <a:rPr lang="en-US" smtClean="0"/>
              <a:pPr/>
              <a:t>7/8/2021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80D933-BE2A-49CC-AEC9-743E694373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80D933-BE2A-49CC-AEC9-743E694373C5}"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80D933-BE2A-49CC-AEC9-743E694373C5}" type="slidenum">
              <a:rPr lang="en-US" smtClean="0"/>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B80D933-BE2A-49CC-AEC9-743E694373C5}"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C28DFF2-A8F6-45FA-92C3-5979D5B9A4DC}" type="datetimeFigureOut">
              <a:rPr lang="en-US" smtClean="0"/>
              <a:pPr/>
              <a:t>7/8/2021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6B9C345-741F-40D8-B53F-B4ACE95DEE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28DFF2-A8F6-45FA-92C3-5979D5B9A4DC}"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28DFF2-A8F6-45FA-92C3-5979D5B9A4DC}"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28DFF2-A8F6-45FA-92C3-5979D5B9A4DC}"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28DFF2-A8F6-45FA-92C3-5979D5B9A4DC}"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9C345-741F-40D8-B53F-B4ACE95DEE7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28DFF2-A8F6-45FA-92C3-5979D5B9A4DC}"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C28DFF2-A8F6-45FA-92C3-5979D5B9A4DC}" type="datetimeFigureOut">
              <a:rPr lang="en-US" smtClean="0"/>
              <a:pPr/>
              <a:t>7/8/2021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28DFF2-A8F6-45FA-92C3-5979D5B9A4DC}" type="datetimeFigureOut">
              <a:rPr lang="en-US" smtClean="0"/>
              <a:pPr/>
              <a:t>7/8/2021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8DFF2-A8F6-45FA-92C3-5979D5B9A4DC}" type="datetimeFigureOut">
              <a:rPr lang="en-US" smtClean="0"/>
              <a:pPr/>
              <a:t>7/8/2021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28DFF2-A8F6-45FA-92C3-5979D5B9A4DC}"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9C345-741F-40D8-B53F-B4ACE95DEE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28DFF2-A8F6-45FA-92C3-5979D5B9A4DC}"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6B9C345-741F-40D8-B53F-B4ACE95DEE7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C28DFF2-A8F6-45FA-92C3-5979D5B9A4DC}" type="datetimeFigureOut">
              <a:rPr lang="en-US" smtClean="0"/>
              <a:pPr/>
              <a:t>7/8/2021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6B9C345-741F-40D8-B53F-B4ACE95DEE7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4348" y="1071546"/>
            <a:ext cx="8229600" cy="1143000"/>
          </a:xfrm>
        </p:spPr>
        <p:txBody>
          <a:bodyPr>
            <a:normAutofit fontScale="90000"/>
          </a:bodyPr>
          <a:lstStyle/>
          <a:p>
            <a:r>
              <a:rPr lang="en-IN" u="sng" dirty="0" smtClean="0"/>
              <a:t>Housing Price Prediction Project</a:t>
            </a:r>
            <a:endParaRPr lang="en-US" u="sng" dirty="0"/>
          </a:p>
        </p:txBody>
      </p:sp>
      <p:sp>
        <p:nvSpPr>
          <p:cNvPr id="5" name="Content Placeholder 4"/>
          <p:cNvSpPr>
            <a:spLocks noGrp="1"/>
          </p:cNvSpPr>
          <p:nvPr>
            <p:ph idx="1"/>
          </p:nvPr>
        </p:nvSpPr>
        <p:spPr>
          <a:xfrm>
            <a:off x="457200" y="2643182"/>
            <a:ext cx="8229600" cy="4214818"/>
          </a:xfrm>
        </p:spPr>
        <p:txBody>
          <a:bodyPr>
            <a:normAutofit lnSpcReduction="10000"/>
          </a:bodyPr>
          <a:lstStyle/>
          <a:p>
            <a:pPr algn="ctr">
              <a:buNone/>
            </a:pPr>
            <a:endParaRPr lang="en-IN" dirty="0" smtClean="0"/>
          </a:p>
          <a:p>
            <a:pPr algn="ctr">
              <a:buNone/>
            </a:pPr>
            <a:endParaRPr lang="en-IN" dirty="0" smtClean="0"/>
          </a:p>
          <a:p>
            <a:pPr algn="ctr">
              <a:buNone/>
            </a:pPr>
            <a:endParaRPr lang="en-IN" dirty="0" smtClean="0"/>
          </a:p>
          <a:p>
            <a:pPr algn="ctr">
              <a:buNone/>
            </a:pPr>
            <a:endParaRPr lang="en-IN" dirty="0" smtClean="0"/>
          </a:p>
          <a:p>
            <a:pPr algn="ctr">
              <a:buNone/>
            </a:pPr>
            <a:endParaRPr lang="en-IN" dirty="0" smtClean="0"/>
          </a:p>
          <a:p>
            <a:pPr algn="ctr">
              <a:buNone/>
            </a:pPr>
            <a:r>
              <a:rPr lang="en-IN" dirty="0" smtClean="0"/>
              <a:t>By</a:t>
            </a:r>
          </a:p>
          <a:p>
            <a:pPr algn="ctr">
              <a:buNone/>
            </a:pPr>
            <a:r>
              <a:rPr lang="en-IN" dirty="0" err="1" smtClean="0"/>
              <a:t>Suraj</a:t>
            </a:r>
            <a:r>
              <a:rPr lang="en-IN" dirty="0" smtClean="0"/>
              <a:t> </a:t>
            </a:r>
            <a:r>
              <a:rPr lang="en-IN" dirty="0" err="1" smtClean="0"/>
              <a:t>Chakraborty</a:t>
            </a:r>
            <a:endParaRPr lang="en-IN" dirty="0" smtClean="0"/>
          </a:p>
          <a:p>
            <a:pPr algn="ctr">
              <a:buNone/>
            </a:pPr>
            <a:r>
              <a:rPr lang="en-IN" dirty="0" smtClean="0"/>
              <a:t>FLIP ROBO (Intern)</a:t>
            </a:r>
          </a:p>
          <a:p>
            <a:pPr algn="ctr">
              <a:buNone/>
            </a:pPr>
            <a:r>
              <a:rPr lang="en-IN" dirty="0" smtClean="0"/>
              <a:t>Internship 15</a:t>
            </a:r>
          </a:p>
        </p:txBody>
      </p:sp>
      <p:pic>
        <p:nvPicPr>
          <p:cNvPr id="6" name="Picture 5"/>
          <p:cNvPicPr/>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2500298" y="1643050"/>
            <a:ext cx="4000528" cy="307183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lstStyle/>
          <a:p>
            <a:r>
              <a:rPr lang="en-IN" sz="2000" b="1" u="sng" dirty="0" err="1" smtClean="0"/>
              <a:t>Catplot</a:t>
            </a:r>
            <a:r>
              <a:rPr lang="en-IN" dirty="0" smtClean="0"/>
              <a:t>: </a:t>
            </a:r>
            <a:r>
              <a:rPr lang="en-IN" sz="2000" dirty="0" smtClean="0"/>
              <a:t>We used the </a:t>
            </a:r>
            <a:r>
              <a:rPr lang="en-IN" sz="2000" dirty="0" err="1" smtClean="0"/>
              <a:t>catplot</a:t>
            </a:r>
            <a:r>
              <a:rPr lang="en-IN" sz="2000" dirty="0" smtClean="0"/>
              <a:t> multiple times to visualize the relationship between an independent columns and the target. Here in this plot we found a strong correlation between the overall quality feature and the sale price. Which meant that as the overall quality increased the sale price also increased.</a:t>
            </a:r>
          </a:p>
          <a:p>
            <a:pPr>
              <a:buNone/>
            </a:pPr>
            <a:endParaRPr lang="en-IN" sz="2000" dirty="0" smtClean="0"/>
          </a:p>
          <a:p>
            <a:pPr>
              <a:buNone/>
            </a:pPr>
            <a:r>
              <a:rPr lang="en-IN" sz="2000" dirty="0" smtClean="0"/>
              <a:t>	</a:t>
            </a:r>
          </a:p>
        </p:txBody>
      </p:sp>
      <p:pic>
        <p:nvPicPr>
          <p:cNvPr id="5" name="Picture 4" descr="Screenshot (130).png"/>
          <p:cNvPicPr/>
          <p:nvPr/>
        </p:nvPicPr>
        <p:blipFill>
          <a:blip r:embed="rId2"/>
          <a:srcRect l="16286" t="26036" r="21560" b="18639"/>
          <a:stretch>
            <a:fillRect/>
          </a:stretch>
        </p:blipFill>
        <p:spPr>
          <a:xfrm>
            <a:off x="785786" y="3071810"/>
            <a:ext cx="6786610" cy="3000396"/>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r>
              <a:rPr lang="en-IN" sz="2000" b="1" u="sng" dirty="0" err="1" smtClean="0"/>
              <a:t>Lineplot</a:t>
            </a:r>
            <a:r>
              <a:rPr lang="en-IN" sz="2000" b="1" u="sng" dirty="0" smtClean="0"/>
              <a:t>:</a:t>
            </a:r>
            <a:r>
              <a:rPr lang="en-IN" dirty="0" smtClean="0"/>
              <a:t> </a:t>
            </a:r>
            <a:r>
              <a:rPr lang="en-IN" sz="2000" dirty="0" smtClean="0"/>
              <a:t>We used the </a:t>
            </a:r>
            <a:r>
              <a:rPr lang="en-IN" sz="2000" dirty="0" err="1" smtClean="0"/>
              <a:t>lineplot</a:t>
            </a:r>
            <a:r>
              <a:rPr lang="en-IN" sz="2000" dirty="0" smtClean="0"/>
              <a:t> multiple times to visualize the relationship between an independent columns and the target. Here in this plot we found a good correlation between the target and the ground living area column, which showed that the sale price increased as the ground living area increased.</a:t>
            </a:r>
          </a:p>
          <a:p>
            <a:endParaRPr lang="en-IN" sz="2000" dirty="0" smtClean="0"/>
          </a:p>
          <a:p>
            <a:pPr>
              <a:buNone/>
            </a:pPr>
            <a:r>
              <a:rPr lang="en-IN" sz="2000" dirty="0" smtClean="0"/>
              <a:t>	 </a:t>
            </a:r>
            <a:endParaRPr lang="en-US" dirty="0"/>
          </a:p>
        </p:txBody>
      </p:sp>
      <p:pic>
        <p:nvPicPr>
          <p:cNvPr id="5" name="Picture 4" descr="Screenshot (131).png"/>
          <p:cNvPicPr/>
          <p:nvPr/>
        </p:nvPicPr>
        <p:blipFill>
          <a:blip r:embed="rId2"/>
          <a:srcRect l="16452" t="28994" r="21383" b="18639"/>
          <a:stretch>
            <a:fillRect/>
          </a:stretch>
        </p:blipFill>
        <p:spPr>
          <a:xfrm>
            <a:off x="857224" y="2928934"/>
            <a:ext cx="6643734" cy="300039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lstStyle/>
          <a:p>
            <a:r>
              <a:rPr lang="en-IN" sz="2000" b="1" u="sng" dirty="0" err="1" smtClean="0"/>
              <a:t>Factorplot</a:t>
            </a:r>
            <a:r>
              <a:rPr lang="en-IN" sz="2000" b="1" u="sng" dirty="0" smtClean="0"/>
              <a:t>:</a:t>
            </a:r>
            <a:r>
              <a:rPr lang="en-IN" dirty="0" smtClean="0"/>
              <a:t> </a:t>
            </a:r>
            <a:r>
              <a:rPr lang="en-IN" sz="2000" dirty="0" smtClean="0"/>
              <a:t>We used the </a:t>
            </a:r>
            <a:r>
              <a:rPr lang="en-IN" sz="2000" dirty="0" err="1" smtClean="0"/>
              <a:t>factorplot</a:t>
            </a:r>
            <a:r>
              <a:rPr lang="en-IN" sz="2000" dirty="0" smtClean="0"/>
              <a:t> multiple times to visualize the relationship between an independent columns and the target. Here in this plot we can see the line of the graph going down, but the external quality in the x axis is in encoded form and the value 0 in it represented an excellent quality and value 4 represented a poor quality, which means that as the external quality improved, the sale price also increased which meant a positive correlation.</a:t>
            </a:r>
          </a:p>
          <a:p>
            <a:endParaRPr lang="en-US" sz="2000" dirty="0"/>
          </a:p>
        </p:txBody>
      </p:sp>
      <p:pic>
        <p:nvPicPr>
          <p:cNvPr id="4" name="Picture 3" descr="Screenshot (133).png"/>
          <p:cNvPicPr/>
          <p:nvPr/>
        </p:nvPicPr>
        <p:blipFill>
          <a:blip r:embed="rId2"/>
          <a:srcRect l="16286" t="27811" r="10093" b="19231"/>
          <a:stretch>
            <a:fillRect/>
          </a:stretch>
        </p:blipFill>
        <p:spPr>
          <a:xfrm>
            <a:off x="785786" y="3286124"/>
            <a:ext cx="6786610" cy="278608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lstStyle/>
          <a:p>
            <a:r>
              <a:rPr lang="en-IN" sz="2000" b="1" u="sng" dirty="0" err="1" smtClean="0"/>
              <a:t>Scatterplot</a:t>
            </a:r>
            <a:r>
              <a:rPr lang="en-IN" sz="2000" b="1" u="sng" dirty="0" smtClean="0"/>
              <a:t>:</a:t>
            </a:r>
            <a:r>
              <a:rPr lang="en-IN" dirty="0" smtClean="0"/>
              <a:t> </a:t>
            </a:r>
            <a:r>
              <a:rPr lang="en-IN" sz="2000" dirty="0" smtClean="0"/>
              <a:t>We used the </a:t>
            </a:r>
            <a:r>
              <a:rPr lang="en-IN" sz="2000" dirty="0" err="1" smtClean="0"/>
              <a:t>Scatterplot</a:t>
            </a:r>
            <a:r>
              <a:rPr lang="en-IN" sz="2000" dirty="0" smtClean="0"/>
              <a:t> multiple times to visualize the relationship between an independent columns and the target. The plot here showed a negative correlation between the columns, as the price data can be seen increasing as the years of built decreased. This meant that more new the house, the more costly it was.</a:t>
            </a:r>
          </a:p>
          <a:p>
            <a:endParaRPr lang="en-US" sz="2000" dirty="0"/>
          </a:p>
        </p:txBody>
      </p:sp>
      <p:pic>
        <p:nvPicPr>
          <p:cNvPr id="5" name="Picture 4" descr="Screenshot (132).png"/>
          <p:cNvPicPr/>
          <p:nvPr/>
        </p:nvPicPr>
        <p:blipFill>
          <a:blip r:embed="rId2"/>
          <a:srcRect l="16286" t="25444" r="10093" b="31065"/>
          <a:stretch>
            <a:fillRect/>
          </a:stretch>
        </p:blipFill>
        <p:spPr>
          <a:xfrm>
            <a:off x="785786" y="2857496"/>
            <a:ext cx="6929486" cy="300039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lstStyle/>
          <a:p>
            <a:r>
              <a:rPr lang="en-IN" sz="2000" b="1" u="sng" dirty="0" err="1" smtClean="0"/>
              <a:t>Stripplot</a:t>
            </a:r>
            <a:r>
              <a:rPr lang="en-IN" sz="2000" b="1" u="sng" dirty="0" smtClean="0"/>
              <a:t>:</a:t>
            </a:r>
            <a:r>
              <a:rPr lang="en-IN" dirty="0" smtClean="0"/>
              <a:t> </a:t>
            </a:r>
            <a:r>
              <a:rPr lang="en-IN" sz="2000" dirty="0" smtClean="0"/>
              <a:t>We used the </a:t>
            </a:r>
            <a:r>
              <a:rPr lang="en-IN" sz="2000" dirty="0" err="1" smtClean="0"/>
              <a:t>Stripplot</a:t>
            </a:r>
            <a:r>
              <a:rPr lang="en-IN" sz="2000" dirty="0" smtClean="0"/>
              <a:t> multiple times to visualize the relationship between an independent columns and the target. The plot here showed no correlation between the columns. As, the sale price range remains the same for all types of masonry veneer. This meant that the sale price does not depend on the masonry veneer type in any way.</a:t>
            </a:r>
          </a:p>
          <a:p>
            <a:endParaRPr lang="en-US" sz="2000" dirty="0"/>
          </a:p>
        </p:txBody>
      </p:sp>
      <p:pic>
        <p:nvPicPr>
          <p:cNvPr id="4" name="Picture 3" descr="Screenshot (135).png"/>
          <p:cNvPicPr/>
          <p:nvPr/>
        </p:nvPicPr>
        <p:blipFill>
          <a:blip r:embed="rId2"/>
          <a:srcRect l="16286" t="31361" r="9927" b="23373"/>
          <a:stretch>
            <a:fillRect/>
          </a:stretch>
        </p:blipFill>
        <p:spPr>
          <a:xfrm>
            <a:off x="785786" y="3143248"/>
            <a:ext cx="6715172" cy="285752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181616"/>
          </a:xfrm>
        </p:spPr>
        <p:txBody>
          <a:bodyPr>
            <a:normAutofit/>
          </a:bodyPr>
          <a:lstStyle/>
          <a:p>
            <a:r>
              <a:rPr lang="en-IN" sz="2000" b="1" u="sng" dirty="0" err="1" smtClean="0"/>
              <a:t>Boxplot</a:t>
            </a:r>
            <a:r>
              <a:rPr lang="en-IN" sz="2000" b="1" u="sng" dirty="0" smtClean="0"/>
              <a:t>: </a:t>
            </a:r>
            <a:r>
              <a:rPr lang="en-IN" sz="2000" dirty="0" smtClean="0"/>
              <a:t>We used the </a:t>
            </a:r>
            <a:r>
              <a:rPr lang="en-IN" sz="2000" dirty="0" err="1" smtClean="0"/>
              <a:t>boxplot</a:t>
            </a:r>
            <a:r>
              <a:rPr lang="en-IN" sz="2000" dirty="0" smtClean="0"/>
              <a:t> to check for any outliers in the dataset. In this plot we can see many outliers in the columns, some seem to be very close to the threshold but some also can be seen very far away from the threshold</a:t>
            </a:r>
          </a:p>
          <a:p>
            <a:endParaRPr lang="en-US" sz="2000" b="1" u="sng" dirty="0"/>
          </a:p>
        </p:txBody>
      </p:sp>
      <p:pic>
        <p:nvPicPr>
          <p:cNvPr id="4" name="Picture 3" descr="Screenshot (136).png"/>
          <p:cNvPicPr/>
          <p:nvPr/>
        </p:nvPicPr>
        <p:blipFill>
          <a:blip r:embed="rId2"/>
          <a:srcRect l="16286" t="25740" r="10093" b="14793"/>
          <a:stretch>
            <a:fillRect/>
          </a:stretch>
        </p:blipFill>
        <p:spPr>
          <a:xfrm>
            <a:off x="785786" y="2571744"/>
            <a:ext cx="7572428" cy="328614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000124"/>
          </a:xfrm>
        </p:spPr>
        <p:txBody>
          <a:bodyPr>
            <a:normAutofit/>
          </a:bodyPr>
          <a:lstStyle/>
          <a:p>
            <a:r>
              <a:rPr lang="en-IN" u="sng" dirty="0" smtClean="0"/>
              <a:t>Steps and assumptions used</a:t>
            </a:r>
            <a:endParaRPr lang="en-US" u="sng" dirty="0"/>
          </a:p>
        </p:txBody>
      </p:sp>
      <p:sp>
        <p:nvSpPr>
          <p:cNvPr id="3" name="Content Placeholder 2"/>
          <p:cNvSpPr>
            <a:spLocks noGrp="1"/>
          </p:cNvSpPr>
          <p:nvPr>
            <p:ph idx="1"/>
          </p:nvPr>
        </p:nvSpPr>
        <p:spPr>
          <a:xfrm>
            <a:off x="457200" y="1714488"/>
            <a:ext cx="8229600" cy="5000660"/>
          </a:xfrm>
        </p:spPr>
        <p:txBody>
          <a:bodyPr>
            <a:normAutofit lnSpcReduction="10000"/>
          </a:bodyPr>
          <a:lstStyle/>
          <a:p>
            <a:r>
              <a:rPr lang="en-IN" sz="2000" dirty="0" smtClean="0"/>
              <a:t>We loaded the dataset into a </a:t>
            </a:r>
            <a:r>
              <a:rPr lang="en-IN" sz="2000" dirty="0" err="1" smtClean="0"/>
              <a:t>dataframe</a:t>
            </a:r>
            <a:r>
              <a:rPr lang="en-IN" sz="2000" dirty="0" smtClean="0"/>
              <a:t> and displayed it.</a:t>
            </a:r>
          </a:p>
          <a:p>
            <a:r>
              <a:rPr lang="en-IN" sz="2000" dirty="0" smtClean="0"/>
              <a:t>We performed extensive EDA to get better understanding of the dataset.</a:t>
            </a:r>
          </a:p>
          <a:p>
            <a:r>
              <a:rPr lang="en-IN" sz="2000" dirty="0" smtClean="0"/>
              <a:t>We dropped some unwanted columns from the dataset which had no role to play in the model building.</a:t>
            </a:r>
          </a:p>
          <a:p>
            <a:r>
              <a:rPr lang="en-IN" sz="1800" dirty="0" smtClean="0"/>
              <a:t>Checked for missing values in the dataset. We found some columns containing missing data. In the categorical data, the missing values were present where the feature of the house was not present. So we replaced them with ‘Unavailable’. For the numeric data, we replaced the missing values with the median of the column .</a:t>
            </a:r>
          </a:p>
          <a:p>
            <a:r>
              <a:rPr lang="en-IN" sz="2000" dirty="0" smtClean="0"/>
              <a:t>Extracted information from the dates. There were some features containing the year of its built, which was of no use in the model building. Hence we extracted the number of years of built with respect to the year of sale and kept them in the same columns. In further steps we encoded the year of sale column as there were only few categorical years present.</a:t>
            </a:r>
          </a:p>
          <a:p>
            <a:r>
              <a:rPr lang="en-IN" sz="2000" dirty="0" smtClean="0"/>
              <a:t>Visualized the distribution of data in different features of the dataset.</a:t>
            </a:r>
          </a:p>
          <a:p>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715016"/>
          </a:xfrm>
        </p:spPr>
        <p:txBody>
          <a:bodyPr>
            <a:normAutofit/>
          </a:bodyPr>
          <a:lstStyle/>
          <a:p>
            <a:r>
              <a:rPr lang="en-IN" sz="2000" dirty="0" smtClean="0"/>
              <a:t>Encoded the categorical object type data in the dataset. </a:t>
            </a:r>
          </a:p>
          <a:p>
            <a:r>
              <a:rPr lang="en-IN" sz="2000" dirty="0" smtClean="0"/>
              <a:t>Checked the correlation of the features with the target using different visualization techniques and then removed the features that showed no correlation with the target.</a:t>
            </a:r>
          </a:p>
          <a:p>
            <a:r>
              <a:rPr lang="en-IN" sz="2000" dirty="0" smtClean="0"/>
              <a:t>Checked for outliers in the dataset. We found some outliers present and then removed a considerable amount of outliers using IQR technique.</a:t>
            </a:r>
          </a:p>
          <a:p>
            <a:r>
              <a:rPr lang="en-IN" sz="2000" dirty="0" smtClean="0"/>
              <a:t> Treated </a:t>
            </a:r>
            <a:r>
              <a:rPr lang="en-IN" sz="2000" dirty="0" err="1" smtClean="0"/>
              <a:t>skewness</a:t>
            </a:r>
            <a:r>
              <a:rPr lang="en-IN" sz="2000" dirty="0" smtClean="0"/>
              <a:t> in the dataset. We found some </a:t>
            </a:r>
            <a:r>
              <a:rPr lang="en-IN" sz="2000" dirty="0" err="1" smtClean="0"/>
              <a:t>skewness</a:t>
            </a:r>
            <a:r>
              <a:rPr lang="en-IN" sz="2000" dirty="0" smtClean="0"/>
              <a:t> present in the continuous numeric data, we them minimised the </a:t>
            </a:r>
            <a:r>
              <a:rPr lang="en-IN" sz="2000" dirty="0" err="1" smtClean="0"/>
              <a:t>skewness</a:t>
            </a:r>
            <a:r>
              <a:rPr lang="en-IN" sz="2000" dirty="0" smtClean="0"/>
              <a:t> using log transformation technique.</a:t>
            </a:r>
          </a:p>
          <a:p>
            <a:r>
              <a:rPr lang="en-IN" sz="2000" dirty="0" smtClean="0"/>
              <a:t>Scaled the features of the dataset using standard </a:t>
            </a:r>
            <a:r>
              <a:rPr lang="en-IN" sz="2000" dirty="0" err="1" smtClean="0"/>
              <a:t>scaler</a:t>
            </a:r>
            <a:r>
              <a:rPr lang="en-IN" sz="2000" dirty="0" smtClean="0"/>
              <a:t>.</a:t>
            </a:r>
          </a:p>
          <a:p>
            <a:r>
              <a:rPr lang="en-IN" sz="2000" dirty="0" smtClean="0"/>
              <a:t>Pre-processed the test dataset in the same way as the train dataset.</a:t>
            </a:r>
          </a:p>
          <a:p>
            <a:r>
              <a:rPr lang="en-IN" sz="2000" dirty="0" smtClean="0"/>
              <a:t>Performed feature selection on the dataset and kept only the best scoring features in the dataset.</a:t>
            </a:r>
          </a:p>
          <a:p>
            <a:r>
              <a:rPr lang="en-IN" sz="2000" dirty="0" smtClean="0"/>
              <a:t>Calculated the best random state and used it for the train validation split.</a:t>
            </a:r>
          </a:p>
          <a:p>
            <a:endParaRPr lang="en-IN" sz="2000" dirty="0" smtClean="0"/>
          </a:p>
          <a:p>
            <a:endParaRPr lang="en-IN" sz="2000" dirty="0" smtClean="0"/>
          </a:p>
          <a:p>
            <a:pPr>
              <a:buNone/>
            </a:pPr>
            <a:endParaRPr lang="en-IN" sz="2800"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286412"/>
          </a:xfrm>
        </p:spPr>
        <p:txBody>
          <a:bodyPr>
            <a:normAutofit/>
          </a:bodyPr>
          <a:lstStyle/>
          <a:p>
            <a:r>
              <a:rPr lang="en-IN" sz="2000" dirty="0" smtClean="0"/>
              <a:t>We trained five different models using the train and validation data.</a:t>
            </a:r>
          </a:p>
          <a:p>
            <a:r>
              <a:rPr lang="en-IN" sz="2000" dirty="0" smtClean="0"/>
              <a:t>Checked the cross validation score of each model for any </a:t>
            </a:r>
            <a:r>
              <a:rPr lang="en-IN" sz="2000" dirty="0" err="1" smtClean="0"/>
              <a:t>overfitting</a:t>
            </a:r>
            <a:r>
              <a:rPr lang="en-IN" sz="2000" dirty="0" smtClean="0"/>
              <a:t> or </a:t>
            </a:r>
            <a:r>
              <a:rPr lang="en-IN" sz="2000" dirty="0" err="1" smtClean="0"/>
              <a:t>underfitting</a:t>
            </a:r>
            <a:r>
              <a:rPr lang="en-IN" sz="2000" dirty="0" smtClean="0"/>
              <a:t> in the models.</a:t>
            </a:r>
          </a:p>
          <a:p>
            <a:r>
              <a:rPr lang="en-IN" sz="2000" dirty="0" smtClean="0"/>
              <a:t>Performed hyper parameter tuning on the final two selected models to find the best parameters for the models and to select the better  performing model among the two by the results from applying those parameters.</a:t>
            </a:r>
          </a:p>
          <a:p>
            <a:r>
              <a:rPr lang="en-IN" sz="2000" dirty="0" smtClean="0"/>
              <a:t>We saved the final model.</a:t>
            </a:r>
          </a:p>
          <a:p>
            <a:r>
              <a:rPr lang="en-IN" sz="2000" dirty="0" smtClean="0"/>
              <a:t>Finally we loaded the saved model and used it to predict the target values for the test dataset.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121).png"/>
          <p:cNvPicPr/>
          <p:nvPr/>
        </p:nvPicPr>
        <p:blipFill>
          <a:blip r:embed="rId2"/>
          <a:srcRect l="16452" t="33728" r="9922" b="34024"/>
          <a:stretch>
            <a:fillRect/>
          </a:stretch>
        </p:blipFill>
        <p:spPr>
          <a:xfrm>
            <a:off x="714348" y="3357562"/>
            <a:ext cx="7000924" cy="2643206"/>
          </a:xfrm>
          <a:prstGeom prst="rect">
            <a:avLst/>
          </a:prstGeom>
        </p:spPr>
      </p:pic>
      <p:sp>
        <p:nvSpPr>
          <p:cNvPr id="2" name="Title 1"/>
          <p:cNvSpPr>
            <a:spLocks noGrp="1"/>
          </p:cNvSpPr>
          <p:nvPr>
            <p:ph type="title"/>
          </p:nvPr>
        </p:nvSpPr>
        <p:spPr>
          <a:xfrm>
            <a:off x="428596" y="714356"/>
            <a:ext cx="8229600" cy="785810"/>
          </a:xfrm>
        </p:spPr>
        <p:txBody>
          <a:bodyPr>
            <a:normAutofit fontScale="90000"/>
          </a:bodyPr>
          <a:lstStyle/>
          <a:p>
            <a:r>
              <a:rPr lang="en-IN" u="sng" dirty="0" smtClean="0"/>
              <a:t>Model dashboard</a:t>
            </a:r>
            <a:endParaRPr lang="en-US" u="sng" dirty="0"/>
          </a:p>
        </p:txBody>
      </p:sp>
      <p:sp>
        <p:nvSpPr>
          <p:cNvPr id="3" name="Content Placeholder 2"/>
          <p:cNvSpPr>
            <a:spLocks noGrp="1"/>
          </p:cNvSpPr>
          <p:nvPr>
            <p:ph idx="1"/>
          </p:nvPr>
        </p:nvSpPr>
        <p:spPr>
          <a:xfrm>
            <a:off x="428596" y="1643050"/>
            <a:ext cx="8229600" cy="5214950"/>
          </a:xfrm>
        </p:spPr>
        <p:txBody>
          <a:bodyPr>
            <a:normAutofit/>
          </a:bodyPr>
          <a:lstStyle/>
          <a:p>
            <a:pPr>
              <a:buNone/>
            </a:pPr>
            <a:r>
              <a:rPr lang="en-IN" sz="2000" dirty="0" smtClean="0"/>
              <a:t>	In this project we used five different regression models to train the data. The models we used are:</a:t>
            </a:r>
          </a:p>
          <a:p>
            <a:pPr>
              <a:buFont typeface="Arial" pitchFamily="34" charset="0"/>
              <a:buChar char="•"/>
            </a:pPr>
            <a:r>
              <a:rPr lang="en-IN" sz="2000" b="1" u="sng" dirty="0" smtClean="0"/>
              <a:t>Linear Regression</a:t>
            </a:r>
            <a:r>
              <a:rPr lang="en-IN" sz="2000" dirty="0" smtClean="0"/>
              <a:t>:  Using linear regression, we found the training score to be 85%, the R2 score to be 92%, MAE of 8%, MSE of 1% and RMSE of 11%</a:t>
            </a:r>
          </a:p>
          <a:p>
            <a:pPr>
              <a:buFont typeface="Arial" pitchFamily="34" charset="0"/>
              <a:buChar char="•"/>
            </a:pPr>
            <a:endParaRPr lang="en-IN" sz="2000" dirty="0" smtClean="0"/>
          </a:p>
          <a:p>
            <a:pPr>
              <a:buNone/>
            </a:pPr>
            <a:r>
              <a:rPr lang="en-IN" sz="2000" dirty="0" smtClean="0"/>
              <a:t>	</a:t>
            </a:r>
          </a:p>
          <a:p>
            <a:pPr>
              <a:buNone/>
            </a:pPr>
            <a:endParaRPr lang="en-IN" sz="2000" dirty="0" smtClean="0"/>
          </a:p>
          <a:p>
            <a:pPr>
              <a:buNone/>
            </a:pPr>
            <a:endParaRPr lang="en-IN" sz="2000" dirty="0" smtClean="0"/>
          </a:p>
          <a:p>
            <a:pPr>
              <a:buNone/>
            </a:pPr>
            <a:endParaRPr lang="en-IN" sz="2000" dirty="0" smtClean="0"/>
          </a:p>
          <a:p>
            <a:pPr>
              <a:buNone/>
            </a:pPr>
            <a:endParaRPr lang="en-IN" sz="2000" dirty="0" smtClean="0"/>
          </a:p>
          <a:p>
            <a:pPr>
              <a:buNone/>
            </a:pPr>
            <a:endParaRPr lang="en-IN" sz="2000" dirty="0" smtClean="0"/>
          </a:p>
          <a:p>
            <a:pPr>
              <a:buNone/>
            </a:pPr>
            <a:r>
              <a:rPr lang="en-IN" sz="2000" dirty="0" smtClean="0"/>
              <a:t>	</a:t>
            </a:r>
          </a:p>
          <a:p>
            <a:pPr>
              <a:buNone/>
            </a:pPr>
            <a:r>
              <a:rPr lang="en-IN" sz="2000" dirty="0" smtClean="0"/>
              <a:t>	</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Contents</a:t>
            </a:r>
            <a:endParaRPr lang="en-US" u="sng" dirty="0"/>
          </a:p>
        </p:txBody>
      </p:sp>
      <p:sp>
        <p:nvSpPr>
          <p:cNvPr id="3" name="Content Placeholder 2"/>
          <p:cNvSpPr>
            <a:spLocks noGrp="1"/>
          </p:cNvSpPr>
          <p:nvPr>
            <p:ph idx="1"/>
          </p:nvPr>
        </p:nvSpPr>
        <p:spPr/>
        <p:txBody>
          <a:bodyPr/>
          <a:lstStyle/>
          <a:p>
            <a:r>
              <a:rPr lang="en-IN" dirty="0" smtClean="0"/>
              <a:t>Introduction</a:t>
            </a:r>
          </a:p>
          <a:p>
            <a:r>
              <a:rPr lang="en-IN" dirty="0" smtClean="0"/>
              <a:t>Problem statement and understanding</a:t>
            </a:r>
          </a:p>
          <a:p>
            <a:r>
              <a:rPr lang="en-IN" dirty="0" smtClean="0"/>
              <a:t>EDA steps and visualization</a:t>
            </a:r>
          </a:p>
          <a:p>
            <a:r>
              <a:rPr lang="en-IN" dirty="0" smtClean="0"/>
              <a:t>Steps and assumptions used</a:t>
            </a:r>
          </a:p>
          <a:p>
            <a:r>
              <a:rPr lang="en-IN" dirty="0" smtClean="0"/>
              <a:t>Model dashboard</a:t>
            </a:r>
          </a:p>
          <a:p>
            <a:r>
              <a:rPr lang="en-IN" dirty="0" smtClean="0"/>
              <a:t>Finalized model</a:t>
            </a:r>
          </a:p>
          <a:p>
            <a:r>
              <a:rPr lang="en-IN" dirty="0" smtClean="0"/>
              <a:t>Conclusion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181616"/>
          </a:xfrm>
        </p:spPr>
        <p:txBody>
          <a:bodyPr>
            <a:normAutofit/>
          </a:bodyPr>
          <a:lstStyle/>
          <a:p>
            <a:r>
              <a:rPr lang="en-IN" sz="2000" b="1" u="sng" dirty="0" smtClean="0"/>
              <a:t>Decision Tree </a:t>
            </a:r>
            <a:r>
              <a:rPr lang="en-IN" sz="2000" b="1" u="sng" dirty="0" err="1" smtClean="0"/>
              <a:t>Regressor</a:t>
            </a:r>
            <a:r>
              <a:rPr lang="en-IN" sz="2000" dirty="0" smtClean="0"/>
              <a:t>: It builds regression models in the form of a tree structure. It breaks down the dataset into smaller subsets. </a:t>
            </a:r>
          </a:p>
          <a:p>
            <a:pPr>
              <a:buNone/>
            </a:pPr>
            <a:r>
              <a:rPr lang="en-IN" sz="2000" dirty="0" smtClean="0"/>
              <a:t>	Using Decision tree </a:t>
            </a:r>
            <a:r>
              <a:rPr lang="en-IN" sz="2000" dirty="0" err="1" smtClean="0"/>
              <a:t>regressor</a:t>
            </a:r>
            <a:r>
              <a:rPr lang="en-IN" sz="2000" dirty="0" smtClean="0"/>
              <a:t>, we found the training score to be 99%, the R2 score to be 68%, MAE of 15%, MSE of 5% and RMSE of 23%.</a:t>
            </a:r>
          </a:p>
          <a:p>
            <a:endParaRPr lang="en-IN" sz="2000" dirty="0" smtClean="0"/>
          </a:p>
          <a:p>
            <a:pPr>
              <a:buNone/>
            </a:pPr>
            <a:r>
              <a:rPr lang="en-IN" sz="2000" dirty="0" smtClean="0"/>
              <a:t>	</a:t>
            </a:r>
            <a:endParaRPr lang="en-US" sz="2000" dirty="0"/>
          </a:p>
        </p:txBody>
      </p:sp>
      <p:pic>
        <p:nvPicPr>
          <p:cNvPr id="5" name="Picture 4" descr="Screenshot (122).png"/>
          <p:cNvPicPr/>
          <p:nvPr/>
        </p:nvPicPr>
        <p:blipFill>
          <a:blip r:embed="rId2"/>
          <a:srcRect l="16452" t="35503" r="9966" b="24852"/>
          <a:stretch>
            <a:fillRect/>
          </a:stretch>
        </p:blipFill>
        <p:spPr>
          <a:xfrm>
            <a:off x="785786" y="2786058"/>
            <a:ext cx="6572296" cy="264320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a:bodyPr>
          <a:lstStyle/>
          <a:p>
            <a:r>
              <a:rPr lang="en-IN" sz="2000" b="1" u="sng" dirty="0" smtClean="0"/>
              <a:t>Random Forest </a:t>
            </a:r>
            <a:r>
              <a:rPr lang="en-IN" sz="2000" b="1" u="sng" dirty="0" err="1" smtClean="0"/>
              <a:t>Regressor</a:t>
            </a:r>
            <a:r>
              <a:rPr lang="en-IN" sz="2000" dirty="0" smtClean="0"/>
              <a:t>:  It builds multiple decision trees and merges them together to get a more accurate prediction.</a:t>
            </a:r>
          </a:p>
          <a:p>
            <a:pPr>
              <a:buNone/>
            </a:pPr>
            <a:r>
              <a:rPr lang="en-IN" sz="2000" dirty="0" smtClean="0"/>
              <a:t> 	Using Random forest </a:t>
            </a:r>
            <a:r>
              <a:rPr lang="en-IN" sz="2000" dirty="0" err="1" smtClean="0"/>
              <a:t>regressor</a:t>
            </a:r>
            <a:r>
              <a:rPr lang="en-IN" sz="2000" dirty="0" smtClean="0"/>
              <a:t>, we found the training score to be 97%, the R2 score to be 90%, MAE of 8%, MSE of 1% and RMSE of 12%.</a:t>
            </a:r>
          </a:p>
          <a:p>
            <a:pPr>
              <a:buNone/>
            </a:pPr>
            <a:endParaRPr lang="en-US" sz="2000" b="1" u="sng" dirty="0"/>
          </a:p>
        </p:txBody>
      </p:sp>
      <p:pic>
        <p:nvPicPr>
          <p:cNvPr id="4" name="Picture 3" descr="Screenshot (123).png"/>
          <p:cNvPicPr/>
          <p:nvPr/>
        </p:nvPicPr>
        <p:blipFill>
          <a:blip r:embed="rId2"/>
          <a:srcRect l="16286" t="31065" r="10093" b="30178"/>
          <a:stretch>
            <a:fillRect/>
          </a:stretch>
        </p:blipFill>
        <p:spPr>
          <a:xfrm>
            <a:off x="785786" y="2857496"/>
            <a:ext cx="6643734" cy="271464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181616"/>
          </a:xfrm>
        </p:spPr>
        <p:txBody>
          <a:bodyPr>
            <a:normAutofit/>
          </a:bodyPr>
          <a:lstStyle/>
          <a:p>
            <a:pPr lvl="0"/>
            <a:r>
              <a:rPr lang="en-IN" sz="2000" b="1" u="sng" dirty="0" smtClean="0"/>
              <a:t>Support Vector </a:t>
            </a:r>
            <a:r>
              <a:rPr lang="en-IN" sz="2000" b="1" u="sng" dirty="0" err="1" smtClean="0"/>
              <a:t>Regressor</a:t>
            </a:r>
            <a:r>
              <a:rPr lang="en-IN" sz="2000" dirty="0" smtClean="0"/>
              <a:t>: It looks at data and sorts it into one of two categories. It helps in determining the closest match between the data points and the function which is used to represent them.</a:t>
            </a:r>
            <a:endParaRPr lang="en-US" sz="2000" dirty="0" smtClean="0"/>
          </a:p>
          <a:p>
            <a:pPr>
              <a:buNone/>
            </a:pPr>
            <a:r>
              <a:rPr lang="en-IN" sz="2000" dirty="0" smtClean="0"/>
              <a:t>	 Using support vector </a:t>
            </a:r>
            <a:r>
              <a:rPr lang="en-IN" sz="2000" dirty="0" err="1" smtClean="0"/>
              <a:t>regressor</a:t>
            </a:r>
            <a:r>
              <a:rPr lang="en-IN" sz="2000" dirty="0" smtClean="0"/>
              <a:t>, we found the training score to be 95%, the R2 score to be 84%, MAE of 10%, MSE of 2% and RMSE of 16%.</a:t>
            </a:r>
          </a:p>
          <a:p>
            <a:pPr>
              <a:buNone/>
            </a:pPr>
            <a:r>
              <a:rPr lang="en-IN" sz="2000" dirty="0" smtClean="0"/>
              <a:t>	</a:t>
            </a:r>
            <a:endParaRPr lang="en-US" sz="2000" dirty="0"/>
          </a:p>
        </p:txBody>
      </p:sp>
      <p:pic>
        <p:nvPicPr>
          <p:cNvPr id="4" name="Picture 3" descr="Screenshot (124).png"/>
          <p:cNvPicPr/>
          <p:nvPr/>
        </p:nvPicPr>
        <p:blipFill>
          <a:blip r:embed="rId2"/>
          <a:srcRect l="16452" t="35799" r="10132" b="24260"/>
          <a:stretch>
            <a:fillRect/>
          </a:stretch>
        </p:blipFill>
        <p:spPr>
          <a:xfrm>
            <a:off x="785786" y="2928934"/>
            <a:ext cx="6643734" cy="271464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181616"/>
          </a:xfrm>
        </p:spPr>
        <p:txBody>
          <a:bodyPr/>
          <a:lstStyle/>
          <a:p>
            <a:r>
              <a:rPr lang="en-IN" sz="2000" b="1" u="sng" dirty="0" smtClean="0"/>
              <a:t>Ridge Regression</a:t>
            </a:r>
            <a:r>
              <a:rPr lang="en-IN" dirty="0" smtClean="0"/>
              <a:t>: </a:t>
            </a:r>
            <a:r>
              <a:rPr lang="en-IN" sz="2000" dirty="0" smtClean="0"/>
              <a:t>It estimates the coefficient of multiple-regression models in scenarios where independent variables are highly correlated.</a:t>
            </a:r>
          </a:p>
          <a:p>
            <a:pPr>
              <a:buNone/>
            </a:pPr>
            <a:r>
              <a:rPr lang="en-IN" sz="2000" dirty="0" smtClean="0"/>
              <a:t>	 Using Ridge </a:t>
            </a:r>
            <a:r>
              <a:rPr lang="en-IN" sz="2000" dirty="0" err="1" smtClean="0"/>
              <a:t>regressor</a:t>
            </a:r>
            <a:r>
              <a:rPr lang="en-IN" sz="2000" dirty="0" smtClean="0"/>
              <a:t>, we found the training score to be 87%, the R2 score to be 92%, MAE of 8%, MSE of 1% and RMSE of 11%.</a:t>
            </a:r>
          </a:p>
          <a:p>
            <a:pPr>
              <a:buNone/>
            </a:pPr>
            <a:r>
              <a:rPr lang="en-IN" sz="2000" dirty="0" smtClean="0"/>
              <a:t>	</a:t>
            </a:r>
            <a:endParaRPr lang="en-US" sz="2000" dirty="0"/>
          </a:p>
        </p:txBody>
      </p:sp>
      <p:pic>
        <p:nvPicPr>
          <p:cNvPr id="4" name="Picture 3" descr="Screenshot (125).png"/>
          <p:cNvPicPr/>
          <p:nvPr/>
        </p:nvPicPr>
        <p:blipFill>
          <a:blip r:embed="rId2"/>
          <a:srcRect l="16452" t="35207" r="10132" b="20710"/>
          <a:stretch>
            <a:fillRect/>
          </a:stretch>
        </p:blipFill>
        <p:spPr>
          <a:xfrm>
            <a:off x="785786" y="2714620"/>
            <a:ext cx="6643734" cy="300039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804" y="285728"/>
            <a:ext cx="8229600" cy="1143000"/>
          </a:xfrm>
        </p:spPr>
        <p:txBody>
          <a:bodyPr>
            <a:normAutofit/>
          </a:bodyPr>
          <a:lstStyle/>
          <a:p>
            <a:r>
              <a:rPr lang="en-IN" sz="4800" u="sng" dirty="0" smtClean="0"/>
              <a:t>Finalized model</a:t>
            </a:r>
            <a:endParaRPr lang="en-US" sz="4800" u="sng" dirty="0"/>
          </a:p>
        </p:txBody>
      </p:sp>
      <p:sp>
        <p:nvSpPr>
          <p:cNvPr id="3" name="Content Placeholder 2"/>
          <p:cNvSpPr>
            <a:spLocks noGrp="1"/>
          </p:cNvSpPr>
          <p:nvPr>
            <p:ph idx="1"/>
          </p:nvPr>
        </p:nvSpPr>
        <p:spPr>
          <a:xfrm>
            <a:off x="457200" y="1428736"/>
            <a:ext cx="8229600" cy="5286412"/>
          </a:xfrm>
        </p:spPr>
        <p:txBody>
          <a:bodyPr>
            <a:normAutofit/>
          </a:bodyPr>
          <a:lstStyle/>
          <a:p>
            <a:pPr>
              <a:buNone/>
            </a:pPr>
            <a:r>
              <a:rPr lang="en-IN" sz="2000" dirty="0" smtClean="0"/>
              <a:t>	We trained </a:t>
            </a:r>
            <a:r>
              <a:rPr lang="en-IN" sz="2000" dirty="0" smtClean="0"/>
              <a:t>the dataset using </a:t>
            </a:r>
            <a:r>
              <a:rPr lang="en-IN" sz="2000" dirty="0" smtClean="0"/>
              <a:t>five </a:t>
            </a:r>
            <a:r>
              <a:rPr lang="en-IN" sz="2000" dirty="0" smtClean="0"/>
              <a:t>models to select a final model which </a:t>
            </a:r>
            <a:r>
              <a:rPr lang="en-IN" sz="2000" dirty="0" smtClean="0"/>
              <a:t>will perform the best among all others.</a:t>
            </a:r>
            <a:endParaRPr lang="en-IN" sz="2000" dirty="0" smtClean="0"/>
          </a:p>
          <a:p>
            <a:pPr>
              <a:buNone/>
            </a:pPr>
            <a:r>
              <a:rPr lang="en-IN" sz="2000" dirty="0" smtClean="0"/>
              <a:t>	We </a:t>
            </a:r>
            <a:r>
              <a:rPr lang="en-IN" sz="2000" dirty="0" smtClean="0"/>
              <a:t>used </a:t>
            </a:r>
            <a:r>
              <a:rPr lang="en-IN" sz="2000" dirty="0" smtClean="0"/>
              <a:t>Linear </a:t>
            </a:r>
            <a:r>
              <a:rPr lang="en-IN" sz="2000" dirty="0" smtClean="0"/>
              <a:t>regression, Decision </a:t>
            </a:r>
            <a:r>
              <a:rPr lang="en-IN" sz="2000" dirty="0" smtClean="0"/>
              <a:t>tree </a:t>
            </a:r>
            <a:r>
              <a:rPr lang="en-IN" sz="2000" dirty="0" err="1" smtClean="0"/>
              <a:t>regressor</a:t>
            </a:r>
            <a:r>
              <a:rPr lang="en-IN" sz="2000" dirty="0" smtClean="0"/>
              <a:t>, </a:t>
            </a:r>
            <a:r>
              <a:rPr lang="en-IN" sz="2000" dirty="0" smtClean="0"/>
              <a:t>Random </a:t>
            </a:r>
            <a:r>
              <a:rPr lang="en-IN" sz="2000" dirty="0" smtClean="0"/>
              <a:t>forest </a:t>
            </a:r>
            <a:r>
              <a:rPr lang="en-IN" sz="2000" dirty="0" err="1" smtClean="0"/>
              <a:t>regressor</a:t>
            </a:r>
            <a:r>
              <a:rPr lang="en-IN" sz="2000" dirty="0" smtClean="0"/>
              <a:t> , SVR and Ridge </a:t>
            </a:r>
            <a:r>
              <a:rPr lang="en-IN" sz="2000" dirty="0" err="1" smtClean="0"/>
              <a:t>regressor</a:t>
            </a:r>
            <a:r>
              <a:rPr lang="en-IN" sz="2000" dirty="0" smtClean="0"/>
              <a:t>. After training we found that all the models were performing very well and gave us a good training score and r2 score along with very less errors. </a:t>
            </a:r>
            <a:r>
              <a:rPr lang="en-IN" sz="2000" dirty="0" smtClean="0"/>
              <a:t>But since the high score could be a result of </a:t>
            </a:r>
            <a:r>
              <a:rPr lang="en-IN" sz="2000" dirty="0" err="1" smtClean="0"/>
              <a:t>overfitting</a:t>
            </a:r>
            <a:r>
              <a:rPr lang="en-IN" sz="2000" dirty="0" smtClean="0"/>
              <a:t>, we performed the cross validation check. </a:t>
            </a:r>
          </a:p>
          <a:p>
            <a:pPr>
              <a:buNone/>
            </a:pPr>
            <a:endParaRPr lang="en-IN" sz="2000" dirty="0" smtClean="0"/>
          </a:p>
        </p:txBody>
      </p:sp>
      <p:pic>
        <p:nvPicPr>
          <p:cNvPr id="4" name="Picture 3" descr="Screenshot (137).png"/>
          <p:cNvPicPr>
            <a:picLocks noChangeAspect="1"/>
          </p:cNvPicPr>
          <p:nvPr/>
        </p:nvPicPr>
        <p:blipFill>
          <a:blip r:embed="rId2"/>
          <a:srcRect l="16406" t="27767" r="21172" b="9702"/>
          <a:stretch>
            <a:fillRect/>
          </a:stretch>
        </p:blipFill>
        <p:spPr>
          <a:xfrm>
            <a:off x="785786" y="3786190"/>
            <a:ext cx="7572428" cy="285752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normAutofit/>
          </a:bodyPr>
          <a:lstStyle/>
          <a:p>
            <a:pPr>
              <a:buNone/>
            </a:pPr>
            <a:r>
              <a:rPr lang="en-IN" sz="2000" dirty="0" smtClean="0"/>
              <a:t>	From the cross validation check, we found that the Random forest model and the SVR model had the least difference between the r2 score and the CV score, which is an indicator of a higher performance.</a:t>
            </a:r>
          </a:p>
          <a:p>
            <a:pPr>
              <a:buNone/>
            </a:pPr>
            <a:r>
              <a:rPr lang="en-IN" sz="2000" dirty="0" smtClean="0"/>
              <a:t>	W</a:t>
            </a:r>
            <a:r>
              <a:rPr lang="en-IN" sz="2000" dirty="0" smtClean="0"/>
              <a:t>e then hyper parameter tuned both the models to find the model that gives the best score.</a:t>
            </a:r>
          </a:p>
          <a:p>
            <a:pPr>
              <a:buNone/>
            </a:pPr>
            <a:r>
              <a:rPr lang="en-IN" sz="2000" dirty="0" smtClean="0"/>
              <a:t>	</a:t>
            </a:r>
            <a:endParaRPr lang="en-IN" sz="2000" dirty="0" smtClean="0"/>
          </a:p>
          <a:p>
            <a:pPr>
              <a:buNone/>
            </a:pPr>
            <a:r>
              <a:rPr lang="en-IN" sz="2000" dirty="0" smtClean="0"/>
              <a:t>	</a:t>
            </a:r>
            <a:endParaRPr lang="en-US" sz="2000" dirty="0"/>
          </a:p>
        </p:txBody>
      </p:sp>
      <p:pic>
        <p:nvPicPr>
          <p:cNvPr id="5" name="Picture 4" descr="Screenshot (138).png"/>
          <p:cNvPicPr>
            <a:picLocks noChangeAspect="1"/>
          </p:cNvPicPr>
          <p:nvPr/>
        </p:nvPicPr>
        <p:blipFill>
          <a:blip r:embed="rId2"/>
          <a:srcRect l="16406" t="30546" r="8594" b="36104"/>
          <a:stretch>
            <a:fillRect/>
          </a:stretch>
        </p:blipFill>
        <p:spPr>
          <a:xfrm>
            <a:off x="785786" y="3000372"/>
            <a:ext cx="7072362" cy="271464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704088"/>
            <a:ext cx="8229600" cy="2439160"/>
          </a:xfrm>
        </p:spPr>
        <p:txBody>
          <a:bodyPr>
            <a:normAutofit/>
          </a:bodyPr>
          <a:lstStyle/>
          <a:p>
            <a:r>
              <a:rPr lang="en-IN" sz="2200" dirty="0" smtClean="0"/>
              <a:t/>
            </a:r>
            <a:br>
              <a:rPr lang="en-IN" sz="2200" dirty="0" smtClean="0"/>
            </a:br>
            <a:r>
              <a:rPr lang="en-IN" dirty="0" smtClean="0"/>
              <a:t/>
            </a:r>
            <a:br>
              <a:rPr lang="en-IN" dirty="0" smtClean="0"/>
            </a:br>
            <a:endParaRPr lang="en-US" dirty="0"/>
          </a:p>
        </p:txBody>
      </p:sp>
      <p:sp>
        <p:nvSpPr>
          <p:cNvPr id="9" name="Content Placeholder 8"/>
          <p:cNvSpPr>
            <a:spLocks noGrp="1"/>
          </p:cNvSpPr>
          <p:nvPr>
            <p:ph idx="1"/>
          </p:nvPr>
        </p:nvSpPr>
        <p:spPr>
          <a:xfrm>
            <a:off x="457200" y="2857496"/>
            <a:ext cx="8229600" cy="3467104"/>
          </a:xfrm>
        </p:spPr>
        <p:txBody>
          <a:bodyPr/>
          <a:lstStyle/>
          <a:p>
            <a:pPr>
              <a:buNone/>
            </a:pPr>
            <a:r>
              <a:rPr lang="en-IN" dirty="0" smtClean="0"/>
              <a:t>	</a:t>
            </a:r>
            <a:r>
              <a:rPr lang="en-IN" sz="2000" dirty="0" smtClean="0"/>
              <a:t>We hyper parameter tuned both the models and found the best parameters for the models. And </a:t>
            </a:r>
            <a:r>
              <a:rPr lang="en-IN" sz="2000" dirty="0" smtClean="0"/>
              <a:t>t</a:t>
            </a:r>
            <a:r>
              <a:rPr lang="en-IN" sz="2000" dirty="0" smtClean="0"/>
              <a:t>hen we trained the models using those parameters found best.</a:t>
            </a:r>
          </a:p>
          <a:p>
            <a:pPr>
              <a:buNone/>
            </a:pPr>
            <a:r>
              <a:rPr lang="en-IN" sz="2000" dirty="0" smtClean="0"/>
              <a:t>	</a:t>
            </a:r>
            <a:r>
              <a:rPr lang="en-IN" sz="2000" dirty="0" smtClean="0"/>
              <a:t>After training the models and getting the scores, we found that the Random forest model was performing slightly better than the SVR model. And hence we made the Random forest </a:t>
            </a:r>
            <a:r>
              <a:rPr lang="en-IN" sz="2000" dirty="0" err="1" smtClean="0"/>
              <a:t>regressor</a:t>
            </a:r>
            <a:r>
              <a:rPr lang="en-IN" sz="2000" dirty="0" smtClean="0"/>
              <a:t> model as our final model and saved it.</a:t>
            </a:r>
            <a:endParaRPr lang="en-US" dirty="0"/>
          </a:p>
        </p:txBody>
      </p:sp>
      <p:pic>
        <p:nvPicPr>
          <p:cNvPr id="10" name="Picture 9" descr="Screenshot (140).png"/>
          <p:cNvPicPr>
            <a:picLocks noChangeAspect="1"/>
          </p:cNvPicPr>
          <p:nvPr/>
        </p:nvPicPr>
        <p:blipFill>
          <a:blip r:embed="rId3"/>
          <a:srcRect l="16667" t="24086" r="9375" b="55534"/>
          <a:stretch>
            <a:fillRect/>
          </a:stretch>
        </p:blipFill>
        <p:spPr>
          <a:xfrm>
            <a:off x="785786" y="1071546"/>
            <a:ext cx="6572296" cy="1714512"/>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12"/>
            <a:ext cx="8229600" cy="1143000"/>
          </a:xfrm>
        </p:spPr>
        <p:txBody>
          <a:bodyPr/>
          <a:lstStyle/>
          <a:p>
            <a:r>
              <a:rPr lang="en-IN" u="sng" dirty="0" smtClean="0"/>
              <a:t>Conclusion</a:t>
            </a:r>
            <a:endParaRPr lang="en-US" u="sng" dirty="0"/>
          </a:p>
        </p:txBody>
      </p:sp>
      <p:sp>
        <p:nvSpPr>
          <p:cNvPr id="3" name="Content Placeholder 2"/>
          <p:cNvSpPr>
            <a:spLocks noGrp="1"/>
          </p:cNvSpPr>
          <p:nvPr>
            <p:ph idx="1"/>
          </p:nvPr>
        </p:nvSpPr>
        <p:spPr>
          <a:xfrm>
            <a:off x="457200" y="1571612"/>
            <a:ext cx="8229600" cy="5786478"/>
          </a:xfrm>
        </p:spPr>
        <p:txBody>
          <a:bodyPr>
            <a:normAutofit/>
          </a:bodyPr>
          <a:lstStyle/>
          <a:p>
            <a:pPr>
              <a:buNone/>
            </a:pPr>
            <a:r>
              <a:rPr lang="en-IN" sz="2000" dirty="0" smtClean="0"/>
              <a:t>	</a:t>
            </a:r>
            <a:r>
              <a:rPr lang="en-IN" sz="2000" dirty="0" smtClean="0"/>
              <a:t>From this project we learnt that EDA, feature engineering, visualization, feature selection all play a very crucial role in the outcome of the model. The EDA when done thoroughly gives us many insights into the data on the basis of which we can take the approach. </a:t>
            </a:r>
            <a:r>
              <a:rPr lang="en-IN" sz="2000" dirty="0" smtClean="0"/>
              <a:t>We can </a:t>
            </a:r>
            <a:r>
              <a:rPr lang="en-IN" sz="2000" dirty="0" smtClean="0"/>
              <a:t>implement the approach in the feature engineering part and clean the data. The visualization of the dataset is </a:t>
            </a:r>
            <a:r>
              <a:rPr lang="en-IN" sz="2000" dirty="0" smtClean="0"/>
              <a:t>also very </a:t>
            </a:r>
            <a:r>
              <a:rPr lang="en-IN" sz="2000" dirty="0" smtClean="0"/>
              <a:t>powerful in conveying the importance of different features in the </a:t>
            </a:r>
            <a:r>
              <a:rPr lang="en-IN" sz="2000" dirty="0" smtClean="0"/>
              <a:t>dataset. </a:t>
            </a:r>
            <a:r>
              <a:rPr lang="en-IN" sz="2000" dirty="0" smtClean="0"/>
              <a:t>Also we got the idea that scaling the dataset can be very useful in improving the model </a:t>
            </a:r>
            <a:r>
              <a:rPr lang="en-IN" sz="2000" dirty="0" smtClean="0"/>
              <a:t>performance and also how </a:t>
            </a:r>
            <a:r>
              <a:rPr lang="en-IN" sz="2000" dirty="0" smtClean="0"/>
              <a:t>cross validation and hyper parameter tuning can help us find the best model for out </a:t>
            </a:r>
            <a:r>
              <a:rPr lang="en-IN" sz="2000" dirty="0" smtClean="0"/>
              <a:t>project.</a:t>
            </a:r>
          </a:p>
          <a:p>
            <a:pPr>
              <a:buNone/>
            </a:pPr>
            <a:r>
              <a:rPr lang="en-IN" sz="2000" dirty="0" smtClean="0"/>
              <a:t>	As </a:t>
            </a:r>
            <a:r>
              <a:rPr lang="en-IN" sz="2000" dirty="0" smtClean="0"/>
              <a:t>the company wanted to know the important features which affect the price positively or negatively, we have the conclusion on it</a:t>
            </a:r>
            <a:r>
              <a:rPr lang="en-IN" sz="2000" dirty="0" smtClean="0"/>
              <a:t>.</a:t>
            </a:r>
          </a:p>
          <a:p>
            <a:pPr>
              <a:buNone/>
            </a:pPr>
            <a:r>
              <a:rPr lang="en-IN" sz="2000" dirty="0" smtClean="0"/>
              <a:t>	</a:t>
            </a:r>
            <a:r>
              <a:rPr lang="en-IN" sz="2000" dirty="0" smtClean="0"/>
              <a:t>For </a:t>
            </a:r>
            <a:r>
              <a:rPr lang="en-IN" sz="2000" dirty="0" smtClean="0"/>
              <a:t>the continuous numeric columns, the feature ‘ground living area’ showed a very positive relation with the sale price along with ‘garage area’, ‘total basement surface area’, ‘first floor surface area’. As the value of these above features increases, the sale price also goes up. </a:t>
            </a:r>
            <a:endParaRPr lang="en-IN" sz="2000" dirty="0" smtClean="0"/>
          </a:p>
          <a:p>
            <a:pPr>
              <a:buNone/>
            </a:pPr>
            <a:r>
              <a:rPr lang="en-IN" sz="20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715040"/>
          </a:xfrm>
        </p:spPr>
        <p:txBody>
          <a:bodyPr>
            <a:normAutofit/>
          </a:bodyPr>
          <a:lstStyle/>
          <a:p>
            <a:pPr>
              <a:buNone/>
            </a:pPr>
            <a:r>
              <a:rPr lang="en-IN" sz="2000" dirty="0" smtClean="0"/>
              <a:t>	</a:t>
            </a:r>
            <a:r>
              <a:rPr lang="en-IN" sz="2000" dirty="0" smtClean="0"/>
              <a:t> For </a:t>
            </a:r>
            <a:r>
              <a:rPr lang="en-IN" sz="2000" dirty="0" smtClean="0"/>
              <a:t>the categorical data, the features ‘overall quality’, ‘garage cars’, ‘external quality’, ‘kitchen quality’, ‘basement quality’, ‘full bath’, ‘total rooms above ground’ all showed a very positive relation with the sales price, with the ‘overall quality’ having the highest correlation among all features. All these features refer to the quality of that particular feature, and as the quality becomes better, the sale price also goes up. The features ‘year built’ and ‘year remodelled’ had a negative relationship with the sales price, as the value in these two features increased the sale price went down, which meant that newer the house, the higher its sale price was.</a:t>
            </a:r>
            <a:endParaRPr lang="en-US" sz="2000" dirty="0" smtClean="0"/>
          </a:p>
          <a:p>
            <a:pPr>
              <a:buNone/>
            </a:pPr>
            <a:r>
              <a:rPr lang="en-IN" sz="2000" dirty="0" smtClean="0"/>
              <a:t>	All </a:t>
            </a:r>
            <a:r>
              <a:rPr lang="en-IN" sz="2000" dirty="0" smtClean="0"/>
              <a:t>the above mentioned features are very important in predicting the price of the house. As mentioned above some effect the price positively and some negatively</a:t>
            </a:r>
            <a:r>
              <a:rPr lang="en-IN" sz="2000" dirty="0" smtClean="0"/>
              <a:t>.</a:t>
            </a:r>
          </a:p>
          <a:p>
            <a:pPr>
              <a:buNone/>
            </a:pPr>
            <a:r>
              <a:rPr lang="en-IN" sz="2000" dirty="0" smtClean="0"/>
              <a:t>	</a:t>
            </a:r>
            <a:r>
              <a:rPr lang="en-GB" sz="2000" dirty="0" smtClean="0"/>
              <a:t> This model can be used by the company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Introduction</a:t>
            </a:r>
            <a:endParaRPr lang="en-US" u="sng" dirty="0"/>
          </a:p>
        </p:txBody>
      </p:sp>
      <p:sp>
        <p:nvSpPr>
          <p:cNvPr id="3" name="Content Placeholder 2"/>
          <p:cNvSpPr>
            <a:spLocks noGrp="1"/>
          </p:cNvSpPr>
          <p:nvPr>
            <p:ph idx="1"/>
          </p:nvPr>
        </p:nvSpPr>
        <p:spPr>
          <a:xfrm>
            <a:off x="457200" y="1935480"/>
            <a:ext cx="8229600" cy="4779668"/>
          </a:xfrm>
        </p:spPr>
        <p:txBody>
          <a:bodyPr>
            <a:normAutofit/>
          </a:bodyPr>
          <a:lstStyle/>
          <a:p>
            <a:pPr>
              <a:buNone/>
            </a:pPr>
            <a:r>
              <a:rPr lang="en-US" dirty="0" smtClean="0"/>
              <a:t>    </a:t>
            </a:r>
            <a:r>
              <a:rPr lang="en-GB" sz="2000" dirty="0" smtClean="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a:t>
            </a:r>
          </a:p>
          <a:p>
            <a:pPr>
              <a:buNone/>
            </a:pPr>
            <a:r>
              <a:rPr lang="en-GB" sz="2000" dirty="0" smtClean="0"/>
              <a:t>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a:p>
            <a:pPr>
              <a:buNone/>
            </a:pPr>
            <a:r>
              <a:rPr lang="en-GB" sz="2000" dirty="0" smtClean="0"/>
              <a:t>	 The company is looking at prospective properties to buy houses to enter the market. </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715404" cy="1143000"/>
          </a:xfrm>
        </p:spPr>
        <p:txBody>
          <a:bodyPr>
            <a:normAutofit/>
          </a:bodyPr>
          <a:lstStyle/>
          <a:p>
            <a:r>
              <a:rPr lang="en-IN" sz="4000" u="sng" dirty="0" smtClean="0"/>
              <a:t>Problem statement and understanding</a:t>
            </a:r>
            <a:endParaRPr lang="en-US" sz="4000" u="sng" dirty="0"/>
          </a:p>
        </p:txBody>
      </p:sp>
      <p:sp>
        <p:nvSpPr>
          <p:cNvPr id="3" name="Content Placeholder 2"/>
          <p:cNvSpPr>
            <a:spLocks noGrp="1"/>
          </p:cNvSpPr>
          <p:nvPr>
            <p:ph idx="1"/>
          </p:nvPr>
        </p:nvSpPr>
        <p:spPr>
          <a:xfrm>
            <a:off x="428596" y="1714488"/>
            <a:ext cx="8229600" cy="4922520"/>
          </a:xfrm>
        </p:spPr>
        <p:txBody>
          <a:bodyPr/>
          <a:lstStyle/>
          <a:p>
            <a:pPr>
              <a:buNone/>
            </a:pPr>
            <a:r>
              <a:rPr lang="en-GB" sz="2000" dirty="0" smtClean="0"/>
              <a:t>	The company is looking at prospective properties to buy houses to enter the market. We are required to build a model using Machine Learning in order to predict the actual value of the prospective properties and decide whether to invest in them or not.</a:t>
            </a:r>
          </a:p>
          <a:p>
            <a:pPr>
              <a:buNone/>
            </a:pPr>
            <a:r>
              <a:rPr lang="en-GB" sz="2000" dirty="0" smtClean="0"/>
              <a:t>	The company wants to know: </a:t>
            </a:r>
          </a:p>
          <a:p>
            <a:pPr>
              <a:buNone/>
            </a:pPr>
            <a:r>
              <a:rPr lang="en-GB" sz="2000" dirty="0" smtClean="0"/>
              <a:t>	 • Which variables are important to predict the price of variable?</a:t>
            </a:r>
          </a:p>
          <a:p>
            <a:pPr>
              <a:buNone/>
            </a:pPr>
            <a:r>
              <a:rPr lang="en-GB" sz="2000" dirty="0" smtClean="0"/>
              <a:t>	 • How do these variables describe the price of the house?</a:t>
            </a:r>
          </a:p>
          <a:p>
            <a:pPr>
              <a:buNone/>
            </a:pPr>
            <a:r>
              <a:rPr lang="en-GB" sz="2000" dirty="0" smtClean="0"/>
              <a:t>	We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US" sz="2000"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t>EDA steps and visualization</a:t>
            </a:r>
            <a:endParaRPr lang="en-US" u="sng" dirty="0"/>
          </a:p>
        </p:txBody>
      </p:sp>
      <p:sp>
        <p:nvSpPr>
          <p:cNvPr id="3" name="Content Placeholder 2"/>
          <p:cNvSpPr>
            <a:spLocks noGrp="1"/>
          </p:cNvSpPr>
          <p:nvPr>
            <p:ph idx="1"/>
          </p:nvPr>
        </p:nvSpPr>
        <p:spPr>
          <a:xfrm>
            <a:off x="457200" y="1935480"/>
            <a:ext cx="8229600" cy="4636792"/>
          </a:xfrm>
        </p:spPr>
        <p:txBody>
          <a:bodyPr>
            <a:normAutofit/>
          </a:bodyPr>
          <a:lstStyle/>
          <a:p>
            <a:pPr>
              <a:buNone/>
            </a:pPr>
            <a:r>
              <a:rPr lang="en-IN" dirty="0" smtClean="0"/>
              <a:t> 	</a:t>
            </a:r>
            <a:r>
              <a:rPr lang="en-IN" sz="2000" dirty="0" smtClean="0"/>
              <a:t>We loaded the dataset and performed EDA on it to get better  insights into the data.		</a:t>
            </a:r>
          </a:p>
          <a:p>
            <a:pPr>
              <a:buFont typeface="Arial" pitchFamily="34" charset="0"/>
              <a:buChar char="•"/>
            </a:pPr>
            <a:r>
              <a:rPr lang="en-IN" sz="2000" dirty="0" smtClean="0"/>
              <a:t>First we checked the size of the dataset and all the feature that were present in it.</a:t>
            </a:r>
          </a:p>
          <a:p>
            <a:pPr>
              <a:buFont typeface="Arial" pitchFamily="34" charset="0"/>
              <a:buChar char="•"/>
            </a:pPr>
            <a:r>
              <a:rPr lang="en-IN" sz="2000" dirty="0" smtClean="0"/>
              <a:t>We checked the unique values of all the features in the dataset, where we found some columns with continuous data and some with categorical data.</a:t>
            </a:r>
          </a:p>
          <a:p>
            <a:pPr>
              <a:buFont typeface="Arial" pitchFamily="34" charset="0"/>
              <a:buChar char="•"/>
            </a:pPr>
            <a:r>
              <a:rPr lang="en-IN" sz="2000" dirty="0" smtClean="0"/>
              <a:t>We then checked for any missing values in the dataset and handled it.</a:t>
            </a:r>
          </a:p>
          <a:p>
            <a:pPr>
              <a:buFont typeface="Arial" pitchFamily="34" charset="0"/>
              <a:buChar char="•"/>
            </a:pPr>
            <a:r>
              <a:rPr lang="en-IN" sz="2000" dirty="0" smtClean="0"/>
              <a:t>We analysed the data that contained date and time.</a:t>
            </a:r>
          </a:p>
          <a:p>
            <a:pPr>
              <a:buFont typeface="Arial" pitchFamily="34" charset="0"/>
              <a:buChar char="•"/>
            </a:pPr>
            <a:r>
              <a:rPr lang="en-IN" sz="2000" dirty="0" smtClean="0"/>
              <a:t>We checked the description of the continuous numeric data and the data types of all the columns in the dataset.</a:t>
            </a:r>
          </a:p>
          <a:p>
            <a:pPr>
              <a:buFont typeface="Arial" pitchFamily="34" charset="0"/>
              <a:buChar char="•"/>
            </a:pPr>
            <a:r>
              <a:rPr lang="en-IN" sz="2000" dirty="0" smtClean="0"/>
              <a:t>In the further steps we checked for the </a:t>
            </a:r>
            <a:r>
              <a:rPr lang="en-IN" sz="2000" dirty="0" err="1" smtClean="0"/>
              <a:t>skewness</a:t>
            </a:r>
            <a:r>
              <a:rPr lang="en-IN" sz="2000" dirty="0" smtClean="0"/>
              <a:t> and also for any outliers in the dataset.</a:t>
            </a:r>
          </a:p>
          <a:p>
            <a:pPr>
              <a:buFont typeface="Arial" pitchFamily="34" charset="0"/>
              <a:buChar char="•"/>
            </a:pPr>
            <a:endParaRPr lang="en-IN"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a:p>
            <a:pPr>
              <a:buFont typeface="Arial" pitchFamily="34" charset="0"/>
              <a:buChar char="•"/>
            </a:pPr>
            <a:endParaRPr lang="en-IN"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a:bodyPr>
          <a:lstStyle/>
          <a:p>
            <a:pPr>
              <a:buNone/>
            </a:pPr>
            <a:r>
              <a:rPr lang="en-IN" sz="2200" dirty="0" smtClean="0"/>
              <a:t>We performed these visualizations in the dataset:</a:t>
            </a:r>
          </a:p>
          <a:p>
            <a:pPr>
              <a:buNone/>
            </a:pPr>
            <a:endParaRPr lang="en-IN" sz="2200" dirty="0" smtClean="0"/>
          </a:p>
          <a:p>
            <a:pPr>
              <a:buFont typeface="Arial" pitchFamily="34" charset="0"/>
              <a:buChar char="•"/>
            </a:pPr>
            <a:r>
              <a:rPr lang="en-IN" sz="2000" b="1" u="sng" dirty="0" smtClean="0"/>
              <a:t>Distribution plot</a:t>
            </a:r>
            <a:r>
              <a:rPr lang="en-IN" sz="2200" dirty="0" smtClean="0"/>
              <a:t>: </a:t>
            </a:r>
            <a:r>
              <a:rPr lang="en-IN" sz="2000" dirty="0" smtClean="0"/>
              <a:t>The distribution plot was used to check the distribution of data in the columns that contained missing values, so that we could decide whether to use mean or median in replacing the missing values. </a:t>
            </a:r>
          </a:p>
          <a:p>
            <a:pPr>
              <a:buFont typeface="Arial" pitchFamily="34" charset="0"/>
              <a:buChar char="•"/>
            </a:pPr>
            <a:endParaRPr lang="en-IN" sz="2200" dirty="0" smtClean="0"/>
          </a:p>
          <a:p>
            <a:pPr>
              <a:buFont typeface="Arial" pitchFamily="34" charset="0"/>
              <a:buChar char="•"/>
            </a:pPr>
            <a:endParaRPr lang="en-IN" sz="2200" dirty="0" smtClean="0"/>
          </a:p>
          <a:p>
            <a:pPr>
              <a:buNone/>
            </a:pPr>
            <a:endParaRPr lang="en-US" sz="2200" dirty="0"/>
          </a:p>
        </p:txBody>
      </p:sp>
      <p:pic>
        <p:nvPicPr>
          <p:cNvPr id="4" name="Picture 3" descr="Screenshot (126).png"/>
          <p:cNvPicPr/>
          <p:nvPr/>
        </p:nvPicPr>
        <p:blipFill>
          <a:blip r:embed="rId2"/>
          <a:srcRect l="16286" t="34320" r="9927" b="25444"/>
          <a:stretch>
            <a:fillRect/>
          </a:stretch>
        </p:blipFill>
        <p:spPr>
          <a:xfrm>
            <a:off x="785786" y="3286124"/>
            <a:ext cx="6191260" cy="303849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229600" cy="4389120"/>
          </a:xfrm>
        </p:spPr>
        <p:txBody>
          <a:bodyPr/>
          <a:lstStyle/>
          <a:p>
            <a:pPr>
              <a:buFont typeface="Arial" pitchFamily="34" charset="0"/>
              <a:buChar char="•"/>
            </a:pPr>
            <a:r>
              <a:rPr lang="en-IN" sz="2000" b="1" u="sng" dirty="0" err="1" smtClean="0"/>
              <a:t>Heatmap</a:t>
            </a:r>
            <a:r>
              <a:rPr lang="en-IN" sz="2000" u="sng" dirty="0" smtClean="0"/>
              <a:t> </a:t>
            </a:r>
            <a:r>
              <a:rPr lang="en-IN" sz="2000" dirty="0" smtClean="0"/>
              <a:t>:</a:t>
            </a:r>
            <a:r>
              <a:rPr lang="en-IN" dirty="0" smtClean="0"/>
              <a:t> </a:t>
            </a:r>
            <a:r>
              <a:rPr lang="en-IN" sz="2000" dirty="0" smtClean="0"/>
              <a:t>Heat map was used at two occasions in the project, once for checking any missing values in the dataset and the next time to plot the correlation matrix of the dataset. . In the first case, we found some missing values and after treating them we can see no missing values present. And in the second case we found many types of correlation between the columns. There were some positive as well as negative relations in the matrix, and also some columns showed no correlation.</a:t>
            </a:r>
          </a:p>
          <a:p>
            <a:pPr>
              <a:buNone/>
            </a:pPr>
            <a:endParaRPr lang="en-IN" sz="2000" dirty="0" smtClean="0"/>
          </a:p>
          <a:p>
            <a:endParaRPr lang="en-US" dirty="0"/>
          </a:p>
        </p:txBody>
      </p:sp>
      <p:pic>
        <p:nvPicPr>
          <p:cNvPr id="5" name="Picture 4" descr="Screenshot (127).png"/>
          <p:cNvPicPr/>
          <p:nvPr/>
        </p:nvPicPr>
        <p:blipFill>
          <a:blip r:embed="rId2"/>
          <a:srcRect l="3988" t="28994" r="22059" b="5325"/>
          <a:stretch>
            <a:fillRect/>
          </a:stretch>
        </p:blipFill>
        <p:spPr>
          <a:xfrm>
            <a:off x="785786" y="3429000"/>
            <a:ext cx="7000924" cy="322422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804" y="1142984"/>
            <a:ext cx="8229600" cy="4246244"/>
          </a:xfrm>
        </p:spPr>
        <p:txBody>
          <a:bodyPr>
            <a:normAutofit/>
          </a:bodyPr>
          <a:lstStyle/>
          <a:p>
            <a:pPr>
              <a:buFont typeface="Arial" pitchFamily="34" charset="0"/>
              <a:buChar char="•"/>
            </a:pPr>
            <a:r>
              <a:rPr lang="en-IN" sz="2000" b="1" u="sng" dirty="0" smtClean="0"/>
              <a:t>Histogram</a:t>
            </a:r>
            <a:r>
              <a:rPr lang="en-IN" sz="2000" dirty="0" smtClean="0"/>
              <a:t>: We used the histogram to see the distribution of data in the continuous numeric columns. We found few columns being close to normal distribution, and the majority of the columns were found to have variance and </a:t>
            </a:r>
            <a:r>
              <a:rPr lang="en-IN" sz="2000" dirty="0" err="1" smtClean="0"/>
              <a:t>skewness</a:t>
            </a:r>
            <a:r>
              <a:rPr lang="en-IN" sz="2000" dirty="0" smtClean="0"/>
              <a:t> in the data.</a:t>
            </a:r>
          </a:p>
          <a:p>
            <a:pPr>
              <a:buNone/>
            </a:pPr>
            <a:endParaRPr lang="en-IN" sz="2000" dirty="0" smtClean="0"/>
          </a:p>
        </p:txBody>
      </p:sp>
      <p:pic>
        <p:nvPicPr>
          <p:cNvPr id="5" name="Picture 4" descr="Screenshot (128).png"/>
          <p:cNvPicPr/>
          <p:nvPr/>
        </p:nvPicPr>
        <p:blipFill>
          <a:blip r:embed="rId2"/>
          <a:srcRect l="16286" t="28107" r="26287" b="28994"/>
          <a:stretch>
            <a:fillRect/>
          </a:stretch>
        </p:blipFill>
        <p:spPr>
          <a:xfrm>
            <a:off x="857224" y="2571744"/>
            <a:ext cx="7072362" cy="328614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r>
              <a:rPr lang="en-IN" sz="2000" b="1" u="sng" dirty="0" err="1" smtClean="0"/>
              <a:t>Bargraph</a:t>
            </a:r>
            <a:r>
              <a:rPr lang="en-IN" sz="2000" b="1" u="sng" dirty="0" smtClean="0"/>
              <a:t>:  </a:t>
            </a:r>
            <a:r>
              <a:rPr lang="en-IN" sz="2000" dirty="0" smtClean="0"/>
              <a:t>We plotted this bar graph to visualize the correlation o all the independent columns with the target column. We found mostly positive relations in between the columns. But there were some negative and near zero correlations as well.</a:t>
            </a:r>
          </a:p>
          <a:p>
            <a:pPr>
              <a:buNone/>
            </a:pPr>
            <a:endParaRPr lang="en-IN" sz="2000" dirty="0" smtClean="0"/>
          </a:p>
          <a:p>
            <a:pPr>
              <a:buNone/>
            </a:pPr>
            <a:r>
              <a:rPr lang="en-IN" sz="2000" dirty="0" smtClean="0"/>
              <a:t>	</a:t>
            </a:r>
            <a:endParaRPr lang="en-US" dirty="0"/>
          </a:p>
        </p:txBody>
      </p:sp>
      <p:pic>
        <p:nvPicPr>
          <p:cNvPr id="5" name="Picture 4" descr="Screenshot (129).png"/>
          <p:cNvPicPr/>
          <p:nvPr/>
        </p:nvPicPr>
        <p:blipFill>
          <a:blip r:embed="rId2"/>
          <a:srcRect l="3324" t="26036" r="23222" b="7101"/>
          <a:stretch>
            <a:fillRect/>
          </a:stretch>
        </p:blipFill>
        <p:spPr>
          <a:xfrm>
            <a:off x="785786" y="2643182"/>
            <a:ext cx="7286676" cy="3143272"/>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435</TotalTime>
  <Words>1210</Words>
  <Application>Microsoft Office PowerPoint</Application>
  <PresentationFormat>On-screen Show (4:3)</PresentationFormat>
  <Paragraphs>125</Paragraphs>
  <Slides>28</Slides>
  <Notes>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Housing Price Prediction Project</vt:lpstr>
      <vt:lpstr>Contents</vt:lpstr>
      <vt:lpstr>Introduction</vt:lpstr>
      <vt:lpstr>Problem statement and understanding</vt:lpstr>
      <vt:lpstr>EDA steps and visualization</vt:lpstr>
      <vt:lpstr>Slide 6</vt:lpstr>
      <vt:lpstr>Slide 7</vt:lpstr>
      <vt:lpstr>Slide 8</vt:lpstr>
      <vt:lpstr>Slide 9</vt:lpstr>
      <vt:lpstr>Slide 10</vt:lpstr>
      <vt:lpstr>Slide 11</vt:lpstr>
      <vt:lpstr>Slide 12</vt:lpstr>
      <vt:lpstr>Slide 13</vt:lpstr>
      <vt:lpstr>Slide 14</vt:lpstr>
      <vt:lpstr>Slide 15</vt:lpstr>
      <vt:lpstr>Steps and assumptions used</vt:lpstr>
      <vt:lpstr>Slide 17</vt:lpstr>
      <vt:lpstr>Slide 18</vt:lpstr>
      <vt:lpstr>Model dashboard</vt:lpstr>
      <vt:lpstr>Slide 20</vt:lpstr>
      <vt:lpstr>Slide 21</vt:lpstr>
      <vt:lpstr>Slide 22</vt:lpstr>
      <vt:lpstr>Slide 23</vt:lpstr>
      <vt:lpstr>Finalized model</vt:lpstr>
      <vt:lpstr>Slide 25</vt:lpstr>
      <vt:lpstr>  </vt:lpstr>
      <vt:lpstr>Conclusion</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68</cp:revision>
  <dcterms:created xsi:type="dcterms:W3CDTF">2021-04-30T07:03:16Z</dcterms:created>
  <dcterms:modified xsi:type="dcterms:W3CDTF">2021-07-08T15:40:11Z</dcterms:modified>
</cp:coreProperties>
</file>