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6"/>
  </p:notesMasterIdLst>
  <p:sldIdLst>
    <p:sldId id="259" r:id="rId2"/>
    <p:sldId id="260" r:id="rId3"/>
    <p:sldId id="261" r:id="rId4"/>
    <p:sldId id="262" r:id="rId5"/>
    <p:sldId id="263" r:id="rId6"/>
    <p:sldId id="287" r:id="rId7"/>
    <p:sldId id="278" r:id="rId8"/>
    <p:sldId id="264" r:id="rId9"/>
    <p:sldId id="265" r:id="rId10"/>
    <p:sldId id="266" r:id="rId11"/>
    <p:sldId id="267" r:id="rId12"/>
    <p:sldId id="269" r:id="rId13"/>
    <p:sldId id="283" r:id="rId14"/>
    <p:sldId id="271" r:id="rId15"/>
    <p:sldId id="272" r:id="rId16"/>
    <p:sldId id="284" r:id="rId17"/>
    <p:sldId id="285" r:id="rId18"/>
    <p:sldId id="286" r:id="rId19"/>
    <p:sldId id="273" r:id="rId20"/>
    <p:sldId id="274" r:id="rId21"/>
    <p:sldId id="288"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164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F9B402-6A6A-475C-BF72-24E5621D804B}" type="datetimeFigureOut">
              <a:rPr lang="en-US" smtClean="0"/>
              <a:pPr/>
              <a:t>8/12/2021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0D933-BE2A-49CC-AEC9-743E694373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28DFF2-A8F6-45FA-92C3-5979D5B9A4DC}" type="datetimeFigureOut">
              <a:rPr lang="en-US" smtClean="0"/>
              <a:pPr/>
              <a:t>8/12/2021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6B9C345-741F-40D8-B53F-B4ACE95DEE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9C345-741F-40D8-B53F-B4ACE95DEE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9C345-741F-40D8-B53F-B4ACE95DEE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9C345-741F-40D8-B53F-B4ACE95DEE7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B9C345-741F-40D8-B53F-B4ACE95DEE7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B9C345-741F-40D8-B53F-B4ACE95DEE7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6B9C345-741F-40D8-B53F-B4ACE95DEE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6B9C345-741F-40D8-B53F-B4ACE95DEE7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C28DFF2-A8F6-45FA-92C3-5979D5B9A4DC}" type="datetimeFigureOut">
              <a:rPr lang="en-US" smtClean="0"/>
              <a:pPr/>
              <a:t>8/12/2021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6B9C345-741F-40D8-B53F-B4ACE95DEE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C28DFF2-A8F6-45FA-92C3-5979D5B9A4DC}"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B9C345-741F-40D8-B53F-B4ACE95DEE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28DFF2-A8F6-45FA-92C3-5979D5B9A4DC}" type="datetimeFigureOut">
              <a:rPr lang="en-US" smtClean="0"/>
              <a:pPr/>
              <a:t>8/12/2021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6B9C345-741F-40D8-B53F-B4ACE95DEE7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28DFF2-A8F6-45FA-92C3-5979D5B9A4DC}" type="datetimeFigureOut">
              <a:rPr lang="en-US" smtClean="0"/>
              <a:pPr/>
              <a:t>8/12/2021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6B9C345-741F-40D8-B53F-B4ACE95DEE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357430"/>
            <a:ext cx="8229600" cy="4214818"/>
          </a:xfrm>
        </p:spPr>
        <p:txBody>
          <a:bodyPr>
            <a:normAutofit/>
          </a:bodyPr>
          <a:lstStyle/>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r>
              <a:rPr lang="en-IN" dirty="0" smtClean="0"/>
              <a:t>By</a:t>
            </a:r>
          </a:p>
          <a:p>
            <a:pPr algn="ctr">
              <a:buNone/>
            </a:pPr>
            <a:r>
              <a:rPr lang="en-IN" dirty="0" err="1" smtClean="0"/>
              <a:t>Suraj</a:t>
            </a:r>
            <a:r>
              <a:rPr lang="en-IN" dirty="0" smtClean="0"/>
              <a:t> </a:t>
            </a:r>
            <a:r>
              <a:rPr lang="en-IN" dirty="0" err="1" smtClean="0"/>
              <a:t>Chakraborty</a:t>
            </a:r>
            <a:endParaRPr lang="en-IN" dirty="0" smtClean="0"/>
          </a:p>
          <a:p>
            <a:pPr algn="ctr">
              <a:buNone/>
            </a:pPr>
            <a:r>
              <a:rPr lang="en-IN" dirty="0" smtClean="0"/>
              <a:t>FLIP ROBO (Intern)</a:t>
            </a:r>
          </a:p>
          <a:p>
            <a:pPr algn="ctr">
              <a:buNone/>
            </a:pPr>
            <a:r>
              <a:rPr lang="en-IN" dirty="0" smtClean="0"/>
              <a:t>Internship 15</a:t>
            </a:r>
          </a:p>
        </p:txBody>
      </p:sp>
      <p:sp>
        <p:nvSpPr>
          <p:cNvPr id="4" name="Title 3"/>
          <p:cNvSpPr>
            <a:spLocks noGrp="1"/>
          </p:cNvSpPr>
          <p:nvPr>
            <p:ph type="title"/>
          </p:nvPr>
        </p:nvSpPr>
        <p:spPr>
          <a:xfrm>
            <a:off x="1500166" y="285728"/>
            <a:ext cx="6858048" cy="1143000"/>
          </a:xfrm>
        </p:spPr>
        <p:txBody>
          <a:bodyPr>
            <a:normAutofit/>
          </a:bodyPr>
          <a:lstStyle/>
          <a:p>
            <a:r>
              <a:rPr lang="en-IN" u="sng" dirty="0" smtClean="0"/>
              <a:t>Ratings Prediction Project</a:t>
            </a:r>
            <a:endParaRPr lang="en-US" u="sng" dirty="0"/>
          </a:p>
        </p:txBody>
      </p:sp>
      <p:pic>
        <p:nvPicPr>
          <p:cNvPr id="6" name="Picture 5"/>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500298" y="1142984"/>
            <a:ext cx="4000528" cy="307183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r>
              <a:rPr lang="en-IN" sz="2000" b="1" u="sng" dirty="0" smtClean="0"/>
              <a:t>Distribution Plot:</a:t>
            </a:r>
            <a:r>
              <a:rPr lang="en-IN" sz="2000" b="1" dirty="0" smtClean="0"/>
              <a:t> </a:t>
            </a:r>
            <a:r>
              <a:rPr lang="en-IN" sz="2000" dirty="0" smtClean="0"/>
              <a:t>The distribution plot was used two times in the project. It was used to see the distribution of the length of data for all unique target values before and after data cleansing using subplots. By comparing the two plots, we found that after performing data cleaning, the </a:t>
            </a:r>
            <a:r>
              <a:rPr lang="en-IN" sz="2000" dirty="0" err="1" smtClean="0"/>
              <a:t>skewness</a:t>
            </a:r>
            <a:r>
              <a:rPr lang="en-IN" sz="2000" dirty="0" smtClean="0"/>
              <a:t> in the length was reduced. </a:t>
            </a:r>
            <a:endParaRPr lang="en-US" sz="2000" dirty="0" smtClean="0"/>
          </a:p>
          <a:p>
            <a:endParaRPr lang="en-IN" sz="2000" dirty="0" smtClean="0"/>
          </a:p>
          <a:p>
            <a:pPr>
              <a:buNone/>
            </a:pPr>
            <a:endParaRPr lang="en-IN" sz="2000" dirty="0" smtClean="0"/>
          </a:p>
          <a:p>
            <a:pPr>
              <a:buNone/>
            </a:pPr>
            <a:r>
              <a:rPr lang="en-IN" sz="2000" dirty="0" smtClean="0"/>
              <a:t>	</a:t>
            </a:r>
            <a:endParaRPr lang="en-US" dirty="0"/>
          </a:p>
        </p:txBody>
      </p:sp>
      <p:pic>
        <p:nvPicPr>
          <p:cNvPr id="4" name="Picture 3" descr="Screenshot (174).png"/>
          <p:cNvPicPr/>
          <p:nvPr/>
        </p:nvPicPr>
        <p:blipFill>
          <a:blip r:embed="rId2"/>
          <a:srcRect t="24260" r="21726" b="7692"/>
          <a:stretch>
            <a:fillRect/>
          </a:stretch>
        </p:blipFill>
        <p:spPr>
          <a:xfrm>
            <a:off x="928662" y="2786058"/>
            <a:ext cx="6858048" cy="32147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714356"/>
            <a:ext cx="8115328" cy="5610244"/>
          </a:xfrm>
        </p:spPr>
        <p:txBody>
          <a:bodyPr/>
          <a:lstStyle/>
          <a:p>
            <a:r>
              <a:rPr lang="en-IN" sz="2000" b="1" u="sng" dirty="0" smtClean="0"/>
              <a:t>Word cloud</a:t>
            </a:r>
            <a:r>
              <a:rPr lang="en-IN" dirty="0" smtClean="0"/>
              <a:t>: </a:t>
            </a:r>
            <a:r>
              <a:rPr lang="en-IN" sz="2000" dirty="0" smtClean="0"/>
              <a:t>We used the word cloud to visualize the mostly occurring words for all the unique target values in the dataset. We displayed the word cloud for all the ratings and the words that occurred the most were highlighted in the display.</a:t>
            </a:r>
            <a:endParaRPr lang="en-US" sz="2000" dirty="0" smtClean="0"/>
          </a:p>
          <a:p>
            <a:endParaRPr lang="en-IN" sz="2000" dirty="0" smtClean="0"/>
          </a:p>
          <a:p>
            <a:pPr>
              <a:buNone/>
            </a:pPr>
            <a:endParaRPr lang="en-IN" sz="2000" dirty="0" smtClean="0"/>
          </a:p>
          <a:p>
            <a:pPr>
              <a:buNone/>
            </a:pPr>
            <a:r>
              <a:rPr lang="en-IN" sz="2000" dirty="0" smtClean="0"/>
              <a:t>	</a:t>
            </a:r>
          </a:p>
        </p:txBody>
      </p:sp>
      <p:pic>
        <p:nvPicPr>
          <p:cNvPr id="4" name="Picture 3" descr="Screenshot (175).png"/>
          <p:cNvPicPr/>
          <p:nvPr/>
        </p:nvPicPr>
        <p:blipFill>
          <a:blip r:embed="rId2"/>
          <a:srcRect l="4487" t="26331" r="21926" b="7396"/>
          <a:stretch>
            <a:fillRect/>
          </a:stretch>
        </p:blipFill>
        <p:spPr>
          <a:xfrm>
            <a:off x="1000100" y="2643182"/>
            <a:ext cx="6215106" cy="33575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643602"/>
          </a:xfrm>
        </p:spPr>
        <p:txBody>
          <a:bodyPr>
            <a:normAutofit/>
          </a:bodyPr>
          <a:lstStyle/>
          <a:p>
            <a:r>
              <a:rPr lang="en-IN" sz="1900" dirty="0" smtClean="0"/>
              <a:t>We scraped the data using a </a:t>
            </a:r>
            <a:r>
              <a:rPr lang="en-IN" sz="1900" dirty="0" err="1" smtClean="0"/>
              <a:t>jupyter</a:t>
            </a:r>
            <a:r>
              <a:rPr lang="en-IN" sz="1900" dirty="0" smtClean="0"/>
              <a:t> notebook and saved the data in an excel sheet.</a:t>
            </a:r>
          </a:p>
          <a:p>
            <a:pPr lvl="0"/>
            <a:r>
              <a:rPr lang="en-IN" sz="1900" dirty="0" smtClean="0"/>
              <a:t>Loaded the dataset into the </a:t>
            </a:r>
            <a:r>
              <a:rPr lang="en-IN" sz="1900" dirty="0" err="1" smtClean="0"/>
              <a:t>jupyter</a:t>
            </a:r>
            <a:r>
              <a:rPr lang="en-IN" sz="1900" dirty="0" smtClean="0"/>
              <a:t> notebook. </a:t>
            </a:r>
            <a:endParaRPr lang="en-US" sz="1900" dirty="0" smtClean="0"/>
          </a:p>
          <a:p>
            <a:pPr lvl="0"/>
            <a:r>
              <a:rPr lang="en-IN" sz="1900" dirty="0" smtClean="0"/>
              <a:t>Performed EDA to get better insights into the dataset.</a:t>
            </a:r>
            <a:endParaRPr lang="en-US" sz="1900" dirty="0" smtClean="0"/>
          </a:p>
          <a:p>
            <a:pPr lvl="0"/>
            <a:r>
              <a:rPr lang="en-IN" sz="1900" dirty="0" smtClean="0"/>
              <a:t>Checked for missing values in the dataset and treated them.</a:t>
            </a:r>
            <a:endParaRPr lang="en-US" sz="1900" dirty="0" smtClean="0"/>
          </a:p>
          <a:p>
            <a:pPr lvl="0"/>
            <a:r>
              <a:rPr lang="en-IN" sz="1900" dirty="0" smtClean="0"/>
              <a:t>Created a new column containing the length of the feature data.</a:t>
            </a:r>
            <a:endParaRPr lang="en-US" sz="1900" dirty="0" smtClean="0"/>
          </a:p>
          <a:p>
            <a:pPr lvl="0"/>
            <a:r>
              <a:rPr lang="en-IN" sz="1900" dirty="0" smtClean="0"/>
              <a:t>Converted all the text in the feature to lower case.</a:t>
            </a:r>
            <a:endParaRPr lang="en-US" sz="1900" dirty="0" smtClean="0"/>
          </a:p>
          <a:p>
            <a:pPr lvl="0"/>
            <a:r>
              <a:rPr lang="en-IN" sz="1900" dirty="0" smtClean="0"/>
              <a:t>Performed data cleaning by removing all the unwanted texts, symbols, stop-words etc.</a:t>
            </a:r>
            <a:endParaRPr lang="en-US" sz="1900" dirty="0" smtClean="0"/>
          </a:p>
          <a:p>
            <a:pPr lvl="0"/>
            <a:r>
              <a:rPr lang="en-IN" sz="1900" dirty="0" smtClean="0"/>
              <a:t>Created another new column containing the new length of the cleaned data.</a:t>
            </a:r>
            <a:endParaRPr lang="en-US" sz="1900" dirty="0" smtClean="0"/>
          </a:p>
          <a:p>
            <a:pPr lvl="0"/>
            <a:r>
              <a:rPr lang="en-IN" sz="1900" dirty="0" smtClean="0"/>
              <a:t>Checked for imbalance in the dataset and performed down-sampling when found some.</a:t>
            </a:r>
            <a:endParaRPr lang="en-US" sz="1900" dirty="0" smtClean="0"/>
          </a:p>
          <a:p>
            <a:pPr lvl="0"/>
            <a:r>
              <a:rPr lang="en-IN" sz="1900" dirty="0" smtClean="0"/>
              <a:t>Performed some visualization by comparing the distribution of the length of data before and after data cleaning.</a:t>
            </a:r>
            <a:endParaRPr lang="en-US" sz="1900" dirty="0" smtClean="0"/>
          </a:p>
        </p:txBody>
      </p:sp>
      <p:sp>
        <p:nvSpPr>
          <p:cNvPr id="2" name="Title 1"/>
          <p:cNvSpPr>
            <a:spLocks noGrp="1"/>
          </p:cNvSpPr>
          <p:nvPr>
            <p:ph type="title"/>
          </p:nvPr>
        </p:nvSpPr>
        <p:spPr>
          <a:xfrm>
            <a:off x="357158" y="71414"/>
            <a:ext cx="8229600" cy="1000124"/>
          </a:xfrm>
        </p:spPr>
        <p:txBody>
          <a:bodyPr>
            <a:normAutofit/>
          </a:bodyPr>
          <a:lstStyle/>
          <a:p>
            <a:r>
              <a:rPr lang="en-IN" u="sng" dirty="0" smtClean="0"/>
              <a:t>Steps and assumptions used</a:t>
            </a:r>
            <a:endParaRPr lang="en-US"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6215082"/>
          </a:xfrm>
        </p:spPr>
        <p:txBody>
          <a:bodyPr>
            <a:normAutofit/>
          </a:bodyPr>
          <a:lstStyle/>
          <a:p>
            <a:pPr lvl="0"/>
            <a:r>
              <a:rPr lang="en-IN" sz="2000" dirty="0" smtClean="0"/>
              <a:t>Visualized the word cloud for every unique target values.</a:t>
            </a:r>
            <a:endParaRPr lang="en-US" sz="2000" dirty="0" smtClean="0"/>
          </a:p>
          <a:p>
            <a:pPr lvl="0"/>
            <a:r>
              <a:rPr lang="en-IN" sz="2000" dirty="0" smtClean="0"/>
              <a:t>Converted the feature text data into vectors using a </a:t>
            </a:r>
            <a:r>
              <a:rPr lang="en-IN" sz="2000" dirty="0" err="1" smtClean="0"/>
              <a:t>vectorizer</a:t>
            </a:r>
            <a:r>
              <a:rPr lang="en-IN" sz="2000" dirty="0" smtClean="0"/>
              <a:t>.</a:t>
            </a:r>
            <a:endParaRPr lang="en-US" sz="2000" dirty="0" smtClean="0"/>
          </a:p>
          <a:p>
            <a:pPr lvl="0"/>
            <a:r>
              <a:rPr lang="en-IN" sz="2000" dirty="0" smtClean="0"/>
              <a:t>Found the best random state and preformed train test split using it.</a:t>
            </a:r>
            <a:endParaRPr lang="en-US" sz="2000" dirty="0" smtClean="0"/>
          </a:p>
          <a:p>
            <a:pPr lvl="0"/>
            <a:r>
              <a:rPr lang="en-IN" sz="2000" dirty="0" smtClean="0"/>
              <a:t>Trained different models that can be used for a multi class classification. </a:t>
            </a:r>
            <a:endParaRPr lang="en-US" sz="2000" dirty="0" smtClean="0"/>
          </a:p>
          <a:p>
            <a:pPr lvl="0"/>
            <a:r>
              <a:rPr lang="en-IN" sz="2000" dirty="0" smtClean="0"/>
              <a:t>Checked CV score for all the models for any </a:t>
            </a:r>
            <a:r>
              <a:rPr lang="en-IN" sz="2000" dirty="0" err="1" smtClean="0"/>
              <a:t>overfitting</a:t>
            </a:r>
            <a:r>
              <a:rPr lang="en-IN" sz="2000" dirty="0" smtClean="0"/>
              <a:t> or </a:t>
            </a:r>
            <a:r>
              <a:rPr lang="en-IN" sz="2000" dirty="0" err="1" smtClean="0"/>
              <a:t>underfitting</a:t>
            </a:r>
            <a:r>
              <a:rPr lang="en-IN" sz="2000" dirty="0" smtClean="0"/>
              <a:t>. </a:t>
            </a:r>
            <a:endParaRPr lang="en-US" sz="2000" dirty="0" smtClean="0"/>
          </a:p>
          <a:p>
            <a:pPr lvl="0"/>
            <a:r>
              <a:rPr lang="en-IN" sz="2000" dirty="0" smtClean="0"/>
              <a:t>Hyper-parameter tuned the better performing models to find the best parameters for those models.</a:t>
            </a:r>
            <a:endParaRPr lang="en-US" sz="2000" dirty="0" smtClean="0"/>
          </a:p>
          <a:p>
            <a:pPr lvl="0"/>
            <a:r>
              <a:rPr lang="en-IN" sz="2000" dirty="0" smtClean="0"/>
              <a:t>Trained the models using those parameters and saved the highest scoring model as the final model.</a:t>
            </a:r>
          </a:p>
          <a:p>
            <a:endParaRPr lang="en-IN" sz="2000" dirty="0" smtClean="0"/>
          </a:p>
          <a:p>
            <a:pPr>
              <a:buNone/>
            </a:pPr>
            <a:endParaRPr lang="en-IN" sz="2800"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71546"/>
            <a:ext cx="8572560" cy="5786454"/>
          </a:xfrm>
        </p:spPr>
        <p:txBody>
          <a:bodyPr>
            <a:normAutofit fontScale="92500" lnSpcReduction="10000"/>
          </a:bodyPr>
          <a:lstStyle/>
          <a:p>
            <a:pPr>
              <a:buNone/>
            </a:pPr>
            <a:r>
              <a:rPr lang="en-IN" sz="2000" dirty="0" smtClean="0"/>
              <a:t>	In this project we used five different multi class classification models to train the data. The models we used are:</a:t>
            </a:r>
          </a:p>
          <a:p>
            <a:pPr>
              <a:buNone/>
            </a:pPr>
            <a:endParaRPr lang="en-IN" sz="2000" dirty="0" smtClean="0"/>
          </a:p>
          <a:p>
            <a:pPr>
              <a:buFont typeface="Arial" pitchFamily="34" charset="0"/>
              <a:buChar char="•"/>
            </a:pPr>
            <a:r>
              <a:rPr lang="en-IN" sz="2000" b="1" u="sng" dirty="0" smtClean="0"/>
              <a:t>Multinomial Naive </a:t>
            </a:r>
            <a:r>
              <a:rPr lang="en-IN" sz="2000" b="1" u="sng" dirty="0" err="1" smtClean="0"/>
              <a:t>bayes</a:t>
            </a:r>
            <a:r>
              <a:rPr lang="en-IN" sz="2000" dirty="0" smtClean="0"/>
              <a:t>:  Multinomial Naive </a:t>
            </a:r>
            <a:r>
              <a:rPr lang="en-IN" sz="2000" dirty="0" err="1" smtClean="0"/>
              <a:t>Bayes</a:t>
            </a:r>
            <a:r>
              <a:rPr lang="en-IN" sz="2000" dirty="0" smtClean="0"/>
              <a:t> classifier is a specific instance of a Naive </a:t>
            </a:r>
            <a:r>
              <a:rPr lang="en-IN" sz="2000" dirty="0" err="1" smtClean="0"/>
              <a:t>Bayes</a:t>
            </a:r>
            <a:r>
              <a:rPr lang="en-IN" sz="2000" dirty="0" smtClean="0"/>
              <a:t> classifier which uses a multinomial distribution for each of the features. Using Multinomial naive </a:t>
            </a:r>
            <a:r>
              <a:rPr lang="en-IN" sz="2000" dirty="0" err="1" smtClean="0"/>
              <a:t>bayes</a:t>
            </a:r>
            <a:r>
              <a:rPr lang="en-IN" sz="2000" dirty="0" smtClean="0"/>
              <a:t>, we found the accuracy score to be 50%, and the F1 score of be 64%, 8%, 27%, 47% and 64% for all the unique target values starting from 1 to 5.</a:t>
            </a:r>
            <a:endParaRPr lang="en-US" sz="2000" dirty="0" smtClean="0"/>
          </a:p>
          <a:p>
            <a:pPr>
              <a:buFont typeface="Arial" pitchFamily="34" charset="0"/>
              <a:buChar char="•"/>
            </a:pPr>
            <a:endParaRPr lang="en-IN" sz="2000" dirty="0" smtClean="0"/>
          </a:p>
          <a:p>
            <a:pPr>
              <a:buFont typeface="Arial" pitchFamily="34" charset="0"/>
              <a:buChar char="•"/>
            </a:pPr>
            <a:endParaRPr lang="en-IN" sz="2000" dirty="0" smtClean="0"/>
          </a:p>
          <a:p>
            <a:pPr>
              <a:buNone/>
            </a:pPr>
            <a:r>
              <a:rPr lang="en-IN" sz="2000" dirty="0" smtClean="0"/>
              <a:t>	</a:t>
            </a:r>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r>
              <a:rPr lang="en-IN" sz="2000" dirty="0" smtClean="0"/>
              <a:t>	</a:t>
            </a:r>
          </a:p>
          <a:p>
            <a:pPr>
              <a:buNone/>
            </a:pPr>
            <a:r>
              <a:rPr lang="en-IN" sz="2000" dirty="0" smtClean="0"/>
              <a:t>	</a:t>
            </a:r>
            <a:endParaRPr lang="en-US" sz="2000" dirty="0"/>
          </a:p>
        </p:txBody>
      </p:sp>
      <p:sp>
        <p:nvSpPr>
          <p:cNvPr id="2" name="Title 1"/>
          <p:cNvSpPr>
            <a:spLocks noGrp="1"/>
          </p:cNvSpPr>
          <p:nvPr>
            <p:ph type="title"/>
          </p:nvPr>
        </p:nvSpPr>
        <p:spPr>
          <a:xfrm>
            <a:off x="285720" y="214290"/>
            <a:ext cx="8229600" cy="785810"/>
          </a:xfrm>
        </p:spPr>
        <p:txBody>
          <a:bodyPr>
            <a:normAutofit/>
          </a:bodyPr>
          <a:lstStyle/>
          <a:p>
            <a:r>
              <a:rPr lang="en-IN" u="sng" dirty="0" smtClean="0"/>
              <a:t>Model dashboard</a:t>
            </a:r>
            <a:endParaRPr lang="en-US" u="sng" dirty="0"/>
          </a:p>
        </p:txBody>
      </p:sp>
      <p:pic>
        <p:nvPicPr>
          <p:cNvPr id="6" name="Picture 5" descr="Screenshot (166).png"/>
          <p:cNvPicPr/>
          <p:nvPr/>
        </p:nvPicPr>
        <p:blipFill>
          <a:blip r:embed="rId2"/>
          <a:srcRect l="4321" t="24852" r="21892" b="5030"/>
          <a:stretch>
            <a:fillRect/>
          </a:stretch>
        </p:blipFill>
        <p:spPr>
          <a:xfrm>
            <a:off x="785786" y="3714752"/>
            <a:ext cx="6643734" cy="254793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24558"/>
          </a:xfrm>
        </p:spPr>
        <p:txBody>
          <a:bodyPr>
            <a:normAutofit/>
          </a:bodyPr>
          <a:lstStyle/>
          <a:p>
            <a:pPr lvl="0"/>
            <a:r>
              <a:rPr lang="en-IN" sz="1900" b="1" u="sng" dirty="0" smtClean="0"/>
              <a:t>Decision tree classifier</a:t>
            </a:r>
            <a:r>
              <a:rPr lang="en-IN" sz="1900" dirty="0" smtClean="0"/>
              <a:t>:  Decision tree classifier builds classification models in the form of a tree structure. It breaks down a dataset into smaller and smaller subsets while at the same time an associated decision tree is incrementally developed.</a:t>
            </a:r>
          </a:p>
          <a:p>
            <a:pPr>
              <a:buNone/>
            </a:pPr>
            <a:r>
              <a:rPr lang="en-IN" sz="1900" dirty="0" smtClean="0"/>
              <a:t>	 Using Decision tree classifier, we found the accuracy score to be 53%, and the F1 score of be 60%, 45%, 45%, 49% and 60% for all the unique target values starting from 1 to 5.</a:t>
            </a:r>
            <a:endParaRPr lang="en-US" sz="1900" dirty="0" smtClean="0"/>
          </a:p>
          <a:p>
            <a:pPr lvl="0">
              <a:buNone/>
            </a:pPr>
            <a:endParaRPr lang="en-US" sz="2000" dirty="0" smtClean="0"/>
          </a:p>
          <a:p>
            <a:pPr>
              <a:buNone/>
            </a:pPr>
            <a:r>
              <a:rPr lang="en-IN" sz="2000" dirty="0" smtClean="0"/>
              <a:t> </a:t>
            </a:r>
          </a:p>
          <a:p>
            <a:endParaRPr lang="en-IN" sz="2000" dirty="0" smtClean="0"/>
          </a:p>
          <a:p>
            <a:pPr>
              <a:buNone/>
            </a:pPr>
            <a:r>
              <a:rPr lang="en-IN" sz="2000" dirty="0" smtClean="0"/>
              <a:t>	</a:t>
            </a:r>
            <a:endParaRPr lang="en-US" sz="2000" dirty="0"/>
          </a:p>
        </p:txBody>
      </p:sp>
      <p:pic>
        <p:nvPicPr>
          <p:cNvPr id="4" name="Picture 3" descr="Screenshot (167).png"/>
          <p:cNvPicPr/>
          <p:nvPr/>
        </p:nvPicPr>
        <p:blipFill>
          <a:blip r:embed="rId2"/>
          <a:srcRect l="4487" t="26331" r="22093" b="6213"/>
          <a:stretch>
            <a:fillRect/>
          </a:stretch>
        </p:blipFill>
        <p:spPr>
          <a:xfrm>
            <a:off x="928662" y="3000372"/>
            <a:ext cx="6643734" cy="30003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58204" cy="5824558"/>
          </a:xfrm>
        </p:spPr>
        <p:txBody>
          <a:bodyPr>
            <a:normAutofit/>
          </a:bodyPr>
          <a:lstStyle/>
          <a:p>
            <a:pPr lvl="0"/>
            <a:r>
              <a:rPr lang="en-IN" sz="1900" b="1" u="sng" dirty="0" smtClean="0"/>
              <a:t>Random forest classifier</a:t>
            </a:r>
            <a:r>
              <a:rPr lang="en-IN" sz="1900" dirty="0" smtClean="0"/>
              <a:t>:  Random forest (RF) is an ensemble classifier that uses multiple models of several DTs to obtain a better prediction performance. It creates many classification trees and a bootstrap sample technique is used to train each tree from the set of training data.</a:t>
            </a:r>
          </a:p>
          <a:p>
            <a:pPr>
              <a:buNone/>
            </a:pPr>
            <a:r>
              <a:rPr lang="en-IN" sz="1900" dirty="0" smtClean="0"/>
              <a:t>	 Using Random forest classifier, we found the accuracy score to be 59%, and the F1 score of be 70%, 48%, 50%, 53% and 67% for all the unique target values starting from 1 to 5.</a:t>
            </a:r>
            <a:endParaRPr lang="en-US" sz="1900" dirty="0" smtClean="0"/>
          </a:p>
          <a:p>
            <a:pPr lvl="0">
              <a:buNone/>
            </a:pPr>
            <a:endParaRPr lang="en-US" sz="2000" dirty="0" smtClean="0"/>
          </a:p>
          <a:p>
            <a:pPr>
              <a:buNone/>
            </a:pPr>
            <a:endParaRPr lang="en-US" sz="2000" b="1" u="sng" dirty="0"/>
          </a:p>
        </p:txBody>
      </p:sp>
      <p:pic>
        <p:nvPicPr>
          <p:cNvPr id="5" name="Picture 4" descr="Screenshot (168).png"/>
          <p:cNvPicPr/>
          <p:nvPr/>
        </p:nvPicPr>
        <p:blipFill>
          <a:blip r:embed="rId2"/>
          <a:srcRect l="4487" t="26036" r="21760" b="7101"/>
          <a:stretch>
            <a:fillRect/>
          </a:stretch>
        </p:blipFill>
        <p:spPr>
          <a:xfrm>
            <a:off x="857224" y="3000372"/>
            <a:ext cx="6357982" cy="292895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24558"/>
          </a:xfrm>
        </p:spPr>
        <p:txBody>
          <a:bodyPr>
            <a:normAutofit/>
          </a:bodyPr>
          <a:lstStyle/>
          <a:p>
            <a:pPr lvl="0"/>
            <a:r>
              <a:rPr lang="en-IN" sz="1900" b="1" u="sng" dirty="0" smtClean="0"/>
              <a:t>K- Nearest Neighbour classifier</a:t>
            </a:r>
            <a:r>
              <a:rPr lang="en-IN" sz="1900" u="sng" dirty="0" smtClean="0"/>
              <a:t>:</a:t>
            </a:r>
            <a:r>
              <a:rPr lang="en-IN" sz="1900" dirty="0" smtClean="0"/>
              <a:t>  K-nearest </a:t>
            </a:r>
            <a:r>
              <a:rPr lang="en-IN" sz="1900" dirty="0" err="1" smtClean="0"/>
              <a:t>neighbors</a:t>
            </a:r>
            <a:r>
              <a:rPr lang="en-IN" sz="1900" dirty="0" smtClean="0"/>
              <a:t> (KNN) algorithm uses ‘feature similarity’ to predict the values of new data-points which further means that the new data point will be assigned a value based on how closely it matches the points in the training set.</a:t>
            </a:r>
          </a:p>
          <a:p>
            <a:pPr lvl="0">
              <a:buNone/>
            </a:pPr>
            <a:r>
              <a:rPr lang="en-IN" sz="1900" dirty="0" smtClean="0"/>
              <a:t>	Using K Neighbour classifier, we found the accuracy score to be 34%, and the F1 score of be 24%, 24%, 32%, 36% and 40% for all the unique target values starting from 1 to 5.</a:t>
            </a:r>
            <a:endParaRPr lang="en-US" sz="1900" dirty="0"/>
          </a:p>
        </p:txBody>
      </p:sp>
      <p:pic>
        <p:nvPicPr>
          <p:cNvPr id="5" name="Picture 4" descr="Screenshot (169).png"/>
          <p:cNvPicPr/>
          <p:nvPr/>
        </p:nvPicPr>
        <p:blipFill>
          <a:blip r:embed="rId2"/>
          <a:srcRect l="4653" t="26036" r="21892" b="6213"/>
          <a:stretch>
            <a:fillRect/>
          </a:stretch>
        </p:blipFill>
        <p:spPr>
          <a:xfrm>
            <a:off x="928662" y="3071810"/>
            <a:ext cx="6429420" cy="28575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329642" cy="5895996"/>
          </a:xfrm>
        </p:spPr>
        <p:txBody>
          <a:bodyPr>
            <a:normAutofit/>
          </a:bodyPr>
          <a:lstStyle/>
          <a:p>
            <a:r>
              <a:rPr lang="en-IN" sz="1900" b="1" u="sng" dirty="0" smtClean="0"/>
              <a:t>Gradient Boosting classifier</a:t>
            </a:r>
            <a:r>
              <a:rPr lang="en-IN" sz="1900" dirty="0" smtClean="0"/>
              <a:t>:  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a:t>
            </a:r>
          </a:p>
          <a:p>
            <a:pPr>
              <a:buNone/>
            </a:pPr>
            <a:r>
              <a:rPr lang="en-IN" sz="1900" dirty="0" smtClean="0"/>
              <a:t>	 Using Gradient boosting classifier, we found the accuracy score to be 48%, and the F1 score of be 62%, 27%, 33%, 44% and 58% for all the unique target values starting from 1 to 5.</a:t>
            </a:r>
            <a:endParaRPr lang="en-US" sz="1900" dirty="0" smtClean="0"/>
          </a:p>
          <a:p>
            <a:pPr>
              <a:buNone/>
            </a:pPr>
            <a:endParaRPr lang="en-US" sz="1900" dirty="0"/>
          </a:p>
        </p:txBody>
      </p:sp>
      <p:pic>
        <p:nvPicPr>
          <p:cNvPr id="5" name="Picture 4" descr="Screenshot (170).png"/>
          <p:cNvPicPr/>
          <p:nvPr/>
        </p:nvPicPr>
        <p:blipFill>
          <a:blip r:embed="rId2"/>
          <a:srcRect l="4487" t="25148" r="21926" b="6805"/>
          <a:stretch>
            <a:fillRect/>
          </a:stretch>
        </p:blipFill>
        <p:spPr>
          <a:xfrm>
            <a:off x="928662" y="3214686"/>
            <a:ext cx="6429420" cy="27860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401080" cy="5357850"/>
          </a:xfrm>
        </p:spPr>
        <p:txBody>
          <a:bodyPr>
            <a:normAutofit/>
          </a:bodyPr>
          <a:lstStyle/>
          <a:p>
            <a:pPr>
              <a:buNone/>
            </a:pPr>
            <a:r>
              <a:rPr lang="en-IN" sz="2000" dirty="0" smtClean="0"/>
              <a:t>	We trained the dataset using five different models to select a final model which will perform the best among all the models. We used the models Multinomial Naive </a:t>
            </a:r>
            <a:r>
              <a:rPr lang="en-IN" sz="2000" dirty="0" err="1" smtClean="0"/>
              <a:t>bayes</a:t>
            </a:r>
            <a:r>
              <a:rPr lang="en-US" sz="2000" dirty="0" smtClean="0"/>
              <a:t>, </a:t>
            </a:r>
            <a:r>
              <a:rPr lang="en-IN" sz="2000" dirty="0" smtClean="0"/>
              <a:t>Decision tree classifier</a:t>
            </a:r>
            <a:r>
              <a:rPr lang="en-US" sz="2000" dirty="0" smtClean="0"/>
              <a:t>, </a:t>
            </a:r>
            <a:r>
              <a:rPr lang="en-IN" sz="2000" dirty="0" smtClean="0"/>
              <a:t>Random Forest Classifier</a:t>
            </a:r>
            <a:r>
              <a:rPr lang="en-US" sz="2000" dirty="0" smtClean="0"/>
              <a:t>, </a:t>
            </a:r>
            <a:r>
              <a:rPr lang="en-IN" sz="2000" dirty="0" smtClean="0"/>
              <a:t>K- Nearest Neighbour classifier</a:t>
            </a:r>
            <a:r>
              <a:rPr lang="en-US" sz="2000" dirty="0" smtClean="0"/>
              <a:t> and </a:t>
            </a:r>
            <a:r>
              <a:rPr lang="en-IN" sz="2000" dirty="0" smtClean="0"/>
              <a:t>Gradient Boosting Classifier</a:t>
            </a:r>
            <a:r>
              <a:rPr lang="en-US" sz="2000" dirty="0" smtClean="0"/>
              <a:t>.</a:t>
            </a:r>
          </a:p>
          <a:p>
            <a:pPr>
              <a:buNone/>
            </a:pPr>
            <a:r>
              <a:rPr lang="en-US" sz="2000" dirty="0" smtClean="0"/>
              <a:t>	</a:t>
            </a:r>
            <a:r>
              <a:rPr lang="en-IN" sz="2000" dirty="0" smtClean="0"/>
              <a:t>After training we found that all the models were performing nearly similar with random forest and decision tree model showing us a better score. We then performed the cross validation check to make sure that there is no </a:t>
            </a:r>
            <a:r>
              <a:rPr lang="en-IN" sz="2000" dirty="0" err="1" smtClean="0"/>
              <a:t>overfitting</a:t>
            </a:r>
            <a:r>
              <a:rPr lang="en-IN" sz="2000" dirty="0" smtClean="0"/>
              <a:t> or </a:t>
            </a:r>
            <a:r>
              <a:rPr lang="en-IN" sz="2000" dirty="0" err="1" smtClean="0"/>
              <a:t>underfitting</a:t>
            </a:r>
            <a:r>
              <a:rPr lang="en-IN" sz="2000" dirty="0" smtClean="0"/>
              <a:t> problem. </a:t>
            </a:r>
          </a:p>
          <a:p>
            <a:pPr>
              <a:buNone/>
            </a:pPr>
            <a:endParaRPr lang="en-IN" sz="2000" dirty="0" smtClean="0"/>
          </a:p>
        </p:txBody>
      </p:sp>
      <p:sp>
        <p:nvSpPr>
          <p:cNvPr id="2" name="Title 1"/>
          <p:cNvSpPr>
            <a:spLocks noGrp="1"/>
          </p:cNvSpPr>
          <p:nvPr>
            <p:ph type="title"/>
          </p:nvPr>
        </p:nvSpPr>
        <p:spPr>
          <a:xfrm>
            <a:off x="357158" y="357174"/>
            <a:ext cx="8229600" cy="1143000"/>
          </a:xfrm>
        </p:spPr>
        <p:txBody>
          <a:bodyPr>
            <a:normAutofit/>
          </a:bodyPr>
          <a:lstStyle/>
          <a:p>
            <a:r>
              <a:rPr lang="en-IN" sz="4800" u="sng" dirty="0" smtClean="0"/>
              <a:t>Finalized model</a:t>
            </a:r>
            <a:endParaRPr lang="en-US" sz="4800"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Introduction</a:t>
            </a:r>
          </a:p>
          <a:p>
            <a:r>
              <a:rPr lang="en-IN" dirty="0" smtClean="0"/>
              <a:t>Problem statement and understanding</a:t>
            </a:r>
          </a:p>
          <a:p>
            <a:r>
              <a:rPr lang="en-IN" dirty="0" smtClean="0"/>
              <a:t>EDA steps and visualization</a:t>
            </a:r>
          </a:p>
          <a:p>
            <a:r>
              <a:rPr lang="en-IN" dirty="0" smtClean="0"/>
              <a:t>Steps and assumptions used</a:t>
            </a:r>
          </a:p>
          <a:p>
            <a:r>
              <a:rPr lang="en-IN" dirty="0" smtClean="0"/>
              <a:t>Model dashboard</a:t>
            </a:r>
          </a:p>
          <a:p>
            <a:r>
              <a:rPr lang="en-IN" dirty="0" smtClean="0"/>
              <a:t>Finalized model</a:t>
            </a:r>
          </a:p>
          <a:p>
            <a:r>
              <a:rPr lang="en-IN" dirty="0" smtClean="0"/>
              <a:t>Conclusion</a:t>
            </a:r>
          </a:p>
          <a:p>
            <a:endParaRPr lang="en-US" dirty="0"/>
          </a:p>
        </p:txBody>
      </p:sp>
      <p:sp>
        <p:nvSpPr>
          <p:cNvPr id="2" name="Title 1"/>
          <p:cNvSpPr>
            <a:spLocks noGrp="1"/>
          </p:cNvSpPr>
          <p:nvPr>
            <p:ph type="title"/>
          </p:nvPr>
        </p:nvSpPr>
        <p:spPr/>
        <p:txBody>
          <a:bodyPr/>
          <a:lstStyle/>
          <a:p>
            <a:r>
              <a:rPr lang="en-IN" u="sng" dirty="0" smtClean="0"/>
              <a:t>Contents</a:t>
            </a:r>
            <a:endParaRPr lang="en-US"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3533796"/>
            <a:ext cx="8229600" cy="2895600"/>
          </a:xfrm>
        </p:spPr>
        <p:txBody>
          <a:bodyPr>
            <a:normAutofit/>
          </a:bodyPr>
          <a:lstStyle/>
          <a:p>
            <a:pPr>
              <a:buNone/>
            </a:pPr>
            <a:r>
              <a:rPr lang="en-IN" sz="2000" dirty="0" smtClean="0"/>
              <a:t>	From the cross validation check, we found that here too, the random forest and decision tree had a better score compared to the rest. We also found that all the models had a very less difference between the accuracy score and the CV score and the difference were nearly the same. Hence we took the two higher scoring models to perform hyper parameter tuning.</a:t>
            </a:r>
          </a:p>
          <a:p>
            <a:pPr>
              <a:buNone/>
            </a:pPr>
            <a:r>
              <a:rPr lang="en-IN" sz="2000" dirty="0" smtClean="0"/>
              <a:t>	</a:t>
            </a:r>
          </a:p>
          <a:p>
            <a:pPr>
              <a:buNone/>
            </a:pPr>
            <a:r>
              <a:rPr lang="en-IN" sz="2000" dirty="0" smtClean="0"/>
              <a:t>	</a:t>
            </a:r>
            <a:endParaRPr lang="en-US" sz="2000" dirty="0"/>
          </a:p>
        </p:txBody>
      </p:sp>
      <p:pic>
        <p:nvPicPr>
          <p:cNvPr id="4" name="Picture 3" descr="Screenshot (177).png"/>
          <p:cNvPicPr>
            <a:picLocks noChangeAspect="1"/>
          </p:cNvPicPr>
          <p:nvPr/>
        </p:nvPicPr>
        <p:blipFill>
          <a:blip r:embed="rId2"/>
          <a:srcRect l="4687" t="23598" r="21875" b="5534"/>
          <a:stretch>
            <a:fillRect/>
          </a:stretch>
        </p:blipFill>
        <p:spPr>
          <a:xfrm>
            <a:off x="857224" y="714356"/>
            <a:ext cx="6715172" cy="264320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5507249"/>
          </a:xfrm>
        </p:spPr>
        <p:txBody>
          <a:bodyPr/>
          <a:lstStyle/>
          <a:p>
            <a:pPr>
              <a:buNone/>
            </a:pPr>
            <a:r>
              <a:rPr lang="en-IN" sz="1900" dirty="0" smtClean="0"/>
              <a:t>	We then hyper parameter tuned both the higher scoring models to find the model that will give us the best score.</a:t>
            </a:r>
          </a:p>
          <a:p>
            <a:pPr>
              <a:buNone/>
            </a:pPr>
            <a:r>
              <a:rPr lang="en-IN" sz="1900" dirty="0" smtClean="0"/>
              <a:t>	We used </a:t>
            </a:r>
            <a:r>
              <a:rPr lang="en-IN" sz="1900" dirty="0" err="1" smtClean="0"/>
              <a:t>Randomized_search_CV</a:t>
            </a:r>
            <a:r>
              <a:rPr lang="en-IN" sz="1900" dirty="0" smtClean="0"/>
              <a:t> to hyper parameter tune both the models. We gave different values for the parameters to the </a:t>
            </a:r>
            <a:r>
              <a:rPr lang="en-IN" sz="1900" dirty="0" err="1" smtClean="0"/>
              <a:t>randomized_search_cv</a:t>
            </a:r>
            <a:r>
              <a:rPr lang="en-IN" sz="1900" dirty="0" smtClean="0"/>
              <a:t> and it gave us the best performing values for those parameters. And finally using those values for the parameters, we made our final two models.</a:t>
            </a:r>
          </a:p>
          <a:p>
            <a:pPr>
              <a:buNone/>
            </a:pPr>
            <a:endParaRPr lang="en-IN" sz="1900" dirty="0" smtClean="0"/>
          </a:p>
          <a:p>
            <a:pPr>
              <a:buNone/>
            </a:pPr>
            <a:endParaRPr lang="en-IN" sz="1900" dirty="0" smtClean="0"/>
          </a:p>
          <a:p>
            <a:pPr>
              <a:buNone/>
            </a:pPr>
            <a:endParaRPr lang="en-IN" sz="1900" dirty="0" smtClean="0"/>
          </a:p>
          <a:p>
            <a:pPr>
              <a:buNone/>
            </a:pPr>
            <a:r>
              <a:rPr lang="en-IN" sz="2800" dirty="0" smtClean="0"/>
              <a:t>	</a:t>
            </a:r>
            <a:endParaRPr lang="en-US" dirty="0"/>
          </a:p>
        </p:txBody>
      </p:sp>
      <p:pic>
        <p:nvPicPr>
          <p:cNvPr id="4" name="Picture 3" descr="Screenshot (178).png"/>
          <p:cNvPicPr>
            <a:picLocks noChangeAspect="1"/>
          </p:cNvPicPr>
          <p:nvPr/>
        </p:nvPicPr>
        <p:blipFill>
          <a:blip r:embed="rId2"/>
          <a:srcRect l="4687" t="26377" r="21875" b="5534"/>
          <a:stretch>
            <a:fillRect/>
          </a:stretch>
        </p:blipFill>
        <p:spPr>
          <a:xfrm>
            <a:off x="928662" y="2786058"/>
            <a:ext cx="6715172" cy="307183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4105300"/>
            <a:ext cx="8229600" cy="2252658"/>
          </a:xfrm>
        </p:spPr>
        <p:txBody>
          <a:bodyPr/>
          <a:lstStyle/>
          <a:p>
            <a:pPr>
              <a:buNone/>
            </a:pPr>
            <a:r>
              <a:rPr lang="en-IN" dirty="0" smtClean="0"/>
              <a:t>	</a:t>
            </a:r>
            <a:r>
              <a:rPr lang="en-IN" sz="1900" dirty="0" smtClean="0"/>
              <a:t>After training the models and getting the scores, we found that the Random forest model was performing slightly better as compared to the Decision tree model. And hence we made the Random forest classifier model as our final model and saved it.</a:t>
            </a:r>
            <a:endParaRPr lang="en-US" sz="1900" dirty="0"/>
          </a:p>
        </p:txBody>
      </p:sp>
      <p:sp>
        <p:nvSpPr>
          <p:cNvPr id="8" name="Title 7"/>
          <p:cNvSpPr>
            <a:spLocks noGrp="1"/>
          </p:cNvSpPr>
          <p:nvPr>
            <p:ph type="title"/>
          </p:nvPr>
        </p:nvSpPr>
        <p:spPr>
          <a:xfrm>
            <a:off x="457200" y="704088"/>
            <a:ext cx="8229600" cy="2439160"/>
          </a:xfrm>
        </p:spPr>
        <p:txBody>
          <a:bodyPr>
            <a:normAutofit/>
          </a:bodyPr>
          <a:lstStyle/>
          <a:p>
            <a:r>
              <a:rPr lang="en-IN" sz="2200" dirty="0" smtClean="0"/>
              <a:t/>
            </a:r>
            <a:br>
              <a:rPr lang="en-IN" sz="2200" dirty="0" smtClean="0"/>
            </a:br>
            <a:r>
              <a:rPr lang="en-IN" dirty="0" smtClean="0"/>
              <a:t/>
            </a:r>
            <a:br>
              <a:rPr lang="en-IN" dirty="0" smtClean="0"/>
            </a:br>
            <a:endParaRPr lang="en-US" dirty="0"/>
          </a:p>
        </p:txBody>
      </p:sp>
      <p:pic>
        <p:nvPicPr>
          <p:cNvPr id="5" name="Picture 4" descr="Screenshot (179).png"/>
          <p:cNvPicPr>
            <a:picLocks noChangeAspect="1"/>
          </p:cNvPicPr>
          <p:nvPr/>
        </p:nvPicPr>
        <p:blipFill>
          <a:blip r:embed="rId3"/>
          <a:srcRect l="4687" t="26377" r="21875" b="12481"/>
          <a:stretch>
            <a:fillRect/>
          </a:stretch>
        </p:blipFill>
        <p:spPr>
          <a:xfrm>
            <a:off x="928662" y="714356"/>
            <a:ext cx="6715172" cy="328614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857232"/>
            <a:ext cx="8472518" cy="5500726"/>
          </a:xfrm>
        </p:spPr>
        <p:txBody>
          <a:bodyPr>
            <a:normAutofit/>
          </a:bodyPr>
          <a:lstStyle/>
          <a:p>
            <a:pPr>
              <a:buNone/>
            </a:pPr>
            <a:r>
              <a:rPr lang="en-IN" sz="2000" dirty="0" smtClean="0"/>
              <a:t>	</a:t>
            </a:r>
            <a:r>
              <a:rPr lang="en-IN" sz="1900" dirty="0" smtClean="0"/>
              <a:t>From the project, </a:t>
            </a:r>
            <a:r>
              <a:rPr lang="en-IN" sz="1900" dirty="0" smtClean="0"/>
              <a:t>w</a:t>
            </a:r>
            <a:r>
              <a:rPr lang="en-IN" sz="1900" dirty="0" smtClean="0"/>
              <a:t>e </a:t>
            </a:r>
            <a:r>
              <a:rPr lang="en-IN" sz="1900" dirty="0" smtClean="0"/>
              <a:t>found that while scraping data, it is important to try fetching the data for all particular target values. This will help us during our model building phase. While scraping the data, we used many websites, but there were more websites which we could not use, as no reviews were present there. Also we could not use the website ‘</a:t>
            </a:r>
            <a:r>
              <a:rPr lang="en-IN" sz="1900" dirty="0" err="1" smtClean="0"/>
              <a:t>snapdeal</a:t>
            </a:r>
            <a:r>
              <a:rPr lang="en-IN" sz="1900" dirty="0" smtClean="0"/>
              <a:t>’ as it did not contain the rating data in </a:t>
            </a:r>
            <a:r>
              <a:rPr lang="en-IN" sz="1900" dirty="0" smtClean="0"/>
              <a:t>text. We </a:t>
            </a:r>
            <a:r>
              <a:rPr lang="en-IN" sz="1900" dirty="0" smtClean="0"/>
              <a:t>fetched nearly 35000 records, which formed a large dataset</a:t>
            </a:r>
            <a:r>
              <a:rPr lang="en-IN" sz="1900" dirty="0" smtClean="0"/>
              <a:t>.</a:t>
            </a:r>
          </a:p>
          <a:p>
            <a:pPr>
              <a:buNone/>
            </a:pPr>
            <a:r>
              <a:rPr lang="en-IN" sz="1900" dirty="0" smtClean="0"/>
              <a:t>	</a:t>
            </a:r>
            <a:r>
              <a:rPr lang="en-IN" sz="1900" dirty="0" smtClean="0"/>
              <a:t>We </a:t>
            </a:r>
            <a:r>
              <a:rPr lang="en-IN" sz="1900" dirty="0" smtClean="0"/>
              <a:t>found that the project was a multi class classification project. We had an index column in the dataset, which did not have any role to play in the modelling, also some missing values were found in the review data of the dataset. We also understood that in a NLP project, the cleansing of the data play a very crucial role in the model performance. After cleaning the data, we found few missing </a:t>
            </a:r>
            <a:r>
              <a:rPr lang="en-IN" sz="1900" dirty="0" smtClean="0"/>
              <a:t>values again, </a:t>
            </a:r>
            <a:r>
              <a:rPr lang="en-IN" sz="1900" dirty="0" smtClean="0"/>
              <a:t>which meant that those records contained only junk data. We </a:t>
            </a:r>
            <a:r>
              <a:rPr lang="en-IN" sz="1900" dirty="0" smtClean="0"/>
              <a:t>found </a:t>
            </a:r>
            <a:r>
              <a:rPr lang="en-IN" sz="1900" dirty="0" smtClean="0"/>
              <a:t>the word ‘good’ being highlighted in each of the word-clouds for every particular rating, </a:t>
            </a:r>
            <a:r>
              <a:rPr lang="en-IN" sz="1900" dirty="0" smtClean="0"/>
              <a:t>that might </a:t>
            </a:r>
            <a:r>
              <a:rPr lang="en-IN" sz="1900" dirty="0" smtClean="0"/>
              <a:t>affect the model, and hence we had to remove the word from the dataset. </a:t>
            </a:r>
            <a:endParaRPr lang="en-US" sz="1900" dirty="0"/>
          </a:p>
        </p:txBody>
      </p:sp>
      <p:sp>
        <p:nvSpPr>
          <p:cNvPr id="2" name="Title 1"/>
          <p:cNvSpPr>
            <a:spLocks noGrp="1"/>
          </p:cNvSpPr>
          <p:nvPr>
            <p:ph type="title"/>
          </p:nvPr>
        </p:nvSpPr>
        <p:spPr>
          <a:xfrm>
            <a:off x="414366" y="71414"/>
            <a:ext cx="8229600" cy="928694"/>
          </a:xfrm>
        </p:spPr>
        <p:txBody>
          <a:bodyPr/>
          <a:lstStyle/>
          <a:p>
            <a:r>
              <a:rPr lang="en-IN" u="sng" dirty="0" smtClean="0"/>
              <a:t>Conclusion</a:t>
            </a:r>
            <a:endParaRPr lang="en-US"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329642" cy="6215106"/>
          </a:xfrm>
        </p:spPr>
        <p:txBody>
          <a:bodyPr>
            <a:normAutofit/>
          </a:bodyPr>
          <a:lstStyle/>
          <a:p>
            <a:pPr>
              <a:buNone/>
            </a:pPr>
            <a:r>
              <a:rPr lang="en-IN" sz="2000" dirty="0" smtClean="0"/>
              <a:t>	</a:t>
            </a:r>
            <a:r>
              <a:rPr lang="en-IN" sz="1900" dirty="0" smtClean="0"/>
              <a:t>From </a:t>
            </a:r>
            <a:r>
              <a:rPr lang="en-IN" sz="1900" dirty="0" smtClean="0"/>
              <a:t>this project we learnt that EDA and Data cleaning play a very crucial role in the outcome of a NLP project. The EDA when done thoroughly gives us many insights into the data. We also learnt that having a balanced dataset for training a classification model is very important in order to get a good performance. From the data cleaning, we got an idea on what type of data we need to avoid while working on NLP and how to do alternations with </a:t>
            </a:r>
            <a:r>
              <a:rPr lang="en-IN" sz="1900" dirty="0" err="1" smtClean="0"/>
              <a:t>stopwords</a:t>
            </a:r>
            <a:r>
              <a:rPr lang="en-IN" sz="1900" dirty="0" smtClean="0"/>
              <a:t>, we also learnt that the word cloud is a very important feature, this helps us identify the mostly occurring words in the data and lets us check if there is any common occurring word for multiple targets, which can affect the training. We got the understanding on which models we can use while working on a multi class classification </a:t>
            </a:r>
            <a:r>
              <a:rPr lang="en-IN" sz="1900" dirty="0" smtClean="0"/>
              <a:t>problem.</a:t>
            </a:r>
            <a:r>
              <a:rPr lang="en-US" sz="1900" dirty="0" smtClean="0"/>
              <a:t> </a:t>
            </a:r>
            <a:r>
              <a:rPr lang="en-IN" sz="1900" dirty="0" smtClean="0"/>
              <a:t>The </a:t>
            </a:r>
            <a:r>
              <a:rPr lang="en-IN" sz="1900" dirty="0" smtClean="0"/>
              <a:t>checking of cross validation score and performing the hyper parameter tuning helped us in the selection of the final model for this project.</a:t>
            </a:r>
            <a:endParaRPr lang="en-US" sz="1900" dirty="0" smtClean="0"/>
          </a:p>
          <a:p>
            <a:pPr>
              <a:buNone/>
            </a:pPr>
            <a:r>
              <a:rPr lang="en-IN" sz="1900" dirty="0" smtClean="0"/>
              <a:t>	</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401080" cy="5500726"/>
          </a:xfrm>
        </p:spPr>
        <p:txBody>
          <a:bodyPr>
            <a:normAutofit fontScale="92500" lnSpcReduction="10000"/>
          </a:bodyPr>
          <a:lstStyle/>
          <a:p>
            <a:pPr>
              <a:buNone/>
            </a:pPr>
            <a:r>
              <a:rPr lang="en-US" dirty="0" smtClean="0"/>
              <a:t> 	</a:t>
            </a:r>
            <a:r>
              <a:rPr lang="en-IN" sz="2000" dirty="0" smtClean="0"/>
              <a:t>Reviews and Ratings are two very important factors that give us an understanding of the product quality and decency. Product reviews are the opinions or feedbacks of customers for a particular product.</a:t>
            </a:r>
            <a:r>
              <a:rPr lang="en-US" sz="2000" dirty="0" smtClean="0"/>
              <a:t> </a:t>
            </a:r>
            <a:r>
              <a:rPr lang="en-IN" sz="2000" dirty="0" smtClean="0"/>
              <a:t>A product review helps other users get a clear idea of the product before purchasing it. This has a great impact on the business and people tend to purchase products which have public reviews on it.</a:t>
            </a:r>
            <a:endParaRPr lang="en-GB" sz="2000" dirty="0" smtClean="0"/>
          </a:p>
          <a:p>
            <a:pPr>
              <a:buNone/>
            </a:pPr>
            <a:r>
              <a:rPr lang="en-GB" sz="2000" dirty="0" smtClean="0"/>
              <a:t>	</a:t>
            </a:r>
            <a:r>
              <a:rPr lang="en-IN" sz="2000" dirty="0" smtClean="0"/>
              <a:t>We have a website where people write different reviews for different products and through the website people can get better understanding of the product they are looking to purchase.  But there are people who don’t want to spend time in reading long reviews, for them a new feature can be added to the website i.e. rating. Ratings are the short and quick interpretation of the reviews and it generally ranges from 1 to 5. Adding the rating feature to the website in corresponding with the reviews will help the website grow more. The reviews will need to add ratings to the reviews from now. But for the old reviews we need the help of data science and machine learning to come up with a solution to add ratings to them.</a:t>
            </a:r>
            <a:endParaRPr lang="en-US" sz="2000" dirty="0"/>
          </a:p>
        </p:txBody>
      </p:sp>
      <p:sp>
        <p:nvSpPr>
          <p:cNvPr id="2" name="Title 1"/>
          <p:cNvSpPr>
            <a:spLocks noGrp="1"/>
          </p:cNvSpPr>
          <p:nvPr>
            <p:ph type="title"/>
          </p:nvPr>
        </p:nvSpPr>
        <p:spPr>
          <a:xfrm>
            <a:off x="428596" y="142852"/>
            <a:ext cx="8229600" cy="1010400"/>
          </a:xfrm>
        </p:spPr>
        <p:txBody>
          <a:bodyPr/>
          <a:lstStyle/>
          <a:p>
            <a:r>
              <a:rPr lang="en-IN" u="sng" dirty="0" smtClean="0"/>
              <a:t>Introduction</a:t>
            </a:r>
            <a:endParaRPr lang="en-US"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501122" cy="5572164"/>
          </a:xfrm>
        </p:spPr>
        <p:txBody>
          <a:bodyPr>
            <a:normAutofit lnSpcReduction="10000"/>
          </a:bodyPr>
          <a:lstStyle/>
          <a:p>
            <a:pPr>
              <a:buNone/>
            </a:pPr>
            <a:r>
              <a:rPr lang="en-GB" sz="2000" dirty="0" smtClean="0"/>
              <a:t>	</a:t>
            </a:r>
            <a:r>
              <a:rPr lang="en-IN" sz="1900" dirty="0" smtClean="0"/>
              <a:t>We have a client who has a website where people write different reviews for technical products. Now they are adding a new feature to their website i.e. the reviewer will have to add stars (rating) as well with the review. The rating only has 5 options available 1 star, 2 stars, 3 stars, 4 stars, 5 stars. Now they want to predict ratings for the reviews which were written in the past and they don’t have a rating. So, we have to build an application which can predict the rating by seeing the review. </a:t>
            </a:r>
          </a:p>
          <a:p>
            <a:pPr>
              <a:buNone/>
            </a:pPr>
            <a:r>
              <a:rPr lang="en-IN" sz="1900" dirty="0" smtClean="0"/>
              <a:t>	We have to complete the project in two phases, the data collection phase and the model building phase.</a:t>
            </a:r>
            <a:r>
              <a:rPr lang="en-US" sz="1900" dirty="0" smtClean="0"/>
              <a:t> </a:t>
            </a:r>
            <a:r>
              <a:rPr lang="en-IN" sz="1900" dirty="0" smtClean="0"/>
              <a:t>In the data collection phase, we have to scrape at least 20000 rows of data. In this section we need to scrape the reviews and ratings of different laptops, Phones, Headphones, smart watches, Professional Cameras, Printers, Monitors, Home theatre, Router from different ecommerce websites.</a:t>
            </a:r>
            <a:endParaRPr lang="en-US" sz="1900" dirty="0" smtClean="0"/>
          </a:p>
          <a:p>
            <a:pPr>
              <a:buNone/>
            </a:pPr>
            <a:r>
              <a:rPr lang="en-IN" sz="1900" dirty="0" smtClean="0"/>
              <a:t>	After collecting the data, you need to build a machine learning model. Before model building we need to do all data pre-processing steps involving NLP. Try different models with different hyper parameters and select the best model</a:t>
            </a:r>
            <a:r>
              <a:rPr lang="en-IN" sz="2000" dirty="0" smtClean="0"/>
              <a:t>.</a:t>
            </a:r>
            <a:endParaRPr lang="en-US" sz="2000" dirty="0" smtClean="0"/>
          </a:p>
          <a:p>
            <a:pPr>
              <a:buNone/>
            </a:pPr>
            <a:endParaRPr lang="en-US" dirty="0"/>
          </a:p>
        </p:txBody>
      </p:sp>
      <p:sp>
        <p:nvSpPr>
          <p:cNvPr id="2" name="Title 1"/>
          <p:cNvSpPr>
            <a:spLocks noGrp="1"/>
          </p:cNvSpPr>
          <p:nvPr>
            <p:ph type="title"/>
          </p:nvPr>
        </p:nvSpPr>
        <p:spPr>
          <a:xfrm>
            <a:off x="214314" y="-71462"/>
            <a:ext cx="8715404" cy="1143000"/>
          </a:xfrm>
        </p:spPr>
        <p:txBody>
          <a:bodyPr>
            <a:normAutofit fontScale="90000"/>
          </a:bodyPr>
          <a:lstStyle/>
          <a:p>
            <a:r>
              <a:rPr lang="en-IN" sz="4000" u="sng" dirty="0" smtClean="0"/>
              <a:t>Problem statement and understanding</a:t>
            </a:r>
            <a:endParaRPr lang="en-US" sz="4000"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572560" cy="5214974"/>
          </a:xfrm>
        </p:spPr>
        <p:txBody>
          <a:bodyPr>
            <a:normAutofit fontScale="92500" lnSpcReduction="10000"/>
          </a:bodyPr>
          <a:lstStyle/>
          <a:p>
            <a:pPr>
              <a:buNone/>
            </a:pPr>
            <a:r>
              <a:rPr lang="en-IN" dirty="0" smtClean="0"/>
              <a:t> 	</a:t>
            </a:r>
            <a:r>
              <a:rPr lang="en-IN" sz="2000" dirty="0" smtClean="0"/>
              <a:t>We scraped the data using a </a:t>
            </a:r>
            <a:r>
              <a:rPr lang="en-IN" sz="2000" dirty="0" err="1" smtClean="0"/>
              <a:t>jupyter</a:t>
            </a:r>
            <a:r>
              <a:rPr lang="en-IN" sz="2000" dirty="0" smtClean="0"/>
              <a:t> notebook and saved the dataset in an excel sheet. And then we loaded the dataset into another </a:t>
            </a:r>
            <a:r>
              <a:rPr lang="en-IN" sz="2000" dirty="0" err="1" smtClean="0"/>
              <a:t>jupyter</a:t>
            </a:r>
            <a:r>
              <a:rPr lang="en-IN" sz="2000" dirty="0" smtClean="0"/>
              <a:t> notebook and performed the following EDA on it:		</a:t>
            </a:r>
          </a:p>
          <a:p>
            <a:pPr>
              <a:buFont typeface="Arial" pitchFamily="34" charset="0"/>
              <a:buChar char="•"/>
            </a:pPr>
            <a:r>
              <a:rPr lang="en-IN" sz="2000" dirty="0" smtClean="0"/>
              <a:t>We checked the size of the dataset and then we dropped the unwanted columns from the dataset which was the index column that had no role to play.</a:t>
            </a:r>
          </a:p>
          <a:p>
            <a:pPr>
              <a:buFont typeface="Arial" pitchFamily="34" charset="0"/>
              <a:buChar char="•"/>
            </a:pPr>
            <a:r>
              <a:rPr lang="en-IN" sz="2000" dirty="0" smtClean="0"/>
              <a:t>Checked for any missing values in the dataset and we found some missing data. We then dropped the missing values.</a:t>
            </a:r>
          </a:p>
          <a:p>
            <a:pPr>
              <a:buFont typeface="Arial" pitchFamily="34" charset="0"/>
              <a:buChar char="•"/>
            </a:pPr>
            <a:r>
              <a:rPr lang="en-IN" sz="2000" dirty="0" smtClean="0"/>
              <a:t>We then checked the data types of the feature and the target. And also checked the percentage ratio of all the unique target data.</a:t>
            </a:r>
          </a:p>
          <a:p>
            <a:pPr>
              <a:buFont typeface="Arial" pitchFamily="34" charset="0"/>
              <a:buChar char="•"/>
            </a:pPr>
            <a:r>
              <a:rPr lang="en-IN" sz="2000" dirty="0" smtClean="0"/>
              <a:t>Then we created a new column that contained the length of the feature data.</a:t>
            </a:r>
          </a:p>
          <a:p>
            <a:pPr>
              <a:buFont typeface="Arial" pitchFamily="34" charset="0"/>
              <a:buChar char="•"/>
            </a:pPr>
            <a:r>
              <a:rPr lang="en-IN" sz="2000" dirty="0" smtClean="0"/>
              <a:t>We started data cleaning by first converting all the text in the feature into lower case.</a:t>
            </a:r>
          </a:p>
          <a:p>
            <a:pPr>
              <a:buFont typeface="Arial" pitchFamily="34" charset="0"/>
              <a:buChar char="•"/>
            </a:pPr>
            <a:r>
              <a:rPr lang="en-IN" sz="2000" dirty="0" smtClean="0"/>
              <a:t>Then we cleaned all the junk in the data by replacing all the punctuations, white space</a:t>
            </a:r>
            <a:r>
              <a:rPr lang="en-IN" sz="2000" b="1" dirty="0" smtClean="0"/>
              <a:t>s, </a:t>
            </a:r>
            <a:r>
              <a:rPr lang="en-IN" sz="2000" dirty="0" smtClean="0"/>
              <a:t>web addresses etc by a space or a single text that defines the element such as an email id.</a:t>
            </a:r>
          </a:p>
          <a:p>
            <a:pPr>
              <a:buFont typeface="Arial" pitchFamily="34" charset="0"/>
              <a:buChar char="•"/>
            </a:pPr>
            <a:endParaRPr lang="en-IN"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p:txBody>
      </p:sp>
      <p:sp>
        <p:nvSpPr>
          <p:cNvPr id="2" name="Title 1"/>
          <p:cNvSpPr>
            <a:spLocks noGrp="1"/>
          </p:cNvSpPr>
          <p:nvPr>
            <p:ph type="title"/>
          </p:nvPr>
        </p:nvSpPr>
        <p:spPr>
          <a:xfrm>
            <a:off x="357158" y="-16"/>
            <a:ext cx="8229600" cy="1143000"/>
          </a:xfrm>
        </p:spPr>
        <p:txBody>
          <a:bodyPr/>
          <a:lstStyle/>
          <a:p>
            <a:r>
              <a:rPr lang="en-IN" u="sng" dirty="0" smtClean="0"/>
              <a:t>EDA steps and visualization</a:t>
            </a:r>
            <a:endParaRPr lang="en-US"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5078621"/>
          </a:xfrm>
        </p:spPr>
        <p:txBody>
          <a:bodyPr>
            <a:normAutofit/>
          </a:bodyPr>
          <a:lstStyle/>
          <a:p>
            <a:pPr>
              <a:buFont typeface="Arial" pitchFamily="34" charset="0"/>
              <a:buChar char="•"/>
            </a:pPr>
            <a:r>
              <a:rPr lang="en-IN" sz="1900" dirty="0" smtClean="0"/>
              <a:t>After this we removed the </a:t>
            </a:r>
            <a:r>
              <a:rPr lang="en-IN" sz="1900" dirty="0" err="1" smtClean="0"/>
              <a:t>stopwords</a:t>
            </a:r>
            <a:r>
              <a:rPr lang="en-IN" sz="1900" dirty="0" smtClean="0"/>
              <a:t> from the data and before removing them we made some alterations to the English </a:t>
            </a:r>
            <a:r>
              <a:rPr lang="en-IN" sz="1900" dirty="0" err="1" smtClean="0"/>
              <a:t>stopwords</a:t>
            </a:r>
            <a:r>
              <a:rPr lang="en-IN" sz="1900" dirty="0" smtClean="0"/>
              <a:t>.</a:t>
            </a:r>
          </a:p>
          <a:p>
            <a:pPr>
              <a:buFont typeface="Arial" pitchFamily="34" charset="0"/>
              <a:buChar char="•"/>
            </a:pPr>
            <a:r>
              <a:rPr lang="en-IN" sz="1900" dirty="0" smtClean="0"/>
              <a:t>Then again we created a new column containing the new length of the cleaned data and then compared the new length to the old length.</a:t>
            </a:r>
          </a:p>
          <a:p>
            <a:pPr>
              <a:buFont typeface="Arial" pitchFamily="34" charset="0"/>
              <a:buChar char="•"/>
            </a:pPr>
            <a:r>
              <a:rPr lang="en-IN" sz="1900" dirty="0" smtClean="0"/>
              <a:t>Checked for imbalance in the dataset and found a target value containing way more records as compared to the other target values. Hence we down-sampled that target value data to that of another target value</a:t>
            </a:r>
          </a:p>
          <a:p>
            <a:pPr>
              <a:buFont typeface="Arial" pitchFamily="34" charset="0"/>
              <a:buChar char="•"/>
            </a:pPr>
            <a:r>
              <a:rPr lang="en-IN" sz="1900" dirty="0" smtClean="0"/>
              <a:t>We then performed some visualization.</a:t>
            </a:r>
          </a:p>
          <a:p>
            <a:pPr>
              <a:buFont typeface="Arial" pitchFamily="34" charset="0"/>
              <a:buChar char="•"/>
            </a:pPr>
            <a:r>
              <a:rPr lang="en-IN" sz="1900" dirty="0" smtClean="0"/>
              <a:t>Finally we converted the text data in the feature to vectors using a </a:t>
            </a:r>
            <a:r>
              <a:rPr lang="en-IN" sz="1900" dirty="0" err="1" smtClean="0"/>
              <a:t>vectorizer</a:t>
            </a:r>
            <a:r>
              <a:rPr lang="en-IN" sz="1900" dirty="0" smtClean="0"/>
              <a:t>.</a:t>
            </a:r>
            <a:endParaRPr lang="en-US" sz="1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429684" cy="5357850"/>
          </a:xfrm>
        </p:spPr>
        <p:txBody>
          <a:bodyPr>
            <a:normAutofit/>
          </a:bodyPr>
          <a:lstStyle/>
          <a:p>
            <a:pPr>
              <a:buNone/>
            </a:pPr>
            <a:r>
              <a:rPr lang="en-IN" sz="2200" dirty="0" smtClean="0"/>
              <a:t>We performed the following visualizations in the dataset:</a:t>
            </a:r>
          </a:p>
          <a:p>
            <a:pPr>
              <a:buNone/>
            </a:pPr>
            <a:endParaRPr lang="en-IN" sz="2200" dirty="0" smtClean="0"/>
          </a:p>
          <a:p>
            <a:pPr>
              <a:buFont typeface="Arial" pitchFamily="34" charset="0"/>
              <a:buChar char="•"/>
            </a:pPr>
            <a:r>
              <a:rPr lang="en-IN" sz="2000" b="1" u="sng" dirty="0" err="1" smtClean="0"/>
              <a:t>Heatmap</a:t>
            </a:r>
            <a:r>
              <a:rPr lang="en-IN" sz="2200" dirty="0" smtClean="0"/>
              <a:t>: </a:t>
            </a:r>
            <a:r>
              <a:rPr lang="en-IN" sz="2000" dirty="0" smtClean="0"/>
              <a:t>Heat map was used for checking any missing values in the dataset. We found that some missing values were present in it and then treated those missing values.</a:t>
            </a:r>
          </a:p>
          <a:p>
            <a:pPr>
              <a:buFont typeface="Arial" pitchFamily="34" charset="0"/>
              <a:buChar char="•"/>
            </a:pPr>
            <a:endParaRPr lang="en-IN" sz="2200" dirty="0" smtClean="0"/>
          </a:p>
          <a:p>
            <a:pPr>
              <a:buFont typeface="Arial" pitchFamily="34" charset="0"/>
              <a:buChar char="•"/>
            </a:pPr>
            <a:endParaRPr lang="en-IN" sz="2200" dirty="0" smtClean="0"/>
          </a:p>
          <a:p>
            <a:pPr>
              <a:buNone/>
            </a:pPr>
            <a:endParaRPr lang="en-US" sz="2200" dirty="0"/>
          </a:p>
        </p:txBody>
      </p:sp>
      <p:pic>
        <p:nvPicPr>
          <p:cNvPr id="5" name="Picture 4" descr="Screenshot (171).png"/>
          <p:cNvPicPr/>
          <p:nvPr/>
        </p:nvPicPr>
        <p:blipFill>
          <a:blip r:embed="rId2"/>
          <a:srcRect l="4321" t="26331" r="21892" b="7101"/>
          <a:stretch>
            <a:fillRect/>
          </a:stretch>
        </p:blipFill>
        <p:spPr>
          <a:xfrm>
            <a:off x="857224" y="2428868"/>
            <a:ext cx="6643734" cy="35719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4460558"/>
          </a:xfrm>
        </p:spPr>
        <p:txBody>
          <a:bodyPr/>
          <a:lstStyle/>
          <a:p>
            <a:pPr>
              <a:buFont typeface="Arial" pitchFamily="34" charset="0"/>
              <a:buChar char="•"/>
            </a:pPr>
            <a:r>
              <a:rPr lang="en-IN" sz="2000" b="1" u="sng" dirty="0" smtClean="0"/>
              <a:t>Pie Chart</a:t>
            </a:r>
            <a:r>
              <a:rPr lang="en-IN" sz="2000" dirty="0" smtClean="0"/>
              <a:t>:</a:t>
            </a:r>
            <a:r>
              <a:rPr lang="en-IN" dirty="0" smtClean="0"/>
              <a:t> </a:t>
            </a:r>
            <a:r>
              <a:rPr lang="en-IN" sz="2000" dirty="0" smtClean="0"/>
              <a:t>We used the Pie chart to visualize the percentage ratio of all the unique target values in the dataset. We found the target 5 star rating having the highest percent of data, followed by 4 star rating and the 2 star rating gave us the least percentage of data.</a:t>
            </a:r>
          </a:p>
          <a:p>
            <a:pPr>
              <a:buNone/>
            </a:pPr>
            <a:endParaRPr lang="en-IN" sz="2000" dirty="0" smtClean="0"/>
          </a:p>
          <a:p>
            <a:endParaRPr lang="en-US" dirty="0"/>
          </a:p>
        </p:txBody>
      </p:sp>
      <p:pic>
        <p:nvPicPr>
          <p:cNvPr id="4" name="Picture 3" descr="Screenshot (172).png"/>
          <p:cNvPicPr/>
          <p:nvPr/>
        </p:nvPicPr>
        <p:blipFill>
          <a:blip r:embed="rId2"/>
          <a:srcRect l="4321" t="28402" r="21892" b="12130"/>
          <a:stretch>
            <a:fillRect/>
          </a:stretch>
        </p:blipFill>
        <p:spPr>
          <a:xfrm>
            <a:off x="857224" y="2643182"/>
            <a:ext cx="6643734" cy="32147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366" y="857232"/>
            <a:ext cx="8229600" cy="4531996"/>
          </a:xfrm>
        </p:spPr>
        <p:txBody>
          <a:bodyPr>
            <a:normAutofit/>
          </a:bodyPr>
          <a:lstStyle/>
          <a:p>
            <a:pPr>
              <a:buFont typeface="Arial" pitchFamily="34" charset="0"/>
              <a:buChar char="•"/>
            </a:pPr>
            <a:r>
              <a:rPr lang="en-IN" sz="2000" b="1" u="sng" dirty="0" smtClean="0"/>
              <a:t>Count Plot</a:t>
            </a:r>
            <a:r>
              <a:rPr lang="en-IN" sz="2000" dirty="0" smtClean="0"/>
              <a:t>: We used the count plot to check of imbalance in the dataset. And we found that there was some imbalance present in the dataset, the 5 star rating contained much more records as compared to other ratings in the dataset.</a:t>
            </a:r>
            <a:endParaRPr lang="en-US" sz="2000" dirty="0" smtClean="0"/>
          </a:p>
          <a:p>
            <a:pPr>
              <a:buFont typeface="Arial" pitchFamily="34" charset="0"/>
              <a:buChar char="•"/>
            </a:pPr>
            <a:endParaRPr lang="en-IN" sz="2000" dirty="0" smtClean="0"/>
          </a:p>
          <a:p>
            <a:pPr>
              <a:buNone/>
            </a:pPr>
            <a:endParaRPr lang="en-IN" sz="2000" dirty="0" smtClean="0"/>
          </a:p>
        </p:txBody>
      </p:sp>
      <p:pic>
        <p:nvPicPr>
          <p:cNvPr id="4" name="Picture 3" descr="Screenshot (173).png"/>
          <p:cNvPicPr/>
          <p:nvPr/>
        </p:nvPicPr>
        <p:blipFill>
          <a:blip r:embed="rId2"/>
          <a:srcRect l="4487" t="32249" r="21926" b="26923"/>
          <a:stretch>
            <a:fillRect/>
          </a:stretch>
        </p:blipFill>
        <p:spPr>
          <a:xfrm>
            <a:off x="857224" y="2357430"/>
            <a:ext cx="6858048" cy="321471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674</TotalTime>
  <Words>748</Words>
  <Application>Microsoft Office PowerPoint</Application>
  <PresentationFormat>On-screen Show (4:3)</PresentationFormat>
  <Paragraphs>122</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Ratings Prediction Project</vt:lpstr>
      <vt:lpstr>Contents</vt:lpstr>
      <vt:lpstr>Introduction</vt:lpstr>
      <vt:lpstr>Problem statement and understanding</vt:lpstr>
      <vt:lpstr>EDA steps and visualization</vt:lpstr>
      <vt:lpstr>Slide 6</vt:lpstr>
      <vt:lpstr>Slide 7</vt:lpstr>
      <vt:lpstr>Slide 8</vt:lpstr>
      <vt:lpstr>Slide 9</vt:lpstr>
      <vt:lpstr>Slide 10</vt:lpstr>
      <vt:lpstr>Slide 11</vt:lpstr>
      <vt:lpstr>Steps and assumptions used</vt:lpstr>
      <vt:lpstr>Slide 13</vt:lpstr>
      <vt:lpstr>Model dashboard</vt:lpstr>
      <vt:lpstr>Slide 15</vt:lpstr>
      <vt:lpstr>Slide 16</vt:lpstr>
      <vt:lpstr>Slide 17</vt:lpstr>
      <vt:lpstr>Slide 18</vt:lpstr>
      <vt:lpstr>Finalized model</vt:lpstr>
      <vt:lpstr>Slide 20</vt:lpstr>
      <vt:lpstr>Slide 21</vt:lpstr>
      <vt:lpstr>  </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101</cp:revision>
  <dcterms:created xsi:type="dcterms:W3CDTF">2021-04-30T07:03:16Z</dcterms:created>
  <dcterms:modified xsi:type="dcterms:W3CDTF">2021-08-12T15:46:06Z</dcterms:modified>
</cp:coreProperties>
</file>