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9" r:id="rId2"/>
    <p:sldId id="260" r:id="rId3"/>
    <p:sldId id="261" r:id="rId4"/>
    <p:sldId id="262" r:id="rId5"/>
    <p:sldId id="263" r:id="rId6"/>
    <p:sldId id="278" r:id="rId7"/>
    <p:sldId id="264" r:id="rId8"/>
    <p:sldId id="265" r:id="rId9"/>
    <p:sldId id="266" r:id="rId10"/>
    <p:sldId id="267" r:id="rId11"/>
    <p:sldId id="268" r:id="rId12"/>
    <p:sldId id="279" r:id="rId13"/>
    <p:sldId id="280" r:id="rId14"/>
    <p:sldId id="281" r:id="rId15"/>
    <p:sldId id="282" r:id="rId16"/>
    <p:sldId id="269" r:id="rId17"/>
    <p:sldId id="270" r:id="rId18"/>
    <p:sldId id="271" r:id="rId19"/>
    <p:sldId id="272" r:id="rId20"/>
    <p:sldId id="284" r:id="rId21"/>
    <p:sldId id="285" r:id="rId22"/>
    <p:sldId id="286" r:id="rId23"/>
    <p:sldId id="287" r:id="rId24"/>
    <p:sldId id="273" r:id="rId25"/>
    <p:sldId id="288" r:id="rId26"/>
    <p:sldId id="274" r:id="rId27"/>
    <p:sldId id="275" r:id="rId28"/>
    <p:sldId id="276" r:id="rId29"/>
    <p:sldId id="27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2164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F9B402-6A6A-475C-BF72-24E5621D804B}" type="datetimeFigureOut">
              <a:rPr lang="en-US" smtClean="0"/>
              <a:pPr/>
              <a:t>9/30/2021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80D933-BE2A-49CC-AEC9-743E694373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80D933-BE2A-49CC-AEC9-743E694373C5}"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80D933-BE2A-49CC-AEC9-743E694373C5}"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28DFF2-A8F6-45FA-92C3-5979D5B9A4DC}" type="datetimeFigureOut">
              <a:rPr lang="en-US" smtClean="0"/>
              <a:pPr/>
              <a:t>9/30/2021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6B9C345-741F-40D8-B53F-B4ACE95DEE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8DFF2-A8F6-45FA-92C3-5979D5B9A4DC}"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8DFF2-A8F6-45FA-92C3-5979D5B9A4DC}"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8DFF2-A8F6-45FA-92C3-5979D5B9A4DC}"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28DFF2-A8F6-45FA-92C3-5979D5B9A4DC}" type="datetimeFigureOut">
              <a:rPr lang="en-US" smtClean="0"/>
              <a:pPr/>
              <a:t>9/30/2021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28DFF2-A8F6-45FA-92C3-5979D5B9A4DC}"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28DFF2-A8F6-45FA-92C3-5979D5B9A4DC}" type="datetimeFigureOut">
              <a:rPr lang="en-US" smtClean="0"/>
              <a:pPr/>
              <a:t>9/30/2021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28DFF2-A8F6-45FA-92C3-5979D5B9A4DC}" type="datetimeFigureOut">
              <a:rPr lang="en-US" smtClean="0"/>
              <a:pPr/>
              <a:t>9/30/2021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8DFF2-A8F6-45FA-92C3-5979D5B9A4DC}" type="datetimeFigureOut">
              <a:rPr lang="en-US" smtClean="0"/>
              <a:pPr/>
              <a:t>9/30/2021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28DFF2-A8F6-45FA-92C3-5979D5B9A4DC}"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28DFF2-A8F6-45FA-92C3-5979D5B9A4DC}" type="datetimeFigureOut">
              <a:rPr lang="en-US" smtClean="0"/>
              <a:pPr/>
              <a:t>9/30/2021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6B9C345-741F-40D8-B53F-B4ACE95DEE7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28DFF2-A8F6-45FA-92C3-5979D5B9A4DC}" type="datetimeFigureOut">
              <a:rPr lang="en-US" smtClean="0"/>
              <a:pPr/>
              <a:t>9/30/2021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6B9C345-741F-40D8-B53F-B4ACE95DEE7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5852" y="1071546"/>
            <a:ext cx="7658096" cy="1143000"/>
          </a:xfrm>
        </p:spPr>
        <p:txBody>
          <a:bodyPr>
            <a:normAutofit/>
          </a:bodyPr>
          <a:lstStyle/>
          <a:p>
            <a:r>
              <a:rPr lang="en-IN" u="sng" dirty="0" smtClean="0"/>
              <a:t>Car</a:t>
            </a:r>
            <a:r>
              <a:rPr lang="en-IN" u="sng" dirty="0" smtClean="0"/>
              <a:t> </a:t>
            </a:r>
            <a:r>
              <a:rPr lang="en-IN" u="sng" dirty="0" smtClean="0"/>
              <a:t>Price Prediction Project</a:t>
            </a:r>
            <a:endParaRPr lang="en-US" u="sng" dirty="0"/>
          </a:p>
        </p:txBody>
      </p:sp>
      <p:sp>
        <p:nvSpPr>
          <p:cNvPr id="5" name="Content Placeholder 4"/>
          <p:cNvSpPr>
            <a:spLocks noGrp="1"/>
          </p:cNvSpPr>
          <p:nvPr>
            <p:ph idx="1"/>
          </p:nvPr>
        </p:nvSpPr>
        <p:spPr>
          <a:xfrm>
            <a:off x="457200" y="2643182"/>
            <a:ext cx="8229600" cy="4214818"/>
          </a:xfrm>
        </p:spPr>
        <p:txBody>
          <a:bodyPr>
            <a:normAutofit lnSpcReduction="10000"/>
          </a:bodyPr>
          <a:lstStyle/>
          <a:p>
            <a:pPr algn="ctr">
              <a:buNone/>
            </a:pPr>
            <a:endParaRPr lang="en-IN" dirty="0" smtClean="0"/>
          </a:p>
          <a:p>
            <a:pPr algn="ctr">
              <a:buNone/>
            </a:pPr>
            <a:endParaRPr lang="en-IN" dirty="0" smtClean="0"/>
          </a:p>
          <a:p>
            <a:pPr algn="ctr">
              <a:buNone/>
            </a:pPr>
            <a:endParaRPr lang="en-IN" dirty="0" smtClean="0"/>
          </a:p>
          <a:p>
            <a:pPr algn="ctr">
              <a:buNone/>
            </a:pPr>
            <a:endParaRPr lang="en-IN" dirty="0" smtClean="0"/>
          </a:p>
          <a:p>
            <a:pPr algn="ctr">
              <a:buNone/>
            </a:pPr>
            <a:endParaRPr lang="en-IN" dirty="0" smtClean="0"/>
          </a:p>
          <a:p>
            <a:pPr algn="ctr">
              <a:buNone/>
            </a:pPr>
            <a:r>
              <a:rPr lang="en-IN" dirty="0" smtClean="0"/>
              <a:t>By</a:t>
            </a:r>
          </a:p>
          <a:p>
            <a:pPr algn="ctr">
              <a:buNone/>
            </a:pPr>
            <a:r>
              <a:rPr lang="en-IN" dirty="0" err="1" smtClean="0"/>
              <a:t>Suraj</a:t>
            </a:r>
            <a:r>
              <a:rPr lang="en-IN" dirty="0" smtClean="0"/>
              <a:t> </a:t>
            </a:r>
            <a:r>
              <a:rPr lang="en-IN" dirty="0" err="1" smtClean="0"/>
              <a:t>Chakraborty</a:t>
            </a:r>
            <a:endParaRPr lang="en-IN" dirty="0" smtClean="0"/>
          </a:p>
          <a:p>
            <a:pPr algn="ctr">
              <a:buNone/>
            </a:pPr>
            <a:r>
              <a:rPr lang="en-IN" dirty="0" smtClean="0"/>
              <a:t>FLIP ROBO (Intern)</a:t>
            </a:r>
          </a:p>
          <a:p>
            <a:pPr algn="ctr">
              <a:buNone/>
            </a:pPr>
            <a:r>
              <a:rPr lang="en-IN" dirty="0" smtClean="0"/>
              <a:t>Internship 15</a:t>
            </a:r>
          </a:p>
        </p:txBody>
      </p:sp>
      <p:pic>
        <p:nvPicPr>
          <p:cNvPr id="6" name="Picture 5"/>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500298" y="1643050"/>
            <a:ext cx="4000528" cy="307183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lstStyle/>
          <a:p>
            <a:r>
              <a:rPr lang="en-IN" sz="2000" b="1" dirty="0" err="1" smtClean="0"/>
              <a:t>Catplot</a:t>
            </a:r>
            <a:r>
              <a:rPr lang="en-IN" dirty="0" smtClean="0"/>
              <a:t>: </a:t>
            </a:r>
            <a:r>
              <a:rPr lang="en-IN" sz="2000" dirty="0" smtClean="0"/>
              <a:t>We used the </a:t>
            </a:r>
            <a:r>
              <a:rPr lang="en-IN" sz="2000" dirty="0" err="1" smtClean="0"/>
              <a:t>catplot</a:t>
            </a:r>
            <a:r>
              <a:rPr lang="en-IN" sz="2000" dirty="0" smtClean="0"/>
              <a:t> multiple times to visualize the relationship between an independent columns and the target. Here in this plot we found a good correlation between the year feature and the price. This meant that more new the car is, the more is the price</a:t>
            </a:r>
            <a:r>
              <a:rPr lang="en-IN" sz="2000" dirty="0" smtClean="0"/>
              <a:t>.</a:t>
            </a:r>
            <a:endParaRPr lang="en-IN" sz="2000" dirty="0" smtClean="0"/>
          </a:p>
          <a:p>
            <a:pPr>
              <a:buNone/>
            </a:pPr>
            <a:endParaRPr lang="en-IN" sz="2000" dirty="0" smtClean="0"/>
          </a:p>
          <a:p>
            <a:pPr>
              <a:buNone/>
            </a:pPr>
            <a:r>
              <a:rPr lang="en-IN" sz="2000" dirty="0" smtClean="0"/>
              <a:t>	</a:t>
            </a:r>
          </a:p>
        </p:txBody>
      </p:sp>
      <p:pic>
        <p:nvPicPr>
          <p:cNvPr id="4" name="Picture 3" descr="Screenshot (258).png"/>
          <p:cNvPicPr/>
          <p:nvPr/>
        </p:nvPicPr>
        <p:blipFill>
          <a:blip r:embed="rId2"/>
          <a:srcRect l="4935" t="35561" r="21968" b="16578"/>
          <a:stretch>
            <a:fillRect/>
          </a:stretch>
        </p:blipFill>
        <p:spPr>
          <a:xfrm>
            <a:off x="785786" y="2857496"/>
            <a:ext cx="7143800" cy="32147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r>
              <a:rPr lang="en-IN" sz="2000" b="1" dirty="0" err="1" smtClean="0"/>
              <a:t>Lineplot</a:t>
            </a:r>
            <a:r>
              <a:rPr lang="en-IN" sz="2000" b="1" dirty="0" smtClean="0"/>
              <a:t>:</a:t>
            </a:r>
            <a:r>
              <a:rPr lang="en-IN" dirty="0" smtClean="0"/>
              <a:t> </a:t>
            </a:r>
            <a:r>
              <a:rPr lang="en-IN" sz="2000" dirty="0" smtClean="0"/>
              <a:t>We used the </a:t>
            </a:r>
            <a:r>
              <a:rPr lang="en-IN" sz="2000" dirty="0" err="1" smtClean="0"/>
              <a:t>lineplot</a:t>
            </a:r>
            <a:r>
              <a:rPr lang="en-IN" sz="2000" dirty="0" smtClean="0"/>
              <a:t> multiple times to visualize the relationship between an independent columns and the target. Here in this plot we found a slight negative correlation between the target and the mileage column, which showed that as the mileage increased the price of car decreases</a:t>
            </a:r>
            <a:r>
              <a:rPr lang="en-IN" sz="2000" dirty="0" smtClean="0"/>
              <a:t>.</a:t>
            </a:r>
            <a:endParaRPr lang="en-IN" sz="2000" dirty="0" smtClean="0"/>
          </a:p>
          <a:p>
            <a:endParaRPr lang="en-IN" sz="2000" dirty="0" smtClean="0"/>
          </a:p>
          <a:p>
            <a:pPr>
              <a:buNone/>
            </a:pPr>
            <a:r>
              <a:rPr lang="en-IN" sz="2000" dirty="0" smtClean="0"/>
              <a:t>	 </a:t>
            </a:r>
            <a:endParaRPr lang="en-US" dirty="0"/>
          </a:p>
        </p:txBody>
      </p:sp>
      <p:pic>
        <p:nvPicPr>
          <p:cNvPr id="4" name="Picture 3" descr="Screenshot (257).png"/>
          <p:cNvPicPr/>
          <p:nvPr/>
        </p:nvPicPr>
        <p:blipFill>
          <a:blip r:embed="rId2"/>
          <a:srcRect l="4784" t="35294" r="21965" b="12299"/>
          <a:stretch>
            <a:fillRect/>
          </a:stretch>
        </p:blipFill>
        <p:spPr>
          <a:xfrm>
            <a:off x="857224" y="2928934"/>
            <a:ext cx="7286676" cy="321471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r>
              <a:rPr lang="en-IN" sz="2000" b="1" dirty="0" err="1" smtClean="0"/>
              <a:t>Factorplot</a:t>
            </a:r>
            <a:r>
              <a:rPr lang="en-IN" sz="2000" b="1" dirty="0" smtClean="0"/>
              <a:t>:</a:t>
            </a:r>
            <a:r>
              <a:rPr lang="en-IN" dirty="0" smtClean="0"/>
              <a:t> </a:t>
            </a:r>
            <a:r>
              <a:rPr lang="en-IN" sz="2000" dirty="0" smtClean="0"/>
              <a:t>We used the </a:t>
            </a:r>
            <a:r>
              <a:rPr lang="en-IN" sz="2000" dirty="0" err="1" smtClean="0"/>
              <a:t>factorplot</a:t>
            </a:r>
            <a:r>
              <a:rPr lang="en-IN" sz="2000" dirty="0" smtClean="0"/>
              <a:t> multiple times to visualize the relationship between an independent columns and the target. Here in this plot we can see the line of the graph going down, then up, this shows no significant correlation between the columns.</a:t>
            </a:r>
            <a:endParaRPr lang="en-US" sz="2000" dirty="0" smtClean="0"/>
          </a:p>
          <a:p>
            <a:pPr>
              <a:buNone/>
            </a:pPr>
            <a:endParaRPr lang="en-IN" sz="2000" dirty="0" smtClean="0"/>
          </a:p>
          <a:p>
            <a:endParaRPr lang="en-US" sz="2000" dirty="0"/>
          </a:p>
        </p:txBody>
      </p:sp>
      <p:pic>
        <p:nvPicPr>
          <p:cNvPr id="5" name="Picture 4" descr="Screenshot (255).png"/>
          <p:cNvPicPr/>
          <p:nvPr/>
        </p:nvPicPr>
        <p:blipFill>
          <a:blip r:embed="rId2"/>
          <a:srcRect l="4935" t="25668" r="22106" b="22460"/>
          <a:stretch>
            <a:fillRect/>
          </a:stretch>
        </p:blipFill>
        <p:spPr>
          <a:xfrm>
            <a:off x="785786" y="2571744"/>
            <a:ext cx="6929486" cy="335758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lstStyle/>
          <a:p>
            <a:r>
              <a:rPr lang="en-IN" sz="2000" b="1" dirty="0" err="1" smtClean="0"/>
              <a:t>Count</a:t>
            </a:r>
            <a:r>
              <a:rPr lang="en-IN" sz="2000" b="1" dirty="0" err="1" smtClean="0"/>
              <a:t>plot</a:t>
            </a:r>
            <a:r>
              <a:rPr lang="en-IN" sz="2000" b="1" dirty="0" smtClean="0"/>
              <a:t>:</a:t>
            </a:r>
            <a:r>
              <a:rPr lang="en-IN" dirty="0" smtClean="0"/>
              <a:t> </a:t>
            </a:r>
            <a:r>
              <a:rPr lang="en-IN" sz="2000" dirty="0" smtClean="0"/>
              <a:t>We used the count plot to check the count of values in different columns of the dataset. And we found some values being more and some being less in different columns of the dataset</a:t>
            </a:r>
            <a:r>
              <a:rPr lang="en-IN" sz="2000" dirty="0" smtClean="0"/>
              <a:t>.</a:t>
            </a:r>
            <a:endParaRPr lang="en-IN" sz="2000" dirty="0" smtClean="0"/>
          </a:p>
          <a:p>
            <a:endParaRPr lang="en-US" sz="2000" dirty="0"/>
          </a:p>
        </p:txBody>
      </p:sp>
      <p:pic>
        <p:nvPicPr>
          <p:cNvPr id="4" name="Picture 3" descr="Screenshot (252).png"/>
          <p:cNvPicPr/>
          <p:nvPr/>
        </p:nvPicPr>
        <p:blipFill>
          <a:blip r:embed="rId2"/>
          <a:srcRect l="16523" t="36631" r="10081" b="16014"/>
          <a:stretch>
            <a:fillRect/>
          </a:stretch>
        </p:blipFill>
        <p:spPr>
          <a:xfrm>
            <a:off x="857224" y="2500306"/>
            <a:ext cx="6858048" cy="350046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r>
              <a:rPr lang="en-IN" sz="2000" b="1" dirty="0" err="1" smtClean="0"/>
              <a:t>Stripplot</a:t>
            </a:r>
            <a:r>
              <a:rPr lang="en-IN" sz="2000" b="1" dirty="0" smtClean="0"/>
              <a:t>:</a:t>
            </a:r>
            <a:r>
              <a:rPr lang="en-IN" dirty="0" smtClean="0"/>
              <a:t> </a:t>
            </a:r>
            <a:r>
              <a:rPr lang="en-IN" sz="2000" dirty="0" smtClean="0"/>
              <a:t>We used the </a:t>
            </a:r>
            <a:r>
              <a:rPr lang="en-IN" sz="2000" dirty="0" err="1" smtClean="0"/>
              <a:t>Stripplot</a:t>
            </a:r>
            <a:r>
              <a:rPr lang="en-IN" sz="2000" dirty="0" smtClean="0"/>
              <a:t> multiple times to visualize the relationship between an independent columns and the target. The plot here showed very little correlation between the columns. Here we can say that the cars with different price are quite equally distributed between the </a:t>
            </a:r>
            <a:r>
              <a:rPr lang="en-IN" sz="2000" dirty="0" smtClean="0"/>
              <a:t>cities.</a:t>
            </a:r>
            <a:endParaRPr lang="en-IN" sz="2000" dirty="0" smtClean="0"/>
          </a:p>
          <a:p>
            <a:endParaRPr lang="en-US" sz="2000" dirty="0"/>
          </a:p>
        </p:txBody>
      </p:sp>
      <p:pic>
        <p:nvPicPr>
          <p:cNvPr id="5" name="Picture 4" descr="Screenshot (256).png"/>
          <p:cNvPicPr/>
          <p:nvPr/>
        </p:nvPicPr>
        <p:blipFill>
          <a:blip r:embed="rId2"/>
          <a:srcRect l="4784" t="30481" r="21815" b="16011"/>
          <a:stretch>
            <a:fillRect/>
          </a:stretch>
        </p:blipFill>
        <p:spPr>
          <a:xfrm>
            <a:off x="785786" y="2857496"/>
            <a:ext cx="7000924" cy="328614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normAutofit/>
          </a:bodyPr>
          <a:lstStyle/>
          <a:p>
            <a:r>
              <a:rPr lang="en-IN" sz="2000" b="1" dirty="0" err="1" smtClean="0"/>
              <a:t>Boxplot</a:t>
            </a:r>
            <a:r>
              <a:rPr lang="en-IN" sz="2000" b="1" dirty="0" smtClean="0"/>
              <a:t>:</a:t>
            </a:r>
            <a:r>
              <a:rPr lang="en-IN" sz="2000" b="1" dirty="0" smtClean="0"/>
              <a:t> </a:t>
            </a:r>
            <a:r>
              <a:rPr lang="en-IN" sz="2000" dirty="0" smtClean="0"/>
              <a:t>We used the </a:t>
            </a:r>
            <a:r>
              <a:rPr lang="en-IN" sz="2000" dirty="0" err="1" smtClean="0"/>
              <a:t>boxplot</a:t>
            </a:r>
            <a:r>
              <a:rPr lang="en-IN" sz="2000" dirty="0" smtClean="0"/>
              <a:t> to check for any outliers in the dataset. In this plot we can see some outliers in the column, some are very close to the threshold and a few can be seen far away</a:t>
            </a:r>
            <a:r>
              <a:rPr lang="en-IN" sz="2000" dirty="0" smtClean="0"/>
              <a:t>.</a:t>
            </a:r>
            <a:endParaRPr lang="en-IN" sz="2000" dirty="0" smtClean="0"/>
          </a:p>
          <a:p>
            <a:endParaRPr lang="en-US" sz="2000" b="1" u="sng" dirty="0"/>
          </a:p>
        </p:txBody>
      </p:sp>
      <p:pic>
        <p:nvPicPr>
          <p:cNvPr id="5" name="Picture 4" descr="Screenshot (259).png"/>
          <p:cNvPicPr/>
          <p:nvPr/>
        </p:nvPicPr>
        <p:blipFill>
          <a:blip r:embed="rId2"/>
          <a:srcRect l="16372" t="33155" r="29750" b="26163"/>
          <a:stretch>
            <a:fillRect/>
          </a:stretch>
        </p:blipFill>
        <p:spPr>
          <a:xfrm>
            <a:off x="857224" y="2571744"/>
            <a:ext cx="7000924" cy="314327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000124"/>
          </a:xfrm>
        </p:spPr>
        <p:txBody>
          <a:bodyPr>
            <a:normAutofit/>
          </a:bodyPr>
          <a:lstStyle/>
          <a:p>
            <a:r>
              <a:rPr lang="en-IN" u="sng" dirty="0" smtClean="0"/>
              <a:t>Steps and assumptions used</a:t>
            </a:r>
            <a:endParaRPr lang="en-US" u="sng" dirty="0"/>
          </a:p>
        </p:txBody>
      </p:sp>
      <p:sp>
        <p:nvSpPr>
          <p:cNvPr id="3" name="Content Placeholder 2"/>
          <p:cNvSpPr>
            <a:spLocks noGrp="1"/>
          </p:cNvSpPr>
          <p:nvPr>
            <p:ph idx="1"/>
          </p:nvPr>
        </p:nvSpPr>
        <p:spPr>
          <a:xfrm>
            <a:off x="457200" y="1714488"/>
            <a:ext cx="8229600" cy="5000660"/>
          </a:xfrm>
        </p:spPr>
        <p:txBody>
          <a:bodyPr>
            <a:normAutofit/>
          </a:bodyPr>
          <a:lstStyle/>
          <a:p>
            <a:pPr lvl="0"/>
            <a:r>
              <a:rPr lang="en-IN" sz="2000" dirty="0" smtClean="0"/>
              <a:t>Loaded the dataset into the </a:t>
            </a:r>
            <a:r>
              <a:rPr lang="en-IN" sz="2000" dirty="0" err="1" smtClean="0"/>
              <a:t>jupyter</a:t>
            </a:r>
            <a:r>
              <a:rPr lang="en-IN" sz="2000" dirty="0" smtClean="0"/>
              <a:t> notebook</a:t>
            </a:r>
            <a:endParaRPr lang="en-US" sz="2000" dirty="0" smtClean="0"/>
          </a:p>
          <a:p>
            <a:pPr lvl="0"/>
            <a:r>
              <a:rPr lang="en-IN" sz="2000" dirty="0" smtClean="0"/>
              <a:t>Performed extensive EDA to get better insights of the dataset.</a:t>
            </a:r>
            <a:endParaRPr lang="en-US" sz="2000" dirty="0" smtClean="0"/>
          </a:p>
          <a:p>
            <a:pPr lvl="0"/>
            <a:r>
              <a:rPr lang="en-IN" sz="2000" dirty="0" smtClean="0"/>
              <a:t>Checked for missing values and treated them accordingly.</a:t>
            </a:r>
            <a:endParaRPr lang="en-US" sz="2000" dirty="0" smtClean="0"/>
          </a:p>
          <a:p>
            <a:pPr lvl="0"/>
            <a:r>
              <a:rPr lang="en-IN" sz="2000" dirty="0" smtClean="0"/>
              <a:t>Performed data cleaning by cleaning and converting all columns to the format they can be used for model building. </a:t>
            </a:r>
            <a:endParaRPr lang="en-IN" sz="2000" dirty="0" smtClean="0"/>
          </a:p>
          <a:p>
            <a:pPr lvl="0"/>
            <a:r>
              <a:rPr lang="en-IN" sz="2000" dirty="0" smtClean="0"/>
              <a:t>Changed the data types of columns containing numeric data to integer data type.</a:t>
            </a:r>
            <a:endParaRPr lang="en-US" sz="2000" dirty="0" smtClean="0"/>
          </a:p>
          <a:p>
            <a:pPr lvl="0"/>
            <a:r>
              <a:rPr lang="en-IN" sz="2000" dirty="0" smtClean="0"/>
              <a:t>Encoded the categorical types of data.</a:t>
            </a:r>
            <a:endParaRPr lang="en-US" sz="2000" dirty="0" smtClean="0"/>
          </a:p>
          <a:p>
            <a:pPr lvl="0"/>
            <a:r>
              <a:rPr lang="en-IN" sz="2000" dirty="0" smtClean="0"/>
              <a:t>Performed visualization to check the distribution and counts of the data.</a:t>
            </a:r>
            <a:endParaRPr lang="en-US" sz="2000" dirty="0" smtClean="0"/>
          </a:p>
          <a:p>
            <a:pPr lvl="0"/>
            <a:r>
              <a:rPr lang="en-IN" sz="2000" dirty="0" smtClean="0"/>
              <a:t>Checked the correlation among all the columns in the dataset and performed visualization to see the relationship between the features and the target column.</a:t>
            </a:r>
            <a:endParaRPr lang="en-US" sz="2000" dirty="0" smtClean="0"/>
          </a:p>
          <a:p>
            <a:pPr lvl="0"/>
            <a:r>
              <a:rPr lang="en-IN" sz="2000" dirty="0" smtClean="0"/>
              <a:t>Checked for outliers in the dataset.</a:t>
            </a:r>
            <a:endParaRPr lang="en-US" sz="2000" dirty="0" smtClean="0"/>
          </a:p>
          <a:p>
            <a:pPr lvl="0">
              <a:buNone/>
            </a:pPr>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286412"/>
          </a:xfrm>
        </p:spPr>
        <p:txBody>
          <a:bodyPr>
            <a:normAutofit/>
          </a:bodyPr>
          <a:lstStyle/>
          <a:p>
            <a:r>
              <a:rPr lang="en-IN" sz="2000" dirty="0" smtClean="0"/>
              <a:t>Handled the </a:t>
            </a:r>
            <a:r>
              <a:rPr lang="en-IN" sz="2000" dirty="0" err="1" smtClean="0"/>
              <a:t>skewness</a:t>
            </a:r>
            <a:r>
              <a:rPr lang="en-IN" sz="2000" dirty="0" smtClean="0"/>
              <a:t> in the </a:t>
            </a:r>
            <a:r>
              <a:rPr lang="en-IN" sz="2000" dirty="0" smtClean="0"/>
              <a:t>dataset.</a:t>
            </a:r>
          </a:p>
          <a:p>
            <a:pPr lvl="0"/>
            <a:r>
              <a:rPr lang="en-IN" sz="2000" dirty="0" smtClean="0"/>
              <a:t>Split the dataset into target and features.</a:t>
            </a:r>
            <a:endParaRPr lang="en-US" sz="2000" dirty="0" smtClean="0"/>
          </a:p>
          <a:p>
            <a:pPr lvl="0"/>
            <a:r>
              <a:rPr lang="en-IN" sz="2000" dirty="0" smtClean="0"/>
              <a:t>Performed scaling on the features.</a:t>
            </a:r>
            <a:endParaRPr lang="en-US" sz="2000" dirty="0" smtClean="0"/>
          </a:p>
          <a:p>
            <a:pPr lvl="0"/>
            <a:r>
              <a:rPr lang="en-IN" sz="2000" dirty="0" smtClean="0"/>
              <a:t>Found the best random state and preformed train test split using it.</a:t>
            </a:r>
            <a:endParaRPr lang="en-US" sz="2000" dirty="0" smtClean="0"/>
          </a:p>
          <a:p>
            <a:pPr lvl="0"/>
            <a:r>
              <a:rPr lang="en-IN" sz="2000" dirty="0" smtClean="0"/>
              <a:t>Trained different models.</a:t>
            </a:r>
            <a:endParaRPr lang="en-US" sz="2000" dirty="0" smtClean="0"/>
          </a:p>
          <a:p>
            <a:pPr lvl="0"/>
            <a:r>
              <a:rPr lang="en-IN" sz="2000" dirty="0" smtClean="0"/>
              <a:t>Checked CV score for all the models for any overfitting or </a:t>
            </a:r>
            <a:r>
              <a:rPr lang="en-IN" sz="2000" dirty="0" err="1" smtClean="0"/>
              <a:t>underfitting</a:t>
            </a:r>
            <a:r>
              <a:rPr lang="en-IN" sz="2000" dirty="0" smtClean="0"/>
              <a:t>.</a:t>
            </a:r>
            <a:endParaRPr lang="en-US" sz="2000" dirty="0" smtClean="0"/>
          </a:p>
          <a:p>
            <a:pPr lvl="0"/>
            <a:r>
              <a:rPr lang="en-IN" sz="2000" dirty="0" smtClean="0"/>
              <a:t>Hyper-parameter tuned the better performing models to find the best parameters for those models.</a:t>
            </a:r>
            <a:endParaRPr lang="en-US" sz="2000" dirty="0" smtClean="0"/>
          </a:p>
          <a:p>
            <a:pPr lvl="0"/>
            <a:r>
              <a:rPr lang="en-IN" sz="2000" dirty="0" smtClean="0"/>
              <a:t>Trained the models using those parameters found to be performing best.</a:t>
            </a:r>
            <a:endParaRPr lang="en-US" sz="2000" dirty="0" smtClean="0"/>
          </a:p>
          <a:p>
            <a:pPr lvl="0"/>
            <a:r>
              <a:rPr lang="en-IN" sz="2000" dirty="0" smtClean="0"/>
              <a:t>Saved the best performing model as the final model.</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785810"/>
          </a:xfrm>
        </p:spPr>
        <p:txBody>
          <a:bodyPr>
            <a:normAutofit fontScale="90000"/>
          </a:bodyPr>
          <a:lstStyle/>
          <a:p>
            <a:r>
              <a:rPr lang="en-IN" u="sng" dirty="0" smtClean="0"/>
              <a:t>Model dashboard</a:t>
            </a:r>
            <a:endParaRPr lang="en-US" u="sng" dirty="0"/>
          </a:p>
        </p:txBody>
      </p:sp>
      <p:sp>
        <p:nvSpPr>
          <p:cNvPr id="3" name="Content Placeholder 2"/>
          <p:cNvSpPr>
            <a:spLocks noGrp="1"/>
          </p:cNvSpPr>
          <p:nvPr>
            <p:ph idx="1"/>
          </p:nvPr>
        </p:nvSpPr>
        <p:spPr>
          <a:xfrm>
            <a:off x="428596" y="1643050"/>
            <a:ext cx="8286808" cy="4929222"/>
          </a:xfrm>
        </p:spPr>
        <p:txBody>
          <a:bodyPr>
            <a:normAutofit fontScale="92500" lnSpcReduction="10000"/>
          </a:bodyPr>
          <a:lstStyle/>
          <a:p>
            <a:pPr>
              <a:buNone/>
            </a:pPr>
            <a:r>
              <a:rPr lang="en-IN" sz="2000" dirty="0" smtClean="0"/>
              <a:t>	In this project we used </a:t>
            </a:r>
            <a:r>
              <a:rPr lang="en-IN" sz="2000" dirty="0" smtClean="0"/>
              <a:t>six </a:t>
            </a:r>
            <a:r>
              <a:rPr lang="en-IN" sz="2000" dirty="0" smtClean="0"/>
              <a:t>different regression models to train the </a:t>
            </a:r>
            <a:r>
              <a:rPr lang="en-IN" sz="2000" dirty="0" smtClean="0"/>
              <a:t>data, </a:t>
            </a:r>
            <a:r>
              <a:rPr lang="en-IN" sz="2000" dirty="0" smtClean="0"/>
              <a:t>t</a:t>
            </a:r>
            <a:r>
              <a:rPr lang="en-IN" sz="2000" dirty="0" smtClean="0"/>
              <a:t>he </a:t>
            </a:r>
            <a:r>
              <a:rPr lang="en-IN" sz="2000" dirty="0" smtClean="0"/>
              <a:t>models we used are</a:t>
            </a:r>
            <a:r>
              <a:rPr lang="en-IN" sz="2000" dirty="0" smtClean="0"/>
              <a:t>:</a:t>
            </a:r>
          </a:p>
          <a:p>
            <a:pPr>
              <a:buNone/>
            </a:pPr>
            <a:endParaRPr lang="en-IN" sz="2000" dirty="0" smtClean="0"/>
          </a:p>
          <a:p>
            <a:pPr>
              <a:buFont typeface="Arial" pitchFamily="34" charset="0"/>
              <a:buChar char="•"/>
            </a:pPr>
            <a:r>
              <a:rPr lang="en-IN" sz="2000" b="1" u="sng" dirty="0" smtClean="0"/>
              <a:t>Linear Regression</a:t>
            </a:r>
            <a:r>
              <a:rPr lang="en-IN" sz="2000" dirty="0" smtClean="0"/>
              <a:t>: </a:t>
            </a:r>
            <a:r>
              <a:rPr lang="en-IN" sz="2000" dirty="0" smtClean="0"/>
              <a:t>It measures the relationship between continuous numeric dependent variable and the independent variables by estimating </a:t>
            </a:r>
            <a:r>
              <a:rPr lang="en-IN" sz="2000" dirty="0" smtClean="0"/>
              <a:t>probabilities. </a:t>
            </a:r>
            <a:r>
              <a:rPr lang="en-IN" sz="2000" dirty="0" smtClean="0"/>
              <a:t>Using linear regression, we found the training score to be 30%, the R2 score to be 42% and the errors being very </a:t>
            </a:r>
            <a:r>
              <a:rPr lang="en-IN" sz="2000" dirty="0" smtClean="0"/>
              <a:t>high.</a:t>
            </a:r>
            <a:endParaRPr lang="en-IN" sz="2000" dirty="0" smtClean="0"/>
          </a:p>
          <a:p>
            <a:pPr>
              <a:buFont typeface="Arial" pitchFamily="34" charset="0"/>
              <a:buChar char="•"/>
            </a:pPr>
            <a:endParaRPr lang="en-IN" sz="2000" dirty="0" smtClean="0"/>
          </a:p>
          <a:p>
            <a:pPr>
              <a:buNone/>
            </a:pPr>
            <a:r>
              <a:rPr lang="en-IN" sz="2000" dirty="0" smtClean="0"/>
              <a:t>	</a:t>
            </a:r>
          </a:p>
          <a:p>
            <a:pPr>
              <a:buNone/>
            </a:pPr>
            <a:endParaRPr lang="en-IN" sz="2000" dirty="0" smtClean="0"/>
          </a:p>
          <a:p>
            <a:pPr>
              <a:buNone/>
            </a:pPr>
            <a:endParaRPr lang="en-IN" sz="2000" dirty="0" smtClean="0"/>
          </a:p>
          <a:p>
            <a:pPr>
              <a:buNone/>
            </a:pPr>
            <a:endParaRPr lang="en-IN" sz="2000" dirty="0" smtClean="0"/>
          </a:p>
          <a:p>
            <a:pPr>
              <a:buNone/>
            </a:pPr>
            <a:endParaRPr lang="en-IN" sz="2000" dirty="0" smtClean="0"/>
          </a:p>
          <a:p>
            <a:pPr>
              <a:buNone/>
            </a:pPr>
            <a:endParaRPr lang="en-IN" sz="2000" dirty="0" smtClean="0"/>
          </a:p>
          <a:p>
            <a:pPr>
              <a:buNone/>
            </a:pPr>
            <a:r>
              <a:rPr lang="en-IN" sz="2000" dirty="0" smtClean="0"/>
              <a:t>	</a:t>
            </a:r>
          </a:p>
          <a:p>
            <a:pPr>
              <a:buNone/>
            </a:pPr>
            <a:r>
              <a:rPr lang="en-IN" sz="2000" dirty="0" smtClean="0"/>
              <a:t>	</a:t>
            </a:r>
            <a:endParaRPr lang="en-US" sz="2000" dirty="0"/>
          </a:p>
        </p:txBody>
      </p:sp>
      <p:pic>
        <p:nvPicPr>
          <p:cNvPr id="6" name="Picture 5" descr="Screenshot (242).png"/>
          <p:cNvPicPr/>
          <p:nvPr/>
        </p:nvPicPr>
        <p:blipFill>
          <a:blip r:embed="rId2"/>
          <a:srcRect l="16523" t="36631" r="9931" b="30481"/>
          <a:stretch>
            <a:fillRect/>
          </a:stretch>
        </p:blipFill>
        <p:spPr>
          <a:xfrm>
            <a:off x="785786" y="3786190"/>
            <a:ext cx="6929486" cy="264320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r>
              <a:rPr lang="en-IN" sz="2000" b="1" u="sng" dirty="0" smtClean="0"/>
              <a:t>Decision Tree Regressor</a:t>
            </a:r>
            <a:r>
              <a:rPr lang="en-IN" sz="2000" dirty="0" smtClean="0"/>
              <a:t>: </a:t>
            </a:r>
            <a:r>
              <a:rPr lang="en-IN" sz="2000" dirty="0" smtClean="0"/>
              <a:t>Builds regression models in the form of a tree structure. It breaks down the dataset into smaller subsets</a:t>
            </a:r>
            <a:r>
              <a:rPr lang="en-IN" sz="2000" dirty="0" smtClean="0"/>
              <a:t>. </a:t>
            </a:r>
            <a:r>
              <a:rPr lang="en-IN" sz="2000" dirty="0" smtClean="0"/>
              <a:t>Using Decision tree regressor, we found the training score to be 99%, the R2 score to be 45%, and high </a:t>
            </a:r>
            <a:r>
              <a:rPr lang="en-IN" sz="2000" dirty="0" smtClean="0"/>
              <a:t>errors.</a:t>
            </a:r>
            <a:endParaRPr lang="en-IN" sz="2000" dirty="0" smtClean="0"/>
          </a:p>
          <a:p>
            <a:pPr>
              <a:buNone/>
            </a:pPr>
            <a:r>
              <a:rPr lang="en-IN" sz="2000" dirty="0" smtClean="0"/>
              <a:t>	</a:t>
            </a:r>
            <a:endParaRPr lang="en-US" sz="2000" dirty="0"/>
          </a:p>
        </p:txBody>
      </p:sp>
      <p:pic>
        <p:nvPicPr>
          <p:cNvPr id="4" name="Picture 3" descr="Screenshot (243).png"/>
          <p:cNvPicPr/>
          <p:nvPr/>
        </p:nvPicPr>
        <p:blipFill>
          <a:blip r:embed="rId2"/>
          <a:srcRect l="16372" t="27273" r="10064" b="33422"/>
          <a:stretch>
            <a:fillRect/>
          </a:stretch>
        </p:blipFill>
        <p:spPr>
          <a:xfrm>
            <a:off x="785786" y="2857496"/>
            <a:ext cx="6715172" cy="278608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Contents</a:t>
            </a:r>
            <a:endParaRPr lang="en-US" u="sng" dirty="0"/>
          </a:p>
        </p:txBody>
      </p:sp>
      <p:sp>
        <p:nvSpPr>
          <p:cNvPr id="3" name="Content Placeholder 2"/>
          <p:cNvSpPr>
            <a:spLocks noGrp="1"/>
          </p:cNvSpPr>
          <p:nvPr>
            <p:ph idx="1"/>
          </p:nvPr>
        </p:nvSpPr>
        <p:spPr/>
        <p:txBody>
          <a:bodyPr/>
          <a:lstStyle/>
          <a:p>
            <a:r>
              <a:rPr lang="en-IN" dirty="0" smtClean="0"/>
              <a:t>Introduction</a:t>
            </a:r>
          </a:p>
          <a:p>
            <a:r>
              <a:rPr lang="en-IN" dirty="0" smtClean="0"/>
              <a:t>Problem statement and understanding</a:t>
            </a:r>
          </a:p>
          <a:p>
            <a:r>
              <a:rPr lang="en-IN" dirty="0" smtClean="0"/>
              <a:t>EDA steps and visualization</a:t>
            </a:r>
          </a:p>
          <a:p>
            <a:r>
              <a:rPr lang="en-IN" dirty="0" smtClean="0"/>
              <a:t>Steps and assumptions used</a:t>
            </a:r>
          </a:p>
          <a:p>
            <a:r>
              <a:rPr lang="en-IN" dirty="0" smtClean="0"/>
              <a:t>Model dashboard</a:t>
            </a:r>
          </a:p>
          <a:p>
            <a:r>
              <a:rPr lang="en-IN" dirty="0" smtClean="0"/>
              <a:t>Finalized model</a:t>
            </a:r>
          </a:p>
          <a:p>
            <a:r>
              <a:rPr lang="en-IN" dirty="0" smtClean="0"/>
              <a:t>Conclusion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pPr lvl="0"/>
            <a:r>
              <a:rPr lang="en-IN" sz="2000" b="1" u="sng" dirty="0" smtClean="0"/>
              <a:t>Random Forest Regressor</a:t>
            </a:r>
            <a:r>
              <a:rPr lang="en-IN" sz="2000" dirty="0" smtClean="0"/>
              <a:t>: </a:t>
            </a:r>
            <a:r>
              <a:rPr lang="en-IN" sz="2000" dirty="0" smtClean="0"/>
              <a:t>It builds multiple decision trees and merges them together to get a more accurate </a:t>
            </a:r>
            <a:r>
              <a:rPr lang="en-IN" sz="2000" dirty="0" smtClean="0"/>
              <a:t>prediction.</a:t>
            </a:r>
            <a:r>
              <a:rPr lang="en-US" sz="2000" dirty="0" smtClean="0"/>
              <a:t> </a:t>
            </a:r>
            <a:r>
              <a:rPr lang="en-IN" sz="2000" dirty="0" smtClean="0"/>
              <a:t>Using </a:t>
            </a:r>
            <a:r>
              <a:rPr lang="en-IN" sz="2000" dirty="0" smtClean="0"/>
              <a:t>Random forest regressor, we found the training score to be 94%, the R2 score to be 67%, and comparative less errors</a:t>
            </a:r>
            <a:endParaRPr lang="en-US" sz="2000" b="1" u="sng" dirty="0"/>
          </a:p>
        </p:txBody>
      </p:sp>
      <p:pic>
        <p:nvPicPr>
          <p:cNvPr id="5" name="Picture 4" descr="Screenshot (244).png"/>
          <p:cNvPicPr/>
          <p:nvPr/>
        </p:nvPicPr>
        <p:blipFill>
          <a:blip r:embed="rId2"/>
          <a:srcRect l="16523" t="25668" r="9931" b="35829"/>
          <a:stretch>
            <a:fillRect/>
          </a:stretch>
        </p:blipFill>
        <p:spPr>
          <a:xfrm>
            <a:off x="785786" y="2786058"/>
            <a:ext cx="6858048" cy="278608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normAutofit/>
          </a:bodyPr>
          <a:lstStyle/>
          <a:p>
            <a:pPr lvl="0"/>
            <a:r>
              <a:rPr lang="en-IN" sz="2000" b="1" u="sng" dirty="0" smtClean="0"/>
              <a:t>Support Vector </a:t>
            </a:r>
            <a:r>
              <a:rPr lang="en-IN" sz="2000" b="1" u="sng" dirty="0" smtClean="0"/>
              <a:t>Regressor:</a:t>
            </a:r>
            <a:r>
              <a:rPr lang="en-IN" sz="2000" dirty="0" smtClean="0"/>
              <a:t> </a:t>
            </a:r>
            <a:r>
              <a:rPr lang="en-IN" sz="2000" dirty="0" smtClean="0"/>
              <a:t>It looks at data and sorts it into one of two categories. It helps in determining the closest match between the data points and the function which is used to represent them. Using support vector regressor, we found the training score to be -9%, the R2 score to be -10%, and with very high </a:t>
            </a:r>
            <a:r>
              <a:rPr lang="en-IN" sz="2000" dirty="0" smtClean="0"/>
              <a:t>errors.</a:t>
            </a:r>
            <a:r>
              <a:rPr lang="en-IN" sz="2000" dirty="0" smtClean="0"/>
              <a:t>	</a:t>
            </a:r>
            <a:endParaRPr lang="en-US" sz="2000" dirty="0"/>
          </a:p>
        </p:txBody>
      </p:sp>
      <p:pic>
        <p:nvPicPr>
          <p:cNvPr id="5" name="Picture 4" descr="Screenshot (245).png"/>
          <p:cNvPicPr/>
          <p:nvPr/>
        </p:nvPicPr>
        <p:blipFill>
          <a:blip r:embed="rId2"/>
          <a:srcRect l="16372" t="36898" r="9810" b="23759"/>
          <a:stretch>
            <a:fillRect/>
          </a:stretch>
        </p:blipFill>
        <p:spPr>
          <a:xfrm>
            <a:off x="785786" y="2857496"/>
            <a:ext cx="6929486" cy="285752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lstStyle/>
          <a:p>
            <a:r>
              <a:rPr lang="en-IN" sz="2000" b="1" u="sng" dirty="0" smtClean="0"/>
              <a:t>Lasso</a:t>
            </a:r>
            <a:r>
              <a:rPr lang="en-IN" sz="2000" b="1" u="sng" dirty="0" smtClean="0"/>
              <a:t> </a:t>
            </a:r>
            <a:r>
              <a:rPr lang="en-IN" sz="2000" b="1" u="sng" dirty="0" smtClean="0"/>
              <a:t>Regression</a:t>
            </a:r>
            <a:r>
              <a:rPr lang="en-IN" dirty="0" smtClean="0"/>
              <a:t>: </a:t>
            </a:r>
            <a:r>
              <a:rPr lang="en-IN" sz="2000" dirty="0" smtClean="0"/>
              <a:t>It uses </a:t>
            </a:r>
            <a:r>
              <a:rPr lang="en-IN" sz="2000" dirty="0" smtClean="0"/>
              <a:t>shrinkage. </a:t>
            </a:r>
            <a:r>
              <a:rPr lang="en-IN" sz="2000" dirty="0" smtClean="0"/>
              <a:t>Shrinkage is where data values are shrunk towards a central point, like </a:t>
            </a:r>
            <a:r>
              <a:rPr lang="en-IN" sz="2000" dirty="0" smtClean="0"/>
              <a:t>the mean. </a:t>
            </a:r>
            <a:r>
              <a:rPr lang="en-IN" sz="2000" dirty="0" smtClean="0"/>
              <a:t>The lasso procedure encourages simple, sparse models i.e. models with fewer </a:t>
            </a:r>
            <a:r>
              <a:rPr lang="en-IN" sz="2000" dirty="0" smtClean="0"/>
              <a:t>parameters. </a:t>
            </a:r>
            <a:r>
              <a:rPr lang="en-IN" sz="2000" dirty="0" smtClean="0"/>
              <a:t>Using Lasso regressor, we found the training score to be 30%, the R2 score to be 41%, and with high </a:t>
            </a:r>
            <a:r>
              <a:rPr lang="en-IN" sz="2000" dirty="0" smtClean="0"/>
              <a:t>errors.</a:t>
            </a:r>
            <a:endParaRPr lang="en-US" sz="2000" dirty="0"/>
          </a:p>
        </p:txBody>
      </p:sp>
      <p:pic>
        <p:nvPicPr>
          <p:cNvPr id="5" name="Picture 4" descr="Screenshot (246).png"/>
          <p:cNvPicPr/>
          <p:nvPr/>
        </p:nvPicPr>
        <p:blipFill>
          <a:blip r:embed="rId2"/>
          <a:srcRect l="16523" t="35027" r="10081" b="21093"/>
          <a:stretch>
            <a:fillRect/>
          </a:stretch>
        </p:blipFill>
        <p:spPr>
          <a:xfrm>
            <a:off x="857224" y="3000372"/>
            <a:ext cx="6715172" cy="264320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normAutofit/>
          </a:bodyPr>
          <a:lstStyle/>
          <a:p>
            <a:r>
              <a:rPr lang="en-IN" sz="2000" b="1" u="sng" dirty="0" smtClean="0"/>
              <a:t>XGB </a:t>
            </a:r>
            <a:r>
              <a:rPr lang="en-IN" sz="2000" b="1" u="sng" dirty="0" smtClean="0"/>
              <a:t>Regressor</a:t>
            </a:r>
            <a:r>
              <a:rPr lang="en-IN" sz="2000" dirty="0" smtClean="0"/>
              <a:t>:  It is an efficient implementation of gradient boosting that can be used for regression predictive modelling</a:t>
            </a:r>
            <a:r>
              <a:rPr lang="en-IN" sz="2000" dirty="0" smtClean="0"/>
              <a:t>. </a:t>
            </a:r>
            <a:r>
              <a:rPr lang="en-IN" sz="2000" dirty="0" smtClean="0"/>
              <a:t>Using XGB regressor, we found the training score to be 96%, the R2 score to be 65%, with the errors being comparatively less</a:t>
            </a:r>
            <a:r>
              <a:rPr lang="en-IN" sz="2000" dirty="0" smtClean="0"/>
              <a:t>.</a:t>
            </a:r>
            <a:endParaRPr lang="en-US" sz="2000" dirty="0" smtClean="0"/>
          </a:p>
        </p:txBody>
      </p:sp>
      <p:pic>
        <p:nvPicPr>
          <p:cNvPr id="4" name="Picture 3" descr="Screenshot (247).png"/>
          <p:cNvPicPr/>
          <p:nvPr/>
        </p:nvPicPr>
        <p:blipFill>
          <a:blip r:embed="rId2"/>
          <a:srcRect l="16372" t="36269" r="10305" b="23686"/>
          <a:stretch>
            <a:fillRect/>
          </a:stretch>
        </p:blipFill>
        <p:spPr>
          <a:xfrm>
            <a:off x="857224" y="2714620"/>
            <a:ext cx="6786610" cy="271464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642926"/>
            <a:ext cx="8229600" cy="1143000"/>
          </a:xfrm>
        </p:spPr>
        <p:txBody>
          <a:bodyPr>
            <a:normAutofit/>
          </a:bodyPr>
          <a:lstStyle/>
          <a:p>
            <a:r>
              <a:rPr lang="en-IN" sz="4800" u="sng" dirty="0" smtClean="0"/>
              <a:t>Finalized model</a:t>
            </a:r>
            <a:endParaRPr lang="en-US" sz="4800" u="sng" dirty="0"/>
          </a:p>
        </p:txBody>
      </p:sp>
      <p:sp>
        <p:nvSpPr>
          <p:cNvPr id="3" name="Content Placeholder 2"/>
          <p:cNvSpPr>
            <a:spLocks noGrp="1"/>
          </p:cNvSpPr>
          <p:nvPr>
            <p:ph idx="1"/>
          </p:nvPr>
        </p:nvSpPr>
        <p:spPr>
          <a:xfrm>
            <a:off x="457200" y="2000240"/>
            <a:ext cx="8229600" cy="4643470"/>
          </a:xfrm>
        </p:spPr>
        <p:txBody>
          <a:bodyPr>
            <a:normAutofit/>
          </a:bodyPr>
          <a:lstStyle/>
          <a:p>
            <a:pPr>
              <a:buNone/>
            </a:pPr>
            <a:r>
              <a:rPr lang="en-IN" sz="2000" dirty="0" smtClean="0"/>
              <a:t>	</a:t>
            </a:r>
            <a:r>
              <a:rPr lang="en-IN" sz="2000" dirty="0" smtClean="0"/>
              <a:t>We </a:t>
            </a:r>
            <a:r>
              <a:rPr lang="en-IN" sz="2000" dirty="0" smtClean="0"/>
              <a:t>trained the dataset using </a:t>
            </a:r>
            <a:r>
              <a:rPr lang="en-IN" sz="2000" dirty="0" smtClean="0"/>
              <a:t>six </a:t>
            </a:r>
            <a:r>
              <a:rPr lang="en-IN" sz="2000" dirty="0" smtClean="0"/>
              <a:t>different models to select a final model which will perform the best among all the models.</a:t>
            </a:r>
            <a:endParaRPr lang="en-IN" sz="2000" dirty="0" smtClean="0"/>
          </a:p>
          <a:p>
            <a:pPr>
              <a:buNone/>
            </a:pPr>
            <a:r>
              <a:rPr lang="en-IN" sz="2000" dirty="0" smtClean="0"/>
              <a:t>	We used Linear regression, Decision tree regressor, Random forest regressor , </a:t>
            </a:r>
            <a:r>
              <a:rPr lang="en-IN" sz="2000" dirty="0" smtClean="0"/>
              <a:t>SVR, Lasso regressor </a:t>
            </a:r>
            <a:r>
              <a:rPr lang="en-IN" sz="2000" dirty="0" smtClean="0"/>
              <a:t>a</a:t>
            </a:r>
            <a:r>
              <a:rPr lang="en-IN" sz="2000" dirty="0" smtClean="0"/>
              <a:t>nd XGB regressor. </a:t>
            </a:r>
            <a:r>
              <a:rPr lang="en-IN" sz="2000" dirty="0" smtClean="0"/>
              <a:t>After training we found </a:t>
            </a:r>
            <a:r>
              <a:rPr lang="en-IN" sz="2000" dirty="0" smtClean="0"/>
              <a:t>the models Random forest and XGBoost were performing better as compared to other models and they </a:t>
            </a:r>
            <a:r>
              <a:rPr lang="en-IN" sz="2000" dirty="0" smtClean="0"/>
              <a:t>gave us a good training score and r2 score along </a:t>
            </a:r>
            <a:r>
              <a:rPr lang="en-IN" sz="2000" dirty="0" smtClean="0"/>
              <a:t>with </a:t>
            </a:r>
            <a:r>
              <a:rPr lang="en-IN" sz="2000" dirty="0" smtClean="0"/>
              <a:t>less errors. But since the high score could be a result of overfitting, we performed the cross validation check. </a:t>
            </a:r>
          </a:p>
          <a:p>
            <a:pPr>
              <a:buNone/>
            </a:pPr>
            <a:endParaRPr lang="en-IN"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4214818"/>
            <a:ext cx="8229600" cy="2109782"/>
          </a:xfrm>
        </p:spPr>
        <p:txBody>
          <a:bodyPr/>
          <a:lstStyle/>
          <a:p>
            <a:pPr>
              <a:buNone/>
            </a:pPr>
            <a:r>
              <a:rPr lang="en-IN" sz="2000" dirty="0" smtClean="0"/>
              <a:t>	From </a:t>
            </a:r>
            <a:r>
              <a:rPr lang="en-IN" sz="2000" dirty="0" smtClean="0"/>
              <a:t>the cross validation check, we found that the Random forest model and the </a:t>
            </a:r>
            <a:r>
              <a:rPr lang="en-IN" sz="2000" dirty="0" smtClean="0"/>
              <a:t>XGBoost </a:t>
            </a:r>
            <a:r>
              <a:rPr lang="en-IN" sz="2000" dirty="0" smtClean="0"/>
              <a:t>model had the </a:t>
            </a:r>
            <a:r>
              <a:rPr lang="en-IN" sz="2000" dirty="0" smtClean="0"/>
              <a:t>highest scores and least </a:t>
            </a:r>
            <a:r>
              <a:rPr lang="en-IN" sz="2000" dirty="0" smtClean="0"/>
              <a:t>difference between the r2 score and the CV score, which is an indicator of a </a:t>
            </a:r>
            <a:r>
              <a:rPr lang="en-IN" sz="2000" dirty="0" smtClean="0"/>
              <a:t>better </a:t>
            </a:r>
            <a:r>
              <a:rPr lang="en-IN" sz="2000" dirty="0" smtClean="0"/>
              <a:t>performance</a:t>
            </a:r>
            <a:r>
              <a:rPr lang="en-IN" sz="2000" dirty="0" smtClean="0"/>
              <a:t>. </a:t>
            </a:r>
            <a:r>
              <a:rPr lang="en-IN" sz="2000" dirty="0" smtClean="0"/>
              <a:t>Hence we took </a:t>
            </a:r>
            <a:r>
              <a:rPr lang="en-IN" sz="2000" dirty="0" smtClean="0"/>
              <a:t>these </a:t>
            </a:r>
            <a:r>
              <a:rPr lang="en-IN" sz="2000" dirty="0" smtClean="0"/>
              <a:t>two higher scoring models to perform hyper parameter </a:t>
            </a:r>
            <a:r>
              <a:rPr lang="en-IN" sz="2000" dirty="0" smtClean="0"/>
              <a:t>tuning.</a:t>
            </a:r>
          </a:p>
          <a:p>
            <a:endParaRPr lang="en-US" dirty="0"/>
          </a:p>
        </p:txBody>
      </p:sp>
      <p:pic>
        <p:nvPicPr>
          <p:cNvPr id="7" name="Content Placeholder 3" descr="Screenshot (260).png"/>
          <p:cNvPicPr>
            <a:picLocks noChangeAspect="1"/>
          </p:cNvPicPr>
          <p:nvPr/>
        </p:nvPicPr>
        <p:blipFill>
          <a:blip r:embed="rId2"/>
          <a:srcRect l="15909" t="23881" r="21591" b="4477"/>
          <a:stretch>
            <a:fillRect/>
          </a:stretch>
        </p:blipFill>
        <p:spPr>
          <a:xfrm>
            <a:off x="785786" y="1142984"/>
            <a:ext cx="7215238" cy="28575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normAutofit/>
          </a:bodyPr>
          <a:lstStyle/>
          <a:p>
            <a:pPr>
              <a:buNone/>
            </a:pPr>
            <a:r>
              <a:rPr lang="en-IN" sz="2000" dirty="0" smtClean="0"/>
              <a:t>	We </a:t>
            </a:r>
            <a:r>
              <a:rPr lang="en-IN" sz="2000" dirty="0" smtClean="0"/>
              <a:t>used </a:t>
            </a:r>
            <a:r>
              <a:rPr lang="en-IN" sz="2000" dirty="0" err="1" smtClean="0"/>
              <a:t>Randomized_search_CV</a:t>
            </a:r>
            <a:r>
              <a:rPr lang="en-IN" sz="2000" dirty="0" smtClean="0"/>
              <a:t> to hyper parameter tune both the models. We gave different values for the parameters to the </a:t>
            </a:r>
            <a:r>
              <a:rPr lang="en-IN" sz="2000" dirty="0" err="1" smtClean="0"/>
              <a:t>randomized_search_cv</a:t>
            </a:r>
            <a:r>
              <a:rPr lang="en-IN" sz="2000" dirty="0" smtClean="0"/>
              <a:t> and it gave us the best performing values for those parameters. And finally using those values </a:t>
            </a:r>
            <a:r>
              <a:rPr lang="en-IN" sz="2000" dirty="0" smtClean="0"/>
              <a:t>in </a:t>
            </a:r>
            <a:r>
              <a:rPr lang="en-IN" sz="2000" dirty="0" smtClean="0"/>
              <a:t>the parameters, we </a:t>
            </a:r>
            <a:r>
              <a:rPr lang="en-IN" sz="2000" dirty="0" smtClean="0"/>
              <a:t>trained </a:t>
            </a:r>
            <a:r>
              <a:rPr lang="en-IN" sz="2000" dirty="0" smtClean="0"/>
              <a:t>our final two </a:t>
            </a:r>
            <a:r>
              <a:rPr lang="en-IN" sz="2000" dirty="0" smtClean="0"/>
              <a:t>models.</a:t>
            </a:r>
          </a:p>
          <a:p>
            <a:pPr>
              <a:buNone/>
            </a:pPr>
            <a:endParaRPr lang="en-IN" sz="2000" dirty="0" smtClean="0"/>
          </a:p>
          <a:p>
            <a:pPr>
              <a:buNone/>
            </a:pPr>
            <a:r>
              <a:rPr lang="en-IN" sz="2000" dirty="0" smtClean="0"/>
              <a:t>	</a:t>
            </a:r>
          </a:p>
          <a:p>
            <a:pPr>
              <a:buNone/>
            </a:pPr>
            <a:r>
              <a:rPr lang="en-IN" sz="2000" dirty="0" smtClean="0"/>
              <a:t>	</a:t>
            </a:r>
            <a:endParaRPr lang="en-US" sz="2000" dirty="0"/>
          </a:p>
        </p:txBody>
      </p:sp>
      <p:pic>
        <p:nvPicPr>
          <p:cNvPr id="4" name="Picture 3" descr="Screenshot (261).png"/>
          <p:cNvPicPr>
            <a:picLocks noChangeAspect="1"/>
          </p:cNvPicPr>
          <p:nvPr/>
        </p:nvPicPr>
        <p:blipFill>
          <a:blip r:embed="rId2"/>
          <a:srcRect l="16406" t="44442" r="10156" b="22208"/>
          <a:stretch>
            <a:fillRect/>
          </a:stretch>
        </p:blipFill>
        <p:spPr>
          <a:xfrm>
            <a:off x="857224" y="3000372"/>
            <a:ext cx="7215238" cy="264320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04088"/>
            <a:ext cx="8229600" cy="2439160"/>
          </a:xfrm>
        </p:spPr>
        <p:txBody>
          <a:bodyPr>
            <a:normAutofit/>
          </a:bodyPr>
          <a:lstStyle/>
          <a:p>
            <a:r>
              <a:rPr lang="en-IN" sz="2200" dirty="0" smtClean="0"/>
              <a:t/>
            </a:r>
            <a:br>
              <a:rPr lang="en-IN" sz="2200" dirty="0" smtClean="0"/>
            </a:br>
            <a:r>
              <a:rPr lang="en-IN" dirty="0" smtClean="0"/>
              <a:t/>
            </a:r>
            <a:br>
              <a:rPr lang="en-IN" dirty="0" smtClean="0"/>
            </a:br>
            <a:endParaRPr lang="en-US" dirty="0"/>
          </a:p>
        </p:txBody>
      </p:sp>
      <p:sp>
        <p:nvSpPr>
          <p:cNvPr id="9" name="Content Placeholder 8"/>
          <p:cNvSpPr>
            <a:spLocks noGrp="1"/>
          </p:cNvSpPr>
          <p:nvPr>
            <p:ph idx="1"/>
          </p:nvPr>
        </p:nvSpPr>
        <p:spPr>
          <a:xfrm>
            <a:off x="457200" y="4286256"/>
            <a:ext cx="8229600" cy="2038344"/>
          </a:xfrm>
        </p:spPr>
        <p:txBody>
          <a:bodyPr/>
          <a:lstStyle/>
          <a:p>
            <a:pPr>
              <a:buNone/>
            </a:pPr>
            <a:r>
              <a:rPr lang="en-IN" dirty="0" smtClean="0"/>
              <a:t>	</a:t>
            </a:r>
            <a:r>
              <a:rPr lang="en-IN" sz="2000" dirty="0" smtClean="0"/>
              <a:t>After </a:t>
            </a:r>
            <a:r>
              <a:rPr lang="en-IN" sz="2000" dirty="0" smtClean="0"/>
              <a:t>training the </a:t>
            </a:r>
            <a:r>
              <a:rPr lang="en-IN" sz="2000" dirty="0" smtClean="0"/>
              <a:t>two models </a:t>
            </a:r>
            <a:r>
              <a:rPr lang="en-IN" sz="2000" dirty="0" smtClean="0"/>
              <a:t>and getting </a:t>
            </a:r>
            <a:r>
              <a:rPr lang="en-IN" sz="2000" dirty="0" smtClean="0"/>
              <a:t>their </a:t>
            </a:r>
            <a:r>
              <a:rPr lang="en-IN" sz="2000" dirty="0" smtClean="0"/>
              <a:t>scores, we found that the </a:t>
            </a:r>
            <a:r>
              <a:rPr lang="en-IN" sz="2000" dirty="0" smtClean="0"/>
              <a:t>XGBoost model </a:t>
            </a:r>
            <a:r>
              <a:rPr lang="en-IN" sz="2000" dirty="0" smtClean="0"/>
              <a:t>was performing slightly better as compared to the </a:t>
            </a:r>
            <a:r>
              <a:rPr lang="en-IN" sz="2000" dirty="0" smtClean="0"/>
              <a:t>Random forest model</a:t>
            </a:r>
            <a:r>
              <a:rPr lang="en-IN" sz="2000" dirty="0" smtClean="0"/>
              <a:t>. And hence we made the </a:t>
            </a:r>
            <a:r>
              <a:rPr lang="en-IN" sz="2000" dirty="0" smtClean="0"/>
              <a:t>XGB Regressor </a:t>
            </a:r>
            <a:r>
              <a:rPr lang="en-IN" sz="2000" dirty="0" smtClean="0"/>
              <a:t>model as our final model and saved </a:t>
            </a:r>
            <a:r>
              <a:rPr lang="en-IN" sz="2000" dirty="0" smtClean="0"/>
              <a:t>it.</a:t>
            </a:r>
            <a:endParaRPr lang="en-US" dirty="0"/>
          </a:p>
        </p:txBody>
      </p:sp>
      <p:pic>
        <p:nvPicPr>
          <p:cNvPr id="6" name="Picture 5" descr="Screenshot (263).png"/>
          <p:cNvPicPr>
            <a:picLocks noChangeAspect="1"/>
          </p:cNvPicPr>
          <p:nvPr/>
        </p:nvPicPr>
        <p:blipFill>
          <a:blip r:embed="rId3"/>
          <a:srcRect l="5468" t="24988" r="21094" b="19429"/>
          <a:stretch>
            <a:fillRect/>
          </a:stretch>
        </p:blipFill>
        <p:spPr>
          <a:xfrm>
            <a:off x="785786" y="1214422"/>
            <a:ext cx="7215238" cy="2928958"/>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lstStyle/>
          <a:p>
            <a:r>
              <a:rPr lang="en-IN" u="sng" dirty="0" smtClean="0"/>
              <a:t>Conclusion</a:t>
            </a:r>
            <a:endParaRPr lang="en-US" u="sng" dirty="0"/>
          </a:p>
        </p:txBody>
      </p:sp>
      <p:sp>
        <p:nvSpPr>
          <p:cNvPr id="3" name="Content Placeholder 2"/>
          <p:cNvSpPr>
            <a:spLocks noGrp="1"/>
          </p:cNvSpPr>
          <p:nvPr>
            <p:ph idx="1"/>
          </p:nvPr>
        </p:nvSpPr>
        <p:spPr>
          <a:xfrm>
            <a:off x="457200" y="1571612"/>
            <a:ext cx="8229600" cy="5286388"/>
          </a:xfrm>
        </p:spPr>
        <p:txBody>
          <a:bodyPr>
            <a:normAutofit lnSpcReduction="10000"/>
          </a:bodyPr>
          <a:lstStyle/>
          <a:p>
            <a:pPr>
              <a:buNone/>
            </a:pPr>
            <a:r>
              <a:rPr lang="en-IN" sz="2000" dirty="0" smtClean="0"/>
              <a:t>	</a:t>
            </a:r>
            <a:r>
              <a:rPr lang="en-IN" sz="2000" dirty="0" smtClean="0"/>
              <a:t>From the project, we</a:t>
            </a:r>
            <a:r>
              <a:rPr lang="en-IN" sz="2000" dirty="0" smtClean="0"/>
              <a:t> </a:t>
            </a:r>
            <a:r>
              <a:rPr lang="en-IN" sz="2000" dirty="0" smtClean="0"/>
              <a:t>found that while scraping data, it is important to fetch the data from different websites and also use different locations so that there is variance in the dataset</a:t>
            </a:r>
            <a:r>
              <a:rPr lang="en-IN" sz="2000" dirty="0" smtClean="0"/>
              <a:t>. </a:t>
            </a:r>
            <a:r>
              <a:rPr lang="en-IN" sz="2000" dirty="0" smtClean="0"/>
              <a:t>To further improve the results, more data of different cars can be fetched to train the model also more features can be added to the scraping list, which will help our model perform even </a:t>
            </a:r>
            <a:r>
              <a:rPr lang="en-IN" sz="2000" dirty="0" smtClean="0"/>
              <a:t>better.</a:t>
            </a:r>
          </a:p>
          <a:p>
            <a:pPr>
              <a:buNone/>
            </a:pPr>
            <a:r>
              <a:rPr lang="en-IN" sz="2000" dirty="0" smtClean="0"/>
              <a:t>	</a:t>
            </a:r>
            <a:r>
              <a:rPr lang="en-IN" sz="2000" dirty="0" smtClean="0"/>
              <a:t>We </a:t>
            </a:r>
            <a:r>
              <a:rPr lang="en-IN" sz="2000" dirty="0" smtClean="0"/>
              <a:t>found that all the columns in the dataset contained junk data along with the actual value and hence cleansing of the data played a very crucial role in building the model. When cleaning the data, we also found few missing values in certain columns which were denoted by a dash, which needed to be treated.  Also the target column had some values in word form and we had to convert all the values to the same format</a:t>
            </a:r>
            <a:r>
              <a:rPr lang="en-IN" sz="2000" dirty="0" smtClean="0"/>
              <a:t>.</a:t>
            </a:r>
          </a:p>
          <a:p>
            <a:pPr>
              <a:buNone/>
            </a:pPr>
            <a:r>
              <a:rPr lang="en-IN" sz="2000" dirty="0" smtClean="0"/>
              <a:t>	</a:t>
            </a:r>
            <a:r>
              <a:rPr lang="en-IN" sz="2000" dirty="0" smtClean="0"/>
              <a:t>From </a:t>
            </a:r>
            <a:r>
              <a:rPr lang="en-IN" sz="2000" dirty="0" smtClean="0"/>
              <a:t>this project we </a:t>
            </a:r>
            <a:r>
              <a:rPr lang="en-IN" sz="2000" dirty="0" smtClean="0"/>
              <a:t>also learnt </a:t>
            </a:r>
            <a:r>
              <a:rPr lang="en-IN" sz="2000" dirty="0" smtClean="0"/>
              <a:t>that EDA and Data cleaning play a very crucial role in the outcome of the model. The EDA when done thoroughly gives us many insights into the data and without cleaning the data we could not have proceeded further. </a:t>
            </a:r>
            <a:endParaRPr lang="en-IN"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715040"/>
          </a:xfrm>
        </p:spPr>
        <p:txBody>
          <a:bodyPr>
            <a:normAutofit/>
          </a:bodyPr>
          <a:lstStyle/>
          <a:p>
            <a:pPr>
              <a:buNone/>
            </a:pPr>
            <a:r>
              <a:rPr lang="en-IN" sz="2000" dirty="0" smtClean="0"/>
              <a:t>	The </a:t>
            </a:r>
            <a:r>
              <a:rPr lang="en-IN" sz="2000" dirty="0" smtClean="0"/>
              <a:t>visualization of the dataset is very powerful in conveying the importance of different features in the dataset, through visualization we can identify the important features in the dataset, as well as features that do not have any significant importance. We learnt that the features which do not have any correlation with the target data should not be used in building the model as it may affect the model performance. Also we got the idea that scaling the dataset can be very useful in improving the model performance. We also learnt how checking cross validation and hyper parameter tuning can help us find the best model for out project</a:t>
            </a:r>
            <a:r>
              <a:rPr lang="en-IN" sz="2000" dirty="0" smtClean="0"/>
              <a:t>.</a:t>
            </a:r>
          </a:p>
          <a:p>
            <a:pPr>
              <a:buNone/>
            </a:pPr>
            <a:r>
              <a:rPr lang="en-IN" sz="2000" dirty="0" smtClean="0"/>
              <a:t>	</a:t>
            </a:r>
            <a:r>
              <a:rPr lang="en-IN" sz="2000" dirty="0" smtClean="0"/>
              <a:t>The </a:t>
            </a:r>
            <a:r>
              <a:rPr lang="en-IN" sz="2000" dirty="0" smtClean="0"/>
              <a:t>model created can be used by our client to understand the new trend in the market and can familiarize themselves with the changes after </a:t>
            </a:r>
            <a:r>
              <a:rPr lang="en-IN" sz="2000" dirty="0" err="1" smtClean="0"/>
              <a:t>covid</a:t>
            </a:r>
            <a:r>
              <a:rPr lang="en-IN" sz="2000" dirty="0" smtClean="0"/>
              <a:t> 19 and also update themselves from the older model to the </a:t>
            </a:r>
            <a:r>
              <a:rPr lang="en-IN" sz="2000" dirty="0" smtClean="0"/>
              <a:t>new one.</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Introduction</a:t>
            </a:r>
            <a:endParaRPr lang="en-US" u="sng" dirty="0"/>
          </a:p>
        </p:txBody>
      </p:sp>
      <p:sp>
        <p:nvSpPr>
          <p:cNvPr id="3" name="Content Placeholder 2"/>
          <p:cNvSpPr>
            <a:spLocks noGrp="1"/>
          </p:cNvSpPr>
          <p:nvPr>
            <p:ph idx="1"/>
          </p:nvPr>
        </p:nvSpPr>
        <p:spPr>
          <a:xfrm>
            <a:off x="457200" y="2000240"/>
            <a:ext cx="8229600" cy="4714908"/>
          </a:xfrm>
        </p:spPr>
        <p:txBody>
          <a:bodyPr>
            <a:normAutofit/>
          </a:bodyPr>
          <a:lstStyle/>
          <a:p>
            <a:pPr>
              <a:buNone/>
            </a:pPr>
            <a:r>
              <a:rPr lang="en-US" sz="2000" dirty="0" smtClean="0"/>
              <a:t>	</a:t>
            </a:r>
            <a:r>
              <a:rPr lang="en-IN" sz="2000" dirty="0" smtClean="0"/>
              <a:t>With </a:t>
            </a:r>
            <a:r>
              <a:rPr lang="en-IN" sz="2000" dirty="0" smtClean="0"/>
              <a:t>the </a:t>
            </a:r>
            <a:r>
              <a:rPr lang="en-IN" sz="2000" dirty="0" err="1" smtClean="0"/>
              <a:t>covid</a:t>
            </a:r>
            <a:r>
              <a:rPr lang="en-IN" sz="2000" dirty="0" smtClean="0"/>
              <a:t> 19 impact in the market, we have seen lot of changes in the car market. Now some cars are in demand hence making them costly and some are not in demand hence cheaper. </a:t>
            </a:r>
            <a:endParaRPr lang="en-US" sz="2000" dirty="0" smtClean="0"/>
          </a:p>
          <a:p>
            <a:pPr>
              <a:buNone/>
            </a:pPr>
            <a:r>
              <a:rPr lang="en-IN" sz="2000" dirty="0" smtClean="0"/>
              <a:t>	One </a:t>
            </a:r>
            <a:r>
              <a:rPr lang="en-IN" sz="2000" dirty="0" smtClean="0"/>
              <a:t>of our clients works with small traders, who sell used cars. The client is facing problems with the previous car valuation model, this is because of the impact of </a:t>
            </a:r>
            <a:r>
              <a:rPr lang="en-IN" sz="2000" dirty="0" err="1" smtClean="0"/>
              <a:t>covid</a:t>
            </a:r>
            <a:r>
              <a:rPr lang="en-IN" sz="2000" dirty="0" smtClean="0"/>
              <a:t> 19 which has changed the market for nearly all businesses. Now, using new data and machine learning we need to deliver a fresh new valuation model to our client so that our client can resume business as before in the new market. </a:t>
            </a:r>
            <a:endParaRPr lang="en-US" sz="2000" dirty="0" smtClean="0"/>
          </a:p>
          <a:p>
            <a:pPr>
              <a:buNone/>
            </a:pPr>
            <a:r>
              <a:rPr lang="en-IN" sz="2000" dirty="0" smtClean="0"/>
              <a:t>	This </a:t>
            </a:r>
            <a:r>
              <a:rPr lang="en-IN" sz="2000" dirty="0" smtClean="0"/>
              <a:t>project will help our client to get a better understanding of the new trends in the automobile business and the factors that contribute to the price of the </a:t>
            </a:r>
            <a:r>
              <a:rPr lang="en-IN" sz="2000" dirty="0" smtClean="0"/>
              <a:t>vehicle.</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715404" cy="1143008"/>
          </a:xfrm>
        </p:spPr>
        <p:txBody>
          <a:bodyPr>
            <a:normAutofit/>
          </a:bodyPr>
          <a:lstStyle/>
          <a:p>
            <a:r>
              <a:rPr lang="en-IN" sz="4000" u="sng" dirty="0" smtClean="0"/>
              <a:t>Problem statement and understanding</a:t>
            </a:r>
            <a:endParaRPr lang="en-US" sz="4000" u="sng" dirty="0"/>
          </a:p>
        </p:txBody>
      </p:sp>
      <p:sp>
        <p:nvSpPr>
          <p:cNvPr id="3" name="Content Placeholder 2"/>
          <p:cNvSpPr>
            <a:spLocks noGrp="1"/>
          </p:cNvSpPr>
          <p:nvPr>
            <p:ph idx="1"/>
          </p:nvPr>
        </p:nvSpPr>
        <p:spPr>
          <a:xfrm>
            <a:off x="428596" y="1857364"/>
            <a:ext cx="8229600" cy="4779644"/>
          </a:xfrm>
        </p:spPr>
        <p:txBody>
          <a:bodyPr/>
          <a:lstStyle/>
          <a:p>
            <a:pPr>
              <a:buNone/>
            </a:pPr>
            <a:r>
              <a:rPr lang="en-GB" sz="2000" dirty="0" smtClean="0"/>
              <a:t>	</a:t>
            </a:r>
            <a:r>
              <a:rPr lang="en-IN" sz="2000" dirty="0" smtClean="0"/>
              <a:t>With the change in market due to </a:t>
            </a:r>
            <a:r>
              <a:rPr lang="en-IN" sz="2000" dirty="0" err="1" smtClean="0"/>
              <a:t>covid</a:t>
            </a:r>
            <a:r>
              <a:rPr lang="en-IN" sz="2000" dirty="0" smtClean="0"/>
              <a:t> 19 impact, our client is facing problems with their previous car price valuation machine learning models. So, they are looking for new machine learning models from new data. We have to make car price valuation model.</a:t>
            </a:r>
            <a:endParaRPr lang="en-US" sz="2000" dirty="0" smtClean="0"/>
          </a:p>
          <a:p>
            <a:pPr>
              <a:buNone/>
            </a:pPr>
            <a:r>
              <a:rPr lang="en-IN" sz="2000" dirty="0" smtClean="0"/>
              <a:t>	The </a:t>
            </a:r>
            <a:r>
              <a:rPr lang="en-IN" sz="2000" dirty="0" smtClean="0"/>
              <a:t>project needs to be complete in two phases, the data collection phase and the model building phase. In the data collection phase, we have to scrape at least 5000 records of data. In this section we need to scrape the data of different used cars from different websites. </a:t>
            </a:r>
            <a:endParaRPr lang="en-US" sz="2000" dirty="0" smtClean="0"/>
          </a:p>
          <a:p>
            <a:pPr>
              <a:buNone/>
            </a:pPr>
            <a:r>
              <a:rPr lang="en-IN" sz="2000" dirty="0" smtClean="0"/>
              <a:t>	After </a:t>
            </a:r>
            <a:r>
              <a:rPr lang="en-IN" sz="2000" dirty="0" smtClean="0"/>
              <a:t>collecting the data, we need to build a machine learning model and before model building we need to do all data pre-processing steps then try different models with different hyper parameters and select the best </a:t>
            </a:r>
            <a:r>
              <a:rPr lang="en-IN" sz="2000" dirty="0" smtClean="0"/>
              <a:t>model</a:t>
            </a:r>
            <a:r>
              <a:rPr lang="en-GB" sz="2000" dirty="0" smtClean="0"/>
              <a:t>.</a:t>
            </a: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143000"/>
          </a:xfrm>
        </p:spPr>
        <p:txBody>
          <a:bodyPr/>
          <a:lstStyle/>
          <a:p>
            <a:r>
              <a:rPr lang="en-IN" u="sng" dirty="0" smtClean="0"/>
              <a:t>EDA steps and visualization</a:t>
            </a:r>
            <a:endParaRPr lang="en-US" u="sng" dirty="0"/>
          </a:p>
        </p:txBody>
      </p:sp>
      <p:sp>
        <p:nvSpPr>
          <p:cNvPr id="3" name="Content Placeholder 2"/>
          <p:cNvSpPr>
            <a:spLocks noGrp="1"/>
          </p:cNvSpPr>
          <p:nvPr>
            <p:ph idx="1"/>
          </p:nvPr>
        </p:nvSpPr>
        <p:spPr>
          <a:xfrm>
            <a:off x="457200" y="1428736"/>
            <a:ext cx="8229600" cy="5429264"/>
          </a:xfrm>
        </p:spPr>
        <p:txBody>
          <a:bodyPr>
            <a:normAutofit/>
          </a:bodyPr>
          <a:lstStyle/>
          <a:p>
            <a:pPr>
              <a:buNone/>
            </a:pPr>
            <a:r>
              <a:rPr lang="en-IN" dirty="0" smtClean="0"/>
              <a:t> 	</a:t>
            </a:r>
            <a:r>
              <a:rPr lang="en-IN" sz="2000" dirty="0" smtClean="0"/>
              <a:t> We scraped the data using a </a:t>
            </a:r>
            <a:r>
              <a:rPr lang="en-IN" sz="2000" dirty="0" err="1" smtClean="0"/>
              <a:t>jupyter</a:t>
            </a:r>
            <a:r>
              <a:rPr lang="en-IN" sz="2000" dirty="0" smtClean="0"/>
              <a:t> notebook and saved the dataset in an excel sheet. And then we loaded the dataset into another </a:t>
            </a:r>
            <a:r>
              <a:rPr lang="en-IN" sz="2000" dirty="0" err="1" smtClean="0"/>
              <a:t>jupyter</a:t>
            </a:r>
            <a:r>
              <a:rPr lang="en-IN" sz="2000" dirty="0" smtClean="0"/>
              <a:t> notebook and performed the following EDA on it </a:t>
            </a:r>
            <a:r>
              <a:rPr lang="en-IN" sz="2000" dirty="0" smtClean="0"/>
              <a:t>:</a:t>
            </a:r>
            <a:endParaRPr lang="en-IN" sz="2000" dirty="0" smtClean="0"/>
          </a:p>
          <a:p>
            <a:pPr>
              <a:buFont typeface="Arial" pitchFamily="34" charset="0"/>
              <a:buChar char="•"/>
            </a:pPr>
            <a:r>
              <a:rPr lang="en-IN" sz="2000" dirty="0" smtClean="0"/>
              <a:t>First we checked the size of the dataset and all the feature that were present in it</a:t>
            </a:r>
            <a:r>
              <a:rPr lang="en-IN" sz="2000" dirty="0" smtClean="0"/>
              <a:t>.</a:t>
            </a:r>
          </a:p>
          <a:p>
            <a:pPr>
              <a:buFont typeface="Arial" pitchFamily="34" charset="0"/>
              <a:buChar char="•"/>
            </a:pPr>
            <a:r>
              <a:rPr lang="en-IN" sz="2000" dirty="0" smtClean="0"/>
              <a:t>T</a:t>
            </a:r>
            <a:r>
              <a:rPr lang="en-IN" sz="2000" dirty="0" smtClean="0"/>
              <a:t>hen </a:t>
            </a:r>
            <a:r>
              <a:rPr lang="en-IN" sz="2000" dirty="0" smtClean="0"/>
              <a:t>we dropped the unwanted columns from the dataset which was the index </a:t>
            </a:r>
            <a:r>
              <a:rPr lang="en-IN" sz="2000" dirty="0" smtClean="0"/>
              <a:t>column.</a:t>
            </a:r>
          </a:p>
          <a:p>
            <a:pPr>
              <a:buFont typeface="Arial" pitchFamily="34" charset="0"/>
              <a:buChar char="•"/>
            </a:pPr>
            <a:r>
              <a:rPr lang="en-IN" sz="2000" dirty="0" smtClean="0"/>
              <a:t>We then checked for any missing values in the dataset and handled </a:t>
            </a:r>
            <a:r>
              <a:rPr lang="en-IN" sz="2000" dirty="0" smtClean="0"/>
              <a:t>them accordingly.</a:t>
            </a:r>
            <a:endParaRPr lang="en-IN" sz="2000" dirty="0" smtClean="0"/>
          </a:p>
          <a:p>
            <a:pPr>
              <a:buFont typeface="Arial" pitchFamily="34" charset="0"/>
              <a:buChar char="•"/>
            </a:pPr>
            <a:r>
              <a:rPr lang="en-IN" sz="2000" dirty="0" smtClean="0"/>
              <a:t>We checked the unique values of all the features in the dataset, where we found </a:t>
            </a:r>
            <a:r>
              <a:rPr lang="en-IN" sz="2000" dirty="0" smtClean="0"/>
              <a:t>some junk data along with the actual values.</a:t>
            </a:r>
            <a:endParaRPr lang="en-IN" sz="2000" dirty="0" smtClean="0"/>
          </a:p>
          <a:p>
            <a:pPr>
              <a:buFont typeface="Arial" pitchFamily="34" charset="0"/>
              <a:buChar char="•"/>
            </a:pPr>
            <a:r>
              <a:rPr lang="en-IN" sz="2000" dirty="0" smtClean="0"/>
              <a:t>We checked the </a:t>
            </a:r>
            <a:r>
              <a:rPr lang="en-IN" sz="2000" dirty="0" smtClean="0"/>
              <a:t>data types of all the columns in the </a:t>
            </a:r>
            <a:r>
              <a:rPr lang="en-IN" sz="2000" dirty="0" smtClean="0"/>
              <a:t>dataset and description of the continuous numeric </a:t>
            </a:r>
            <a:r>
              <a:rPr lang="en-IN" sz="2000" dirty="0" smtClean="0"/>
              <a:t>data.</a:t>
            </a:r>
            <a:endParaRPr lang="en-IN" sz="2000" dirty="0" smtClean="0"/>
          </a:p>
          <a:p>
            <a:pPr>
              <a:buFont typeface="Arial" pitchFamily="34" charset="0"/>
              <a:buChar char="•"/>
            </a:pPr>
            <a:r>
              <a:rPr lang="en-IN" sz="2000" dirty="0" smtClean="0"/>
              <a:t>In the further steps we checked </a:t>
            </a:r>
            <a:r>
              <a:rPr lang="en-IN" sz="2000" dirty="0" smtClean="0"/>
              <a:t>for </a:t>
            </a:r>
            <a:r>
              <a:rPr lang="en-IN" sz="2000" dirty="0" smtClean="0"/>
              <a:t>any outliers in the </a:t>
            </a:r>
            <a:r>
              <a:rPr lang="en-IN" sz="2000" dirty="0" smtClean="0"/>
              <a:t>dataset and also </a:t>
            </a:r>
            <a:r>
              <a:rPr lang="en-IN" sz="2000" dirty="0" smtClean="0"/>
              <a:t>checked the </a:t>
            </a:r>
            <a:r>
              <a:rPr lang="en-IN" sz="2000" dirty="0" err="1" smtClean="0"/>
              <a:t>skewness</a:t>
            </a:r>
            <a:r>
              <a:rPr lang="en-IN" sz="2000" dirty="0" smtClean="0"/>
              <a:t> </a:t>
            </a:r>
            <a:r>
              <a:rPr lang="en-IN" sz="2000" dirty="0" smtClean="0"/>
              <a:t>in the continuous numeric data.</a:t>
            </a:r>
            <a:endParaRPr lang="en-IN" sz="2000" dirty="0" smtClean="0"/>
          </a:p>
          <a:p>
            <a:pPr>
              <a:buFont typeface="Arial" pitchFamily="34" charset="0"/>
              <a:buChar char="•"/>
            </a:pPr>
            <a:endParaRPr lang="en-IN"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a:bodyPr>
          <a:lstStyle/>
          <a:p>
            <a:pPr>
              <a:buNone/>
            </a:pPr>
            <a:r>
              <a:rPr lang="en-IN" sz="2200" dirty="0" smtClean="0"/>
              <a:t>We performed </a:t>
            </a:r>
            <a:r>
              <a:rPr lang="en-IN" sz="2200" dirty="0" smtClean="0"/>
              <a:t>the following</a:t>
            </a:r>
            <a:r>
              <a:rPr lang="en-IN" sz="2200" dirty="0" smtClean="0"/>
              <a:t> </a:t>
            </a:r>
            <a:r>
              <a:rPr lang="en-IN" sz="2200" dirty="0" smtClean="0"/>
              <a:t>visualizations in the dataset:</a:t>
            </a:r>
          </a:p>
          <a:p>
            <a:pPr>
              <a:buNone/>
            </a:pPr>
            <a:endParaRPr lang="en-IN" sz="2200" dirty="0" smtClean="0"/>
          </a:p>
          <a:p>
            <a:pPr>
              <a:buFont typeface="Arial" pitchFamily="34" charset="0"/>
              <a:buChar char="•"/>
            </a:pPr>
            <a:r>
              <a:rPr lang="en-IN" sz="2000" b="1" dirty="0" smtClean="0"/>
              <a:t>Distribution plot</a:t>
            </a:r>
            <a:r>
              <a:rPr lang="en-IN" sz="2200" dirty="0" smtClean="0"/>
              <a:t>: </a:t>
            </a:r>
            <a:r>
              <a:rPr lang="en-IN" sz="2000" dirty="0" smtClean="0"/>
              <a:t>The distribution plot was used to check the distribution of data in the columns that contained missing values, so that we could decide whether to use mean or median in replacing the missing values. </a:t>
            </a:r>
          </a:p>
          <a:p>
            <a:pPr>
              <a:buFont typeface="Arial" pitchFamily="34" charset="0"/>
              <a:buChar char="•"/>
            </a:pPr>
            <a:endParaRPr lang="en-IN" sz="2200" dirty="0" smtClean="0"/>
          </a:p>
          <a:p>
            <a:pPr>
              <a:buFont typeface="Arial" pitchFamily="34" charset="0"/>
              <a:buChar char="•"/>
            </a:pPr>
            <a:endParaRPr lang="en-IN" sz="2200" dirty="0" smtClean="0"/>
          </a:p>
          <a:p>
            <a:pPr>
              <a:buNone/>
            </a:pPr>
            <a:endParaRPr lang="en-US" sz="2200" dirty="0"/>
          </a:p>
        </p:txBody>
      </p:sp>
      <p:pic>
        <p:nvPicPr>
          <p:cNvPr id="5" name="Picture 4" descr="Screenshot (249).png"/>
          <p:cNvPicPr/>
          <p:nvPr/>
        </p:nvPicPr>
        <p:blipFill>
          <a:blip r:embed="rId2"/>
          <a:srcRect l="16372" t="36898" r="9913" b="23205"/>
          <a:stretch>
            <a:fillRect/>
          </a:stretch>
        </p:blipFill>
        <p:spPr>
          <a:xfrm>
            <a:off x="785786" y="3214686"/>
            <a:ext cx="6572296" cy="285752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29600" cy="4389120"/>
          </a:xfrm>
        </p:spPr>
        <p:txBody>
          <a:bodyPr/>
          <a:lstStyle/>
          <a:p>
            <a:pPr>
              <a:buFont typeface="Arial" pitchFamily="34" charset="0"/>
              <a:buChar char="•"/>
            </a:pPr>
            <a:r>
              <a:rPr lang="en-IN" sz="2000" b="1" dirty="0" err="1" smtClean="0"/>
              <a:t>Heatmap</a:t>
            </a:r>
            <a:r>
              <a:rPr lang="en-IN" sz="2000" u="sng" dirty="0" smtClean="0"/>
              <a:t> </a:t>
            </a:r>
            <a:r>
              <a:rPr lang="en-IN" sz="2000" dirty="0" smtClean="0"/>
              <a:t>:</a:t>
            </a:r>
            <a:r>
              <a:rPr lang="en-IN" dirty="0" smtClean="0"/>
              <a:t> </a:t>
            </a:r>
            <a:r>
              <a:rPr lang="en-IN" sz="2000" dirty="0" smtClean="0"/>
              <a:t>Heat map was used at two occasions in the project, once for checking any missing values in the dataset and the next time to plot the correlation matrix of the dataset. In the first case, we found some missing values and then treating them. And in the second case we found </a:t>
            </a:r>
            <a:r>
              <a:rPr lang="en-IN" sz="2000" dirty="0" smtClean="0"/>
              <a:t>different </a:t>
            </a:r>
            <a:r>
              <a:rPr lang="en-IN" sz="2000" dirty="0" smtClean="0"/>
              <a:t>types of correlation between the </a:t>
            </a:r>
            <a:r>
              <a:rPr lang="en-IN" sz="2000" dirty="0" smtClean="0"/>
              <a:t>columns.</a:t>
            </a:r>
            <a:endParaRPr lang="en-IN" sz="2000" dirty="0" smtClean="0"/>
          </a:p>
          <a:p>
            <a:pPr>
              <a:buNone/>
            </a:pPr>
            <a:endParaRPr lang="en-IN" sz="2000" dirty="0" smtClean="0"/>
          </a:p>
          <a:p>
            <a:endParaRPr lang="en-US" dirty="0"/>
          </a:p>
        </p:txBody>
      </p:sp>
      <p:pic>
        <p:nvPicPr>
          <p:cNvPr id="4" name="Picture 3" descr="Screenshot (250).png"/>
          <p:cNvPicPr/>
          <p:nvPr/>
        </p:nvPicPr>
        <p:blipFill>
          <a:blip r:embed="rId2"/>
          <a:srcRect l="4784" t="27273" r="21815" b="5582"/>
          <a:stretch>
            <a:fillRect/>
          </a:stretch>
        </p:blipFill>
        <p:spPr>
          <a:xfrm>
            <a:off x="714348" y="2786058"/>
            <a:ext cx="6858048" cy="35719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804" y="1142984"/>
            <a:ext cx="8229600" cy="4246244"/>
          </a:xfrm>
        </p:spPr>
        <p:txBody>
          <a:bodyPr>
            <a:normAutofit/>
          </a:bodyPr>
          <a:lstStyle/>
          <a:p>
            <a:pPr>
              <a:buFont typeface="Arial" pitchFamily="34" charset="0"/>
              <a:buChar char="•"/>
            </a:pPr>
            <a:r>
              <a:rPr lang="en-IN" sz="2000" b="1" dirty="0" smtClean="0"/>
              <a:t>Histogram</a:t>
            </a:r>
            <a:r>
              <a:rPr lang="en-IN" sz="2000" dirty="0" smtClean="0"/>
              <a:t>: </a:t>
            </a:r>
            <a:r>
              <a:rPr lang="en-IN" sz="2000" dirty="0" smtClean="0"/>
              <a:t>We used the histogram to see the distribution of data in the continuous numeric columns. We found a columns being close to normal distribution, and the other column was found to have some </a:t>
            </a:r>
            <a:r>
              <a:rPr lang="en-IN" sz="2000" dirty="0" err="1" smtClean="0"/>
              <a:t>skewness</a:t>
            </a:r>
            <a:r>
              <a:rPr lang="en-IN" sz="2000" dirty="0" smtClean="0"/>
              <a:t> in the data.</a:t>
            </a:r>
            <a:endParaRPr lang="en-US" sz="2000" dirty="0" smtClean="0"/>
          </a:p>
          <a:p>
            <a:pPr>
              <a:buFont typeface="Arial" pitchFamily="34" charset="0"/>
              <a:buChar char="•"/>
            </a:pPr>
            <a:endParaRPr lang="en-IN" sz="2000" dirty="0" smtClean="0"/>
          </a:p>
          <a:p>
            <a:pPr>
              <a:buNone/>
            </a:pPr>
            <a:endParaRPr lang="en-IN" sz="2000" dirty="0" smtClean="0"/>
          </a:p>
        </p:txBody>
      </p:sp>
      <p:pic>
        <p:nvPicPr>
          <p:cNvPr id="4" name="Picture 3" descr="Screenshot (251).png"/>
          <p:cNvPicPr/>
          <p:nvPr/>
        </p:nvPicPr>
        <p:blipFill>
          <a:blip r:embed="rId2"/>
          <a:srcRect l="16222" t="32086" r="10081" b="21864"/>
          <a:stretch>
            <a:fillRect/>
          </a:stretch>
        </p:blipFill>
        <p:spPr>
          <a:xfrm>
            <a:off x="928662" y="2786058"/>
            <a:ext cx="6786610" cy="292895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r>
              <a:rPr lang="en-IN" sz="2000" b="1" dirty="0" err="1" smtClean="0"/>
              <a:t>Bargraph</a:t>
            </a:r>
            <a:r>
              <a:rPr lang="en-IN" sz="2000" b="1" dirty="0" smtClean="0"/>
              <a:t>: </a:t>
            </a:r>
            <a:r>
              <a:rPr lang="en-IN" sz="2000" dirty="0" smtClean="0"/>
              <a:t>We plotted this bar graph to visualize the correlation of all the independent columns with the target column. We found one positive relations in between the columns. But there were mostly negative relations and a near zero correlations was also found</a:t>
            </a:r>
            <a:r>
              <a:rPr lang="en-IN" sz="2000" dirty="0" smtClean="0"/>
              <a:t>.</a:t>
            </a:r>
            <a:endParaRPr lang="en-IN" sz="2000" dirty="0" smtClean="0"/>
          </a:p>
          <a:p>
            <a:pPr>
              <a:buNone/>
            </a:pPr>
            <a:endParaRPr lang="en-IN" sz="2000" dirty="0" smtClean="0"/>
          </a:p>
          <a:p>
            <a:pPr>
              <a:buNone/>
            </a:pPr>
            <a:r>
              <a:rPr lang="en-IN" sz="2000" dirty="0" smtClean="0"/>
              <a:t>	</a:t>
            </a:r>
            <a:endParaRPr lang="en-US" dirty="0"/>
          </a:p>
        </p:txBody>
      </p:sp>
      <p:pic>
        <p:nvPicPr>
          <p:cNvPr id="4" name="Picture 3" descr="Screenshot (253).png"/>
          <p:cNvPicPr/>
          <p:nvPr/>
        </p:nvPicPr>
        <p:blipFill>
          <a:blip r:embed="rId2"/>
          <a:srcRect l="4784" t="24866" r="21514" b="5547"/>
          <a:stretch>
            <a:fillRect/>
          </a:stretch>
        </p:blipFill>
        <p:spPr>
          <a:xfrm>
            <a:off x="857224" y="2643182"/>
            <a:ext cx="7143800" cy="3286148"/>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547</TotalTime>
  <Words>948</Words>
  <Application>Microsoft Office PowerPoint</Application>
  <PresentationFormat>On-screen Show (4:3)</PresentationFormat>
  <Paragraphs>112</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Flow</vt:lpstr>
      <vt:lpstr>Car Price Prediction Project</vt:lpstr>
      <vt:lpstr>Contents</vt:lpstr>
      <vt:lpstr>Introduction</vt:lpstr>
      <vt:lpstr>Problem statement and understanding</vt:lpstr>
      <vt:lpstr>EDA steps and visualization</vt:lpstr>
      <vt:lpstr>Slide 6</vt:lpstr>
      <vt:lpstr>Slide 7</vt:lpstr>
      <vt:lpstr>Slide 8</vt:lpstr>
      <vt:lpstr>Slide 9</vt:lpstr>
      <vt:lpstr>Slide 10</vt:lpstr>
      <vt:lpstr>Slide 11</vt:lpstr>
      <vt:lpstr>Slide 12</vt:lpstr>
      <vt:lpstr>Slide 13</vt:lpstr>
      <vt:lpstr>Slide 14</vt:lpstr>
      <vt:lpstr>Slide 15</vt:lpstr>
      <vt:lpstr>Steps and assumptions used</vt:lpstr>
      <vt:lpstr>Slide 17</vt:lpstr>
      <vt:lpstr>Model dashboard</vt:lpstr>
      <vt:lpstr>Slide 19</vt:lpstr>
      <vt:lpstr>Slide 20</vt:lpstr>
      <vt:lpstr>Slide 21</vt:lpstr>
      <vt:lpstr>Slide 22</vt:lpstr>
      <vt:lpstr>Slide 23</vt:lpstr>
      <vt:lpstr>Finalized model</vt:lpstr>
      <vt:lpstr>Slide 25</vt:lpstr>
      <vt:lpstr>Slide 26</vt:lpstr>
      <vt:lpstr>  </vt:lpstr>
      <vt:lpstr>Conclusion</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85</cp:revision>
  <dcterms:created xsi:type="dcterms:W3CDTF">2021-04-30T07:03:16Z</dcterms:created>
  <dcterms:modified xsi:type="dcterms:W3CDTF">2021-09-30T05:54:09Z</dcterms:modified>
</cp:coreProperties>
</file>