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7" r:id="rId4"/>
    <p:sldId id="268" r:id="rId5"/>
    <p:sldId id="257" r:id="rId6"/>
    <p:sldId id="258" r:id="rId7"/>
    <p:sldId id="259" r:id="rId8"/>
    <p:sldId id="260" r:id="rId9"/>
    <p:sldId id="263" r:id="rId10"/>
    <p:sldId id="265" r:id="rId11"/>
    <p:sldId id="266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4C3C-C4AC-43E3-978E-B6E3F4311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CA178-CCC1-4164-98C6-BEE3C80AE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A118-EF43-4457-AE1D-373EA7BD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DEF6-FB60-4F63-9B10-0DCE285C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CA89-BF50-45C1-A66B-1A8B416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D987-11F2-43CA-B86C-328D9222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9B45-564B-4AD3-BDEF-7D01AA51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4537-A2C2-4D74-939C-B5770C92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9C8A-104F-4154-92C9-5AB09803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B181-B0E0-4BBF-A000-85A9A568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9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C6ED1-93D9-4ADF-B1B2-1DC2A854F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3E847-F51A-4BD4-B157-7F935F3C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A52C-9ECA-4477-942F-595B749B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2C30-998A-4EC1-90EC-3263C438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7DD1-CFBA-4EE7-AB42-ABA449F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E865-D3EE-4772-8817-52093721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380C-753B-46FE-B281-7773EF86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5E8E-3C6F-4597-9B0F-C7046AF8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EA59-69CA-4261-B19F-25A2817C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0896-566D-44D1-8708-B431ED42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29BA-FB8F-43D9-AD35-4E9FD0F3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847A-C126-44B8-AE84-A98E1362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A9D4-C03B-4F04-8EFC-84CC0378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F497C-3FE8-4765-8F46-52D5C2A7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95DE-2D05-4233-BD2C-8C3E4605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C205-2A5B-4CB4-8E9C-86425F97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35BE-1402-4A9C-8762-AFFB4BEF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23AE7-B276-43EE-907B-B3527265A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AEEE-DD08-431A-9E77-77B266F7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8E3E-354D-4EAC-ACFD-94BA388F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3EB4C-DD57-4103-8364-4305398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1A0C-0849-48BD-B1E1-AC5B18F5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04A2-872F-496B-BFD6-75A6C00E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BDD7C-E564-4897-970E-6D2A205E4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A592F-1C77-4831-8B37-380C83983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9AF5E-D09B-448F-9026-8B8C658FB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DB0CF-B6ED-4976-B8FC-16FB66A4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A4891-41E5-41BD-B09A-88975EBC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A75B4-AE8D-4D63-B657-02DAAE81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C02F-EFD7-4E65-A5AD-E08E9CC9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3D211-1084-4033-A081-F099C214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7C733-56AF-48A7-886C-9B1138FC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3B040-BACD-406D-97EF-00872792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1599E-669D-430B-A10E-3DFEE591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36159-4879-45B8-97A9-346B6ED2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5D5C0-61C6-496B-A00E-983DFE32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15BE-892B-4DE6-A835-609C8DC9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A66F-E743-4DB0-9051-2D3F73EB3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5BCFC-073D-431A-8CD7-AD7455352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7FD5-C161-4982-9030-237C62C4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61167-AA31-4263-B465-166A0A9D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151B-A353-4682-A188-CD39C483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7545-C245-4884-A7B9-05C182E3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49F2B-825C-4954-A2F7-77469E3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1932-E2D0-4093-A7BA-F83271A81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EBB05-4291-4193-A511-9DB16122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F78D-9490-4B78-A4C7-FFB9DC03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442D-472D-4508-AB30-33582ED2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FD38C-0299-4998-889D-54730C2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3C4E1-01A1-410C-97D4-DB17B79D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0781-D44A-4C0E-AB4A-61CEFC9D8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469E-8AD4-45CB-AF4D-26D4CCA2D3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1F08-7DBD-4A77-AD11-D1AF9CA4A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C76FA-81E8-4BC1-BD39-A6112B08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8C5F-6ED9-45E0-9063-D1514D9B4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C3300-8AD3-45F2-BE03-7E8A70EC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295" y="-77361"/>
            <a:ext cx="8590160" cy="2280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>
                <a:latin typeface="Arial Narrow" panose="020B0606020202030204" pitchFamily="34" charset="0"/>
              </a:rPr>
              <a:t>Indian Liver Patient </a:t>
            </a:r>
            <a:br>
              <a:rPr lang="en-US" sz="4800" b="1" dirty="0">
                <a:latin typeface="Arial Narrow" panose="020B0606020202030204" pitchFamily="34" charset="0"/>
              </a:rPr>
            </a:b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Dashboard</a:t>
            </a:r>
            <a:endParaRPr lang="en-US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1A72C-CDBD-48D4-A798-1CBF4A44D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41" y="3046305"/>
            <a:ext cx="3647545" cy="38116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>
                <a:solidFill>
                  <a:srgbClr val="0070C0"/>
                </a:solidFill>
                <a:latin typeface="Arial Narrow" panose="020B0606020202030204" pitchFamily="34" charset="0"/>
              </a:rPr>
              <a:t>Group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S13825 – Chamath De Silva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S13871 – Moditha Subasinghe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S14041 – Udani Chethana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S14058 – Eranga Harshani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S14089 – Hashan Maduraarachchi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S14108 – Dinushi Ranasinghe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S14119 – Shahan Gamage	</a:t>
            </a:r>
            <a:r>
              <a:rPr lang="en-US" dirty="0"/>
              <a:t>				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8B9E397-9A14-4685-8814-0A5757ED5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0" r="21939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41955-6636-46B1-B322-7FFFAFFB3E2F}"/>
              </a:ext>
            </a:extLst>
          </p:cNvPr>
          <p:cNvSpPr txBox="1"/>
          <p:nvPr/>
        </p:nvSpPr>
        <p:spPr>
          <a:xfrm>
            <a:off x="495300" y="1866900"/>
            <a:ext cx="2837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Group Project – ST3011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27007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92792-E949-435A-A544-7943982B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586822"/>
            <a:ext cx="4157037" cy="1645920"/>
          </a:xfrm>
        </p:spPr>
        <p:txBody>
          <a:bodyPr>
            <a:normAutofit/>
          </a:bodyPr>
          <a:lstStyle/>
          <a:p>
            <a:r>
              <a:rPr lang="en-US" sz="5400" b="1" dirty="0"/>
              <a:t>Advanced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EF1C-FB91-4F55-9348-D4EC0EA1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731" y="1083477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Patient status with respect to Gender and 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This is a demonstration of patient status with respect to Gender and Age using pie charts.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Two drop down boxes are used here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C94019-B92D-4D10-B3D5-AA9794CCA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9" y="2729397"/>
            <a:ext cx="4821957" cy="3483864"/>
          </a:xfrm>
          <a:prstGeom prst="rect">
            <a:avLst/>
          </a:prstGeom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9B3DCF-3813-4050-9D7E-35597866A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42" y="2729397"/>
            <a:ext cx="4855559" cy="3483864"/>
          </a:xfrm>
          <a:prstGeom prst="rect">
            <a:avLst/>
          </a:prstGeom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60634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0ADFB-D5B3-4193-ABFC-AAA2BC86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95" y="529923"/>
            <a:ext cx="4211055" cy="2021991"/>
          </a:xfrm>
        </p:spPr>
        <p:txBody>
          <a:bodyPr>
            <a:normAutofit/>
          </a:bodyPr>
          <a:lstStyle/>
          <a:p>
            <a:r>
              <a:rPr lang="en-US" sz="5400" b="1" dirty="0"/>
              <a:t>Advanced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Content Placeholder 28" descr="Chart, pie chart&#10;&#10;Description automatically generated">
            <a:extLst>
              <a:ext uri="{FF2B5EF4-FFF2-40B4-BE49-F238E27FC236}">
                <a16:creationId xmlns:a16="http://schemas.microsoft.com/office/drawing/2014/main" id="{2CDE96F2-5A41-41F7-B8FF-F5FFB8A3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9" y="2820411"/>
            <a:ext cx="8355355" cy="4194159"/>
          </a:xfrm>
        </p:spPr>
      </p:pic>
    </p:spTree>
    <p:extLst>
      <p:ext uri="{BB962C8B-B14F-4D97-AF65-F5344CB8AC3E}">
        <p14:creationId xmlns:p14="http://schemas.microsoft.com/office/powerpoint/2010/main" val="19150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8C6A7-FF43-4BB5-8DD9-EE8653EF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93" y="932688"/>
            <a:ext cx="3915156" cy="1556766"/>
          </a:xfrm>
        </p:spPr>
        <p:txBody>
          <a:bodyPr anchor="ctr">
            <a:noAutofit/>
          </a:bodyPr>
          <a:lstStyle/>
          <a:p>
            <a:r>
              <a:rPr lang="en-US" sz="5400" b="1" dirty="0"/>
              <a:t>Advanced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771D-168A-4994-83D6-D0FC1E331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700" dirty="0"/>
              <a:t>Further analysis on each explanatory variable is graphically represented by bar graphs in the dashboard.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C970D7F-E461-4038-AC0B-6D3CC9F17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6" y="1265872"/>
            <a:ext cx="6922008" cy="4326256"/>
          </a:xfrm>
          <a:prstGeom prst="rect">
            <a:avLst/>
          </a:prstGeom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94365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5190CDA-83EA-4337-BD69-50494C85C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479"/>
          <a:stretch/>
        </p:blipFill>
        <p:spPr>
          <a:xfrm>
            <a:off x="1695680" y="304800"/>
            <a:ext cx="967693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9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D2FC9-4350-4FB2-8E4B-D1C91609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153572"/>
            <a:ext cx="3630059" cy="44611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Introduction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2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2F5E-C383-4B6C-AF78-6BC94DC2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A data dashboard is a visual display of the most important information needed to achieve one or more objectives, with the data consolidated and arranged on a single screen so the information can be monitored at a glance.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This dashboard enables healthcare professionals to access important patient statistics to increase the overall hospital performance and patient satisfaction.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Indian liver patient's dataset has used to create the dashboard. To compare response variable with the explanatory variables, here used bar graphs, pie charts and multiple bar graphs.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431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004D1-DC18-46CF-8364-EBDFDDF6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5400" b="1" dirty="0"/>
              <a:t>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A9A9-4AA2-4522-AA80-FDC9307B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Indian Liver Patient Data Set (ILPD) consists of 583 observations under 10 explanatory variables and one response variable.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93D067-3115-41B4-A58D-9BF239DF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01" y="2819567"/>
            <a:ext cx="7183224" cy="3483864"/>
          </a:xfrm>
          <a:prstGeom prst="rect">
            <a:avLst/>
          </a:prstGeom>
          <a:ln w="63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59384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5DED0-F2DD-4624-BF29-F48E40C8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Objectives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1541-2D42-4B10-B745-3E730F2E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To determine the distribution of liver patients with gender.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To determine the age distribution of the liver patients (below 18 years, 19-50 years, over 50 years).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To find-out overall count of liver patients and non-liver patients.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To access the liver patients along with the gender with respect to their age range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To graphically represent whether a liver patient or not and the total count, along with the ranges in results of liver abnormality tests.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82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DEF8-9F87-4A1C-A696-EB97DFD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539" y="433013"/>
            <a:ext cx="6114033" cy="178308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/>
              <a:t>Methodology &amp; Framework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362CEFD-9E23-4898-9A9A-418325C35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381952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64AF-3984-4563-AAE6-F34F0154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475" y="2552088"/>
            <a:ext cx="7626477" cy="4147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Anaconda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Anaconda Navigator is a desktop graphical user interface (GUI) included in Anaconda distribution that allows you to launch applications and easily manage conda packages, environments, and channels without using command-line commands.</a:t>
            </a:r>
            <a:endParaRPr lang="en-US" sz="16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1600" b="1" dirty="0"/>
              <a:t>Jupyter Notebook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O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pen-source web application that allows you to create and share documents that contain live code, equations, visualizations, and narrative text.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600" b="1" i="0" u="none" strike="noStrike" baseline="0" dirty="0">
                <a:latin typeface="Calibri" panose="020F0502020204030204" pitchFamily="34" charset="0"/>
              </a:rPr>
              <a:t>Dash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1600" b="0" i="0" u="none" strike="noStrike" baseline="0" dirty="0">
                <a:latin typeface="Calibri" panose="020F0502020204030204" pitchFamily="34" charset="0"/>
              </a:rPr>
              <a:t>Open-source Python framework used for building analytical web applications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473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15C40-CACE-40C6-80B6-34C55A30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001" y="461894"/>
            <a:ext cx="6251110" cy="178308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/>
              <a:t>Methodology &amp; Framework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80A0B53C-E3AF-47CF-BC58-43BB640D6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0" y="10"/>
            <a:ext cx="382904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E96F-411D-4FBE-A610-D17462F5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445" y="2477476"/>
            <a:ext cx="6251110" cy="41480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 dirty="0"/>
              <a:t>Dash Core components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I</a:t>
            </a:r>
            <a:r>
              <a:rPr lang="en-US" sz="1600" b="0" i="0" u="none" strike="noStrike" baseline="0" dirty="0">
                <a:latin typeface="Calibri" panose="020F0502020204030204" pitchFamily="34" charset="0"/>
              </a:rPr>
              <a:t>nclude a set of higher-level components like dropdowns, graphs, markdown, blocks and many more.</a:t>
            </a:r>
            <a:endParaRPr lang="en-US" sz="16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 dirty="0"/>
              <a:t>Dash HTML Components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A library contains a component class for every HTML tag as well as keyword arguments for all the HTML arguments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</a:rPr>
              <a:t>Pandas Framework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A library written for the Python programming language for data manipulation and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104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6E67-909E-4DC6-8F98-5BF01A80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674"/>
            <a:ext cx="10515600" cy="1350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A5CA-E796-4F33-93B0-B3640770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120"/>
            <a:ext cx="10515600" cy="4431843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0F85C15-4821-46DF-9D67-7569A808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DC33CE-96D6-4BD9-928E-39D0B8F08BC4}"/>
              </a:ext>
            </a:extLst>
          </p:cNvPr>
          <p:cNvSpPr txBox="1">
            <a:spLocks/>
          </p:cNvSpPr>
          <p:nvPr/>
        </p:nvSpPr>
        <p:spPr>
          <a:xfrm>
            <a:off x="4294001" y="415499"/>
            <a:ext cx="6251110" cy="1816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Methodology &amp; Framework</a:t>
            </a:r>
          </a:p>
        </p:txBody>
      </p:sp>
      <p:sp>
        <p:nvSpPr>
          <p:cNvPr id="7" name="sketchy line">
            <a:extLst>
              <a:ext uri="{FF2B5EF4-FFF2-40B4-BE49-F238E27FC236}">
                <a16:creationId xmlns:a16="http://schemas.microsoft.com/office/drawing/2014/main" id="{F05322E3-BAF3-47D2-8E0F-68CEBD08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F98029-B7BD-4D1D-B785-2184D0528CD6}"/>
              </a:ext>
            </a:extLst>
          </p:cNvPr>
          <p:cNvSpPr txBox="1">
            <a:spLocks/>
          </p:cNvSpPr>
          <p:nvPr/>
        </p:nvSpPr>
        <p:spPr>
          <a:xfrm>
            <a:off x="4883445" y="2396971"/>
            <a:ext cx="6251110" cy="4431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 dirty="0"/>
              <a:t>NumPy</a:t>
            </a:r>
            <a:endParaRPr lang="en-US" sz="15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A Library that provides a simple yet powerful data structure which is mostly a Python library used when working with arrays.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Plotly &amp; Plotly Express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Interactive, open-source, and browser-based graphing library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Plotly Express is a new high-level Python visualization library which is a wrapper for Plotly.py.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 dirty="0"/>
              <a:t>Dash Dependencies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anose="020F0502020204030204" pitchFamily="34" charset="0"/>
              </a:rPr>
              <a:t>Used in order to make the Dash app interactive by importing input and output from dash.dependencies.</a:t>
            </a:r>
            <a:endParaRPr lang="en-US" sz="1400" dirty="0"/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0B436D76-225A-4304-BA60-6067567B1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0" y="10"/>
            <a:ext cx="382904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2798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9A519-0773-4026-A976-F58FA78B2DB3}"/>
              </a:ext>
            </a:extLst>
          </p:cNvPr>
          <p:cNvSpPr txBox="1"/>
          <p:nvPr/>
        </p:nvSpPr>
        <p:spPr>
          <a:xfrm>
            <a:off x="485775" y="466725"/>
            <a:ext cx="4248150" cy="1891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USAGE OF THE DASHBOARD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0093B-B615-4DC9-B7D7-BDD7C369D85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</a:rPr>
              <a:t>OVERALL INTERFACE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338B4-120D-4572-BF28-F7C942CB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68" y="782123"/>
            <a:ext cx="6197599" cy="5577840"/>
          </a:xfrm>
          <a:prstGeom prst="rect">
            <a:avLst/>
          </a:prstGeom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7C887-3419-43F9-A53D-374A5476EDBE}"/>
              </a:ext>
            </a:extLst>
          </p:cNvPr>
          <p:cNvSpPr txBox="1"/>
          <p:nvPr/>
        </p:nvSpPr>
        <p:spPr>
          <a:xfrm>
            <a:off x="1419497" y="3492496"/>
            <a:ext cx="4676503" cy="183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Arial Narrow" panose="020B0606020202030204" pitchFamily="34" charset="0"/>
              </a:rPr>
              <a:t>Two subtopics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General analysis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Advanced analysis</a:t>
            </a:r>
          </a:p>
        </p:txBody>
      </p:sp>
    </p:spTree>
    <p:extLst>
      <p:ext uri="{BB962C8B-B14F-4D97-AF65-F5344CB8AC3E}">
        <p14:creationId xmlns:p14="http://schemas.microsoft.com/office/powerpoint/2010/main" val="159701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D67ED-B2C1-4B81-8C5C-DBDC70C5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General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5173D-8572-4231-8B46-2CCBCCBF3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t="4451" r="1641" b="15443"/>
          <a:stretch/>
        </p:blipFill>
        <p:spPr>
          <a:xfrm>
            <a:off x="867610" y="2619784"/>
            <a:ext cx="2608180" cy="3600041"/>
          </a:xfrm>
          <a:prstGeom prst="rect">
            <a:avLst/>
          </a:prstGeom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6B2D9F-64D3-4206-B4AA-E48CB9ED2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8985" y="2619784"/>
            <a:ext cx="2574029" cy="3600041"/>
          </a:xfrm>
          <a:prstGeom prst="rect">
            <a:avLst/>
          </a:prstGeom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9C681-2075-427D-8FAB-47D6D00E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54" y="2619784"/>
            <a:ext cx="3175091" cy="3600041"/>
          </a:xfrm>
          <a:prstGeom prst="rect">
            <a:avLst/>
          </a:prstGeom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01059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534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Bahnschrift Condensed</vt:lpstr>
      <vt:lpstr>Calibri</vt:lpstr>
      <vt:lpstr>Calibri Light</vt:lpstr>
      <vt:lpstr>Wingdings</vt:lpstr>
      <vt:lpstr>Office Theme</vt:lpstr>
      <vt:lpstr>Indian Liver Patient  Dashboard</vt:lpstr>
      <vt:lpstr>Introduction</vt:lpstr>
      <vt:lpstr>Dataset</vt:lpstr>
      <vt:lpstr>Objectives</vt:lpstr>
      <vt:lpstr>Methodology &amp; Framework</vt:lpstr>
      <vt:lpstr>Methodology &amp; Framework</vt:lpstr>
      <vt:lpstr>PowerPoint Presentation</vt:lpstr>
      <vt:lpstr>PowerPoint Presentation</vt:lpstr>
      <vt:lpstr>General Analysis</vt:lpstr>
      <vt:lpstr>Advanced Analysis</vt:lpstr>
      <vt:lpstr>Advanced Analysis</vt:lpstr>
      <vt:lpstr>Advanced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Maduraarachchi M.H.D</dc:creator>
  <cp:lastModifiedBy>Maduraarachchi M.H.D</cp:lastModifiedBy>
  <cp:revision>40</cp:revision>
  <dcterms:created xsi:type="dcterms:W3CDTF">2021-01-31T15:15:11Z</dcterms:created>
  <dcterms:modified xsi:type="dcterms:W3CDTF">2021-02-01T14:49:52Z</dcterms:modified>
</cp:coreProperties>
</file>