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3.svg" ContentType="image/svg+xml"/>
  <Override PartName="/ppt/media/image15.svg" ContentType="image/svg+xml"/>
  <Override PartName="/ppt/media/image18.svg" ContentType="image/svg+xml"/>
  <Override PartName="/ppt/media/image2.svg" ContentType="image/svg+xml"/>
  <Override PartName="/ppt/media/image21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5" r:id="rId10"/>
  </p:sldIdLst>
  <p:sldSz cx="18288000" cy="10287000"/>
  <p:notesSz cx="6858000" cy="9144000"/>
  <p:embeddedFontLst>
    <p:embeddedFont>
      <p:font typeface="DM Sans Bold"/>
      <p:bold r:id="rId14"/>
    </p:embeddedFont>
    <p:embeddedFont>
      <p:font typeface="DM Sans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GIF"/><Relationship Id="rId7" Type="http://schemas.openxmlformats.org/officeDocument/2006/relationships/image" Target="../media/image15.sv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.png"/><Relationship Id="rId13" Type="http://schemas.openxmlformats.org/officeDocument/2006/relationships/image" Target="../media/image21.sv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4508"/>
            </a:xfrm>
            <a:custGeom>
              <a:avLst/>
              <a:gdLst/>
              <a:ahLst/>
              <a:cxnLst/>
              <a:rect l="l" t="t" r="r" b="b"/>
              <a:pathLst>
                <a:path w="4816592" h="704508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557806" y="831895"/>
            <a:ext cx="5503176" cy="8623210"/>
          </a:xfrm>
          <a:custGeom>
            <a:avLst/>
            <a:gdLst/>
            <a:ahLst/>
            <a:cxnLst/>
            <a:rect l="l" t="t" r="r" b="b"/>
            <a:pathLst>
              <a:path w="5503176" h="8623210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7883200" y="2504124"/>
            <a:ext cx="8487032" cy="4058594"/>
            <a:chOff x="0" y="0"/>
            <a:chExt cx="11316042" cy="5411458"/>
          </a:xfrm>
        </p:grpSpPr>
        <p:sp>
          <p:nvSpPr>
            <p:cNvPr id="7" name="TextBox 7"/>
            <p:cNvSpPr txBox="1"/>
            <p:nvPr/>
          </p:nvSpPr>
          <p:spPr>
            <a:xfrm>
              <a:off x="0" y="1864983"/>
              <a:ext cx="11316042" cy="3546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800">
                  <a:solidFill>
                    <a:srgbClr val="FFFFFF"/>
                  </a:solidFill>
                  <a:latin typeface="DM Sans Bold"/>
                </a:rPr>
                <a:t>MULYA</a:t>
              </a:r>
              <a:endParaRPr lang="en-US" sz="8800">
                <a:solidFill>
                  <a:srgbClr val="FFFFFF"/>
                </a:solidFill>
                <a:latin typeface="DM Sans Bold"/>
              </a:endParaRPr>
            </a:p>
            <a:p>
              <a:pPr algn="ctr">
                <a:lnSpc>
                  <a:spcPts val="10560"/>
                </a:lnSpc>
              </a:p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316042" cy="1226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80"/>
                </a:lnSpc>
              </a:pPr>
              <a:r>
                <a:rPr lang="en-US" sz="2700" spc="70">
                  <a:solidFill>
                    <a:srgbClr val="FFFFFF"/>
                  </a:solidFill>
                  <a:latin typeface="DM Sans"/>
                </a:rPr>
                <a:t>RESHAPING YOUR PERSONAL EXPENSE TRACKING WITH</a:t>
              </a:r>
              <a:endParaRPr lang="en-US" sz="2700" spc="70">
                <a:solidFill>
                  <a:srgbClr val="FFFFFF"/>
                </a:solidFill>
                <a:latin typeface="DM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757983">
            <a:off x="5310914" y="-2439917"/>
            <a:ext cx="11166320" cy="21899658"/>
            <a:chOff x="0" y="0"/>
            <a:chExt cx="2940924" cy="5767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0924" cy="5767811"/>
            </a:xfrm>
            <a:custGeom>
              <a:avLst/>
              <a:gdLst/>
              <a:ahLst/>
              <a:cxnLst/>
              <a:rect l="l" t="t" r="r" b="b"/>
              <a:pathLst>
                <a:path w="2940924" h="5767811">
                  <a:moveTo>
                    <a:pt x="0" y="0"/>
                  </a:moveTo>
                  <a:lnTo>
                    <a:pt x="2940924" y="0"/>
                  </a:lnTo>
                  <a:lnTo>
                    <a:pt x="2940924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40924" cy="5805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203650"/>
            <a:ext cx="6313310" cy="6626566"/>
          </a:xfrm>
          <a:custGeom>
            <a:avLst/>
            <a:gdLst/>
            <a:ahLst/>
            <a:cxnLst/>
            <a:rect l="l" t="t" r="r" b="b"/>
            <a:pathLst>
              <a:path w="6313310" h="6626566">
                <a:moveTo>
                  <a:pt x="0" y="0"/>
                </a:moveTo>
                <a:lnTo>
                  <a:pt x="6313310" y="0"/>
                </a:lnTo>
                <a:lnTo>
                  <a:pt x="6313310" y="6626566"/>
                </a:lnTo>
                <a:lnTo>
                  <a:pt x="0" y="6626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61003" y="5143500"/>
            <a:ext cx="762159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5"/>
              </a:lnSpc>
            </a:pPr>
            <a:r>
              <a:rPr lang="en-US" sz="10505">
                <a:solidFill>
                  <a:srgbClr val="C3EBEF"/>
                </a:solidFill>
                <a:latin typeface="DM Sans Bold"/>
              </a:rPr>
              <a:t>What is it? </a:t>
            </a:r>
            <a:endParaRPr lang="en-US" sz="10505">
              <a:solidFill>
                <a:srgbClr val="C3EBEF"/>
              </a:solidFill>
              <a:latin typeface="DM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69954" y="1646458"/>
            <a:ext cx="2608193" cy="2209851"/>
          </a:xfrm>
          <a:custGeom>
            <a:avLst/>
            <a:gdLst/>
            <a:ahLst/>
            <a:cxnLst/>
            <a:rect l="l" t="t" r="r" b="b"/>
            <a:pathLst>
              <a:path w="2608193" h="2209851">
                <a:moveTo>
                  <a:pt x="0" y="0"/>
                </a:moveTo>
                <a:lnTo>
                  <a:pt x="2608193" y="0"/>
                </a:lnTo>
                <a:lnTo>
                  <a:pt x="2608193" y="2209851"/>
                </a:lnTo>
                <a:lnTo>
                  <a:pt x="0" y="22098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1900" y="568361"/>
            <a:ext cx="1239902" cy="1532463"/>
          </a:xfrm>
          <a:custGeom>
            <a:avLst/>
            <a:gdLst/>
            <a:ahLst/>
            <a:cxnLst/>
            <a:rect l="l" t="t" r="r" b="b"/>
            <a:pathLst>
              <a:path w="1239902" h="1532463">
                <a:moveTo>
                  <a:pt x="0" y="0"/>
                </a:moveTo>
                <a:lnTo>
                  <a:pt x="1239902" y="0"/>
                </a:lnTo>
                <a:lnTo>
                  <a:pt x="1239902" y="1532463"/>
                </a:lnTo>
                <a:lnTo>
                  <a:pt x="0" y="1532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93943" y="7775575"/>
            <a:ext cx="6668423" cy="2068982"/>
            <a:chOff x="0" y="0"/>
            <a:chExt cx="5030754" cy="1560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0755" cy="1560870"/>
            </a:xfrm>
            <a:custGeom>
              <a:avLst/>
              <a:gdLst/>
              <a:ahLst/>
              <a:cxnLst/>
              <a:rect l="l" t="t" r="r" b="b"/>
              <a:pathLst>
                <a:path w="5030755" h="1560870">
                  <a:moveTo>
                    <a:pt x="0" y="0"/>
                  </a:moveTo>
                  <a:lnTo>
                    <a:pt x="5030755" y="0"/>
                  </a:lnTo>
                  <a:lnTo>
                    <a:pt x="5030755" y="1560870"/>
                  </a:lnTo>
                  <a:lnTo>
                    <a:pt x="0" y="156087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5034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030754" cy="162754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4340"/>
                </a:lnSpc>
              </a:pPr>
              <a:r>
                <a:rPr lang="en-US" sz="3100">
                  <a:solidFill>
                    <a:srgbClr val="5034C4"/>
                  </a:solidFill>
                  <a:latin typeface="DM Sans"/>
                </a:rPr>
                <a:t>A tool that is designed to empower you to take control of your finances like never before.</a:t>
              </a:r>
              <a:endParaRPr lang="en-US" sz="3100">
                <a:solidFill>
                  <a:srgbClr val="5034C4"/>
                </a:solidFill>
                <a:latin typeface="DM Sans"/>
              </a:endParaRP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307286" y="1503589"/>
          <a:ext cx="7913915" cy="7566932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Effortlessly monitor your spending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 Identify areas for saving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Achieve your financial goals with ease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Goodbye to the chaos of paper receipts and spreadsheets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Insights into your financial habits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0">
                <a:tc>
                  <a:txBody>
                    <a:bodyPr rtlCol="0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7AC7CF"/>
                          </a:solidFill>
                          <a:latin typeface="DM Sans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5034C4"/>
                          </a:solidFill>
                          <a:latin typeface="DM Sans"/>
                        </a:rPr>
                        <a:t>Informed decision making regarding your finances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629602" y="1412757"/>
            <a:ext cx="6194541" cy="613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20"/>
              </a:lnSpc>
            </a:pPr>
            <a:r>
              <a:rPr lang="en-US" sz="10100">
                <a:solidFill>
                  <a:srgbClr val="5034C4"/>
                </a:solidFill>
                <a:latin typeface="DM Sans Bold"/>
              </a:rPr>
              <a:t>It’s a </a:t>
            </a:r>
            <a:r>
              <a:rPr lang="en-US" sz="10100" u="sng">
                <a:solidFill>
                  <a:srgbClr val="5034C4"/>
                </a:solidFill>
                <a:latin typeface="DM Sans Bold"/>
              </a:rPr>
              <a:t>PET</a:t>
            </a:r>
            <a:r>
              <a:rPr lang="en-US" sz="10100">
                <a:solidFill>
                  <a:srgbClr val="5034C4"/>
                </a:solidFill>
                <a:latin typeface="DM Sans Bold"/>
              </a:rPr>
              <a:t> (Personal Expense Tracker)</a:t>
            </a:r>
            <a:endParaRPr lang="en-US" sz="10100">
              <a:solidFill>
                <a:srgbClr val="5034C4"/>
              </a:solidFill>
              <a:latin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20776" y="1584816"/>
            <a:ext cx="3210312" cy="4695934"/>
          </a:xfrm>
          <a:custGeom>
            <a:avLst/>
            <a:gdLst/>
            <a:ahLst/>
            <a:cxnLst/>
            <a:rect l="l" t="t" r="r" b="b"/>
            <a:pathLst>
              <a:path w="3210312" h="4695934">
                <a:moveTo>
                  <a:pt x="0" y="0"/>
                </a:moveTo>
                <a:lnTo>
                  <a:pt x="3210312" y="0"/>
                </a:lnTo>
                <a:lnTo>
                  <a:pt x="3210312" y="4695934"/>
                </a:lnTo>
                <a:lnTo>
                  <a:pt x="0" y="469593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98080" y="529686"/>
            <a:ext cx="4423443" cy="2110259"/>
          </a:xfrm>
          <a:custGeom>
            <a:avLst/>
            <a:gdLst/>
            <a:ahLst/>
            <a:cxnLst/>
            <a:rect l="l" t="t" r="r" b="b"/>
            <a:pathLst>
              <a:path w="4423443" h="2110259">
                <a:moveTo>
                  <a:pt x="0" y="0"/>
                </a:moveTo>
                <a:lnTo>
                  <a:pt x="4423442" y="0"/>
                </a:lnTo>
                <a:lnTo>
                  <a:pt x="4423442" y="2110260"/>
                </a:lnTo>
                <a:lnTo>
                  <a:pt x="0" y="211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86" b="-14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69791" y="3650173"/>
            <a:ext cx="2028289" cy="1493327"/>
          </a:xfrm>
          <a:custGeom>
            <a:avLst/>
            <a:gdLst/>
            <a:ahLst/>
            <a:cxnLst/>
            <a:rect l="l" t="t" r="r" b="b"/>
            <a:pathLst>
              <a:path w="2028289" h="1493327">
                <a:moveTo>
                  <a:pt x="0" y="0"/>
                </a:moveTo>
                <a:lnTo>
                  <a:pt x="2028289" y="0"/>
                </a:lnTo>
                <a:lnTo>
                  <a:pt x="2028289" y="1493327"/>
                </a:lnTo>
                <a:lnTo>
                  <a:pt x="0" y="1493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7192" y="1971850"/>
            <a:ext cx="1652599" cy="5253927"/>
          </a:xfrm>
          <a:custGeom>
            <a:avLst/>
            <a:gdLst/>
            <a:ahLst/>
            <a:cxnLst/>
            <a:rect l="l" t="t" r="r" b="b"/>
            <a:pathLst>
              <a:path w="1652599" h="5253927">
                <a:moveTo>
                  <a:pt x="0" y="0"/>
                </a:moveTo>
                <a:lnTo>
                  <a:pt x="1652599" y="0"/>
                </a:lnTo>
                <a:lnTo>
                  <a:pt x="1652599" y="5253927"/>
                </a:lnTo>
                <a:lnTo>
                  <a:pt x="0" y="52539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032713" y="4043139"/>
            <a:ext cx="2655439" cy="1925193"/>
          </a:xfrm>
          <a:prstGeom prst="rect">
            <a:avLst/>
          </a:prstGeom>
        </p:spPr>
      </p:pic>
      <p:sp>
        <p:nvSpPr>
          <p:cNvPr id="7" name="Freeform 7"/>
          <p:cNvSpPr/>
          <p:nvPr/>
        </p:nvSpPr>
        <p:spPr>
          <a:xfrm>
            <a:off x="4688557" y="3476687"/>
            <a:ext cx="3442489" cy="2804064"/>
          </a:xfrm>
          <a:custGeom>
            <a:avLst/>
            <a:gdLst/>
            <a:ahLst/>
            <a:cxnLst/>
            <a:rect l="l" t="t" r="r" b="b"/>
            <a:pathLst>
              <a:path w="3442489" h="2804064">
                <a:moveTo>
                  <a:pt x="0" y="0"/>
                </a:moveTo>
                <a:lnTo>
                  <a:pt x="3442489" y="0"/>
                </a:lnTo>
                <a:lnTo>
                  <a:pt x="3442489" y="2804063"/>
                </a:lnTo>
                <a:lnTo>
                  <a:pt x="0" y="28040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681674" y="6280750"/>
            <a:ext cx="2445322" cy="3390394"/>
          </a:xfrm>
          <a:custGeom>
            <a:avLst/>
            <a:gdLst/>
            <a:ahLst/>
            <a:cxnLst/>
            <a:rect l="l" t="t" r="r" b="b"/>
            <a:pathLst>
              <a:path w="2445322" h="3390394">
                <a:moveTo>
                  <a:pt x="0" y="0"/>
                </a:moveTo>
                <a:lnTo>
                  <a:pt x="2445322" y="0"/>
                </a:lnTo>
                <a:lnTo>
                  <a:pt x="2445322" y="3390395"/>
                </a:lnTo>
                <a:lnTo>
                  <a:pt x="0" y="339039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126996" y="5968332"/>
            <a:ext cx="3423741" cy="3268117"/>
          </a:xfrm>
          <a:custGeom>
            <a:avLst/>
            <a:gdLst/>
            <a:ahLst/>
            <a:cxnLst/>
            <a:rect l="l" t="t" r="r" b="b"/>
            <a:pathLst>
              <a:path w="3423741" h="3268117">
                <a:moveTo>
                  <a:pt x="0" y="0"/>
                </a:moveTo>
                <a:lnTo>
                  <a:pt x="3423741" y="0"/>
                </a:lnTo>
                <a:lnTo>
                  <a:pt x="3423741" y="3268117"/>
                </a:lnTo>
                <a:lnTo>
                  <a:pt x="0" y="3268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1028700"/>
            <a:ext cx="2970616" cy="2584436"/>
          </a:xfrm>
          <a:custGeom>
            <a:avLst/>
            <a:gdLst/>
            <a:ahLst/>
            <a:cxnLst/>
            <a:rect l="l" t="t" r="r" b="b"/>
            <a:pathLst>
              <a:path w="2970616" h="2584436">
                <a:moveTo>
                  <a:pt x="0" y="0"/>
                </a:moveTo>
                <a:lnTo>
                  <a:pt x="2970616" y="0"/>
                </a:lnTo>
                <a:lnTo>
                  <a:pt x="2970616" y="2584436"/>
                </a:lnTo>
                <a:lnTo>
                  <a:pt x="0" y="25844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Multiply 10"/>
          <p:cNvSpPr/>
          <p:nvPr/>
        </p:nvSpPr>
        <p:spPr>
          <a:xfrm rot="21120000">
            <a:off x="14505305" y="2171700"/>
            <a:ext cx="4008120" cy="3957955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57400" y="419100"/>
            <a:ext cx="14336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9600" b="1">
                <a:ln w="15875"/>
                <a:solidFill>
                  <a:schemeClr val="tx2"/>
                </a:solidFill>
                <a:effectLst/>
              </a:rPr>
              <a:t>MULYA</a:t>
            </a:r>
            <a:endParaRPr lang="en-IN" altLang="en-US" sz="9600" b="1">
              <a:ln w="15875"/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447800" y="2552700"/>
          <a:ext cx="15050770" cy="6689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025"/>
                <a:gridCol w="13326745"/>
              </a:tblGrid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1.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Helps you to register your Expense time to time 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2.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Categorize your Expenses to set limit for each category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3.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Savings can be increased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3200"/>
                        <a:t>4.</a:t>
                      </a:r>
                      <a:endParaRPr lang="en-IN" alt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sz="3200"/>
                        <a:t>Helps in avoiding over spending.</a:t>
                      </a:r>
                      <a:endParaRPr lang="en-IN" altLang="en-US" sz="3200"/>
                    </a:p>
                  </a:txBody>
                  <a:tcPr anchor="b" anchorCtr="0"/>
                </a:tc>
              </a:tr>
              <a:tr h="1337945">
                <a:tc>
                  <a:txBody>
                    <a:bodyPr/>
                    <a:p>
                      <a:pPr algn="ctr">
                        <a:buNone/>
                      </a:pPr>
                      <a:endParaRPr lang="en-US" sz="3200"/>
                    </a:p>
                  </a:txBody>
                  <a:tcPr anchor="b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3200"/>
                    </a:p>
                  </a:txBody>
                  <a:tcPr anchor="b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942151"/>
            <a:ext cx="4761624" cy="5560283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1853" y="1055100"/>
            <a:ext cx="13904295" cy="11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5034C4"/>
                </a:solidFill>
                <a:latin typeface="DM Sans Bold"/>
              </a:rPr>
              <a:t>What’s Next ?</a:t>
            </a:r>
            <a:endParaRPr lang="en-US" sz="6600">
              <a:solidFill>
                <a:srgbClr val="5034C4"/>
              </a:solidFill>
              <a:latin typeface="DM Sans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387711" y="4030980"/>
          <a:ext cx="10871590" cy="5227320"/>
        </p:xfrm>
        <a:graphic>
          <a:graphicData uri="http://schemas.openxmlformats.org/drawingml/2006/table">
            <a:tbl>
              <a:tblPr/>
              <a:tblGrid>
                <a:gridCol w="1132753"/>
                <a:gridCol w="9738837"/>
              </a:tblGrid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Budget adding and Notifications on spending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Category wise limits on spending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210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Continuous investment in cybersecurity and security technology.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A better conscious focus on mental health.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5464">
                <a:tc>
                  <a:txBody>
                    <a:bodyPr rtlCol="0"/>
                    <a:lstStyle/>
                    <a:p>
                      <a:pPr algn="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Greater geographic distribution and representation of the workforce.</a:t>
                      </a:r>
                      <a:r>
                        <a:rPr lang="en-US" sz="230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endParaRPr lang="en-US" sz="1100"/>
                    </a:p>
                  </a:txBody>
                  <a:tcPr marL="190500" marR="190500" marT="190500" marB="190500"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8"/>
          <p:cNvGrpSpPr/>
          <p:nvPr/>
        </p:nvGrpSpPr>
        <p:grpSpPr>
          <a:xfrm rot="0">
            <a:off x="1028700" y="2547796"/>
            <a:ext cx="4761624" cy="1219581"/>
            <a:chOff x="0" y="0"/>
            <a:chExt cx="7058829" cy="180795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58829" cy="1807957"/>
            </a:xfrm>
            <a:custGeom>
              <a:avLst/>
              <a:gdLst/>
              <a:ahLst/>
              <a:cxnLst/>
              <a:rect l="l" t="t" r="r" b="b"/>
              <a:pathLst>
                <a:path w="7058829" h="1807957">
                  <a:moveTo>
                    <a:pt x="0" y="0"/>
                  </a:moveTo>
                  <a:lnTo>
                    <a:pt x="7058829" y="0"/>
                  </a:lnTo>
                  <a:lnTo>
                    <a:pt x="7058829" y="1807957"/>
                  </a:lnTo>
                  <a:lnTo>
                    <a:pt x="0" y="180795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5034C4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058829" cy="18555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5034C4"/>
                  </a:solidFill>
                  <a:latin typeface="DM Sans Bold"/>
                </a:rPr>
                <a:t>Future plans</a:t>
              </a:r>
              <a:r>
                <a:rPr lang="en-US" sz="2000">
                  <a:solidFill>
                    <a:srgbClr val="5034C4"/>
                  </a:solidFill>
                  <a:latin typeface="DM Sans"/>
                </a:rPr>
                <a:t> regarding the *MULYA*</a:t>
              </a:r>
              <a:endParaRPr lang="en-US" sz="2000">
                <a:solidFill>
                  <a:srgbClr val="5034C4"/>
                </a:solidFill>
                <a:latin typeface="DM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00200" y="190500"/>
            <a:ext cx="16054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Technical Specifications :</a:t>
            </a:r>
            <a:endParaRPr lang="en-IN" altLang="en-US" sz="7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 descr="mulya ER"/>
          <p:cNvPicPr>
            <a:picLocks noChangeAspect="1"/>
          </p:cNvPicPr>
          <p:nvPr/>
        </p:nvPicPr>
        <p:blipFill>
          <a:blip r:embed="rId1"/>
          <a:srcRect l="3250" t="4364" r="5292" b="12721"/>
          <a:stretch>
            <a:fillRect/>
          </a:stretch>
        </p:blipFill>
        <p:spPr>
          <a:xfrm>
            <a:off x="354330" y="1447165"/>
            <a:ext cx="17668240" cy="8409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98365" y="438150"/>
            <a:ext cx="96272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6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SCREENSHOTS:</a:t>
            </a:r>
            <a:endParaRPr lang="en-IN" altLang="en-US" sz="6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Picture 2" descr="WhatsApp Image 2024-03-18 at 9.23.49 AM"/>
          <p:cNvPicPr>
            <a:picLocks noChangeAspect="1"/>
          </p:cNvPicPr>
          <p:nvPr/>
        </p:nvPicPr>
        <p:blipFill>
          <a:blip r:embed="rId1"/>
          <a:srcRect r="31243"/>
          <a:stretch>
            <a:fillRect/>
          </a:stretch>
        </p:blipFill>
        <p:spPr>
          <a:xfrm>
            <a:off x="533400" y="2642870"/>
            <a:ext cx="9627870" cy="7085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Presentation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DM Sans Bold</vt:lpstr>
      <vt:lpstr>DM Sans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Business and at Work Technology Presentation in Purple Teal Illustrative Style</dc:title>
  <dc:creator/>
  <cp:lastModifiedBy>ruzul</cp:lastModifiedBy>
  <cp:revision>5</cp:revision>
  <dcterms:created xsi:type="dcterms:W3CDTF">2006-08-16T00:00:00Z</dcterms:created>
  <dcterms:modified xsi:type="dcterms:W3CDTF">2024-03-18T05:17:14Z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F3683D4C89BD40BDAFC7EBF0DC411FA1_12</vt:lpwstr>
  </property>
  <property fmtid="{D5CDD505-2E9C-101B-9397-08002B2CF9AE}" pid="3" name="KSOProductBuildVer">
    <vt:lpwstr>1033-12.2.0.13489</vt:lpwstr>
  </property>
</Properties>
</file>