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826C4-15DF-4A0C-9D1E-850987FDF717}" type="datetimeFigureOut">
              <a:rPr lang="en-US" smtClean="0"/>
              <a:t>10/29/2022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CBBBA-DBD6-47AB-9F46-7D970733AF29}" type="slidenum">
              <a:rPr lang="en-US" smtClean="0"/>
              <a:t>‹#›</a:t>
            </a:fld>
            <a:endParaRPr lang="en-US"/>
          </a:p>
        </p:txBody>
      </p:sp>
    </p:spTree>
    <p:extLst>
      <p:ext uri="{BB962C8B-B14F-4D97-AF65-F5344CB8AC3E}">
        <p14:creationId xmlns:p14="http://schemas.microsoft.com/office/powerpoint/2010/main" val="3149568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00B8-7A20-41ED-B58B-F9BB2416C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9D06BB-2C40-4322-8F02-A3B6BDA1A7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4CE9DA-14AC-44A3-84C9-40ABDE6AC639}"/>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5" name="Footer Placeholder 4">
            <a:extLst>
              <a:ext uri="{FF2B5EF4-FFF2-40B4-BE49-F238E27FC236}">
                <a16:creationId xmlns:a16="http://schemas.microsoft.com/office/drawing/2014/main" id="{F71CFC70-5025-4613-AF4F-87A8789B8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0DCA2-8983-43EC-B347-E9903187436A}"/>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89915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5F82A-AF50-47AE-981E-2979B49525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7F62F-4905-4190-8C7A-99BC1A4680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FE544-7685-4D00-820C-9D05BC4103A5}"/>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5" name="Footer Placeholder 4">
            <a:extLst>
              <a:ext uri="{FF2B5EF4-FFF2-40B4-BE49-F238E27FC236}">
                <a16:creationId xmlns:a16="http://schemas.microsoft.com/office/drawing/2014/main" id="{72C16851-E899-413D-B0B0-4A54226D2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DEE77-5C08-497A-8B5D-41BE9D629EFF}"/>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200333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FF629-A69C-478C-ADB8-E835125CEA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D90A8B-0DB9-4FB2-9784-311CB6BA6B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87E88-ED17-4FAB-90E6-8EC8A7763F6D}"/>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5" name="Footer Placeholder 4">
            <a:extLst>
              <a:ext uri="{FF2B5EF4-FFF2-40B4-BE49-F238E27FC236}">
                <a16:creationId xmlns:a16="http://schemas.microsoft.com/office/drawing/2014/main" id="{E2FEB9EF-615D-472C-84B7-F0213B6A9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2B640-6B98-4606-A410-5E7CC063444E}"/>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372483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D63E-7B4C-45DE-8DC8-30DC18729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CAB62-CBEA-4A76-8AC3-F5CC61745F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9CC1A-03F5-47B0-8745-1D63726DDA94}"/>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5" name="Footer Placeholder 4">
            <a:extLst>
              <a:ext uri="{FF2B5EF4-FFF2-40B4-BE49-F238E27FC236}">
                <a16:creationId xmlns:a16="http://schemas.microsoft.com/office/drawing/2014/main" id="{8B64E77C-CF35-4F40-9BF9-2A3D5CE39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1BE04-B8D8-4328-B803-A29D5E1F85FC}"/>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318899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FEB2-A785-48AC-BD50-DD6581D495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A8CEFA-2519-45CF-85CC-117FC84ED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80FC5B-244D-49F6-A45A-648DD1DB8FA9}"/>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5" name="Footer Placeholder 4">
            <a:extLst>
              <a:ext uri="{FF2B5EF4-FFF2-40B4-BE49-F238E27FC236}">
                <a16:creationId xmlns:a16="http://schemas.microsoft.com/office/drawing/2014/main" id="{021ED82E-E93E-4CD8-94C7-0B05D6C37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A32E0-1E43-457A-98DE-BE31AE566C5B}"/>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378877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5C6D-D660-4E1E-B92E-682966574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A1E60-3542-4488-93B4-8E3F5DF468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EF3092-6DB6-492D-9A5F-F6F4EADA0D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D1D5CA-BAD5-465D-AD2E-5562B9D42EAB}"/>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6" name="Footer Placeholder 5">
            <a:extLst>
              <a:ext uri="{FF2B5EF4-FFF2-40B4-BE49-F238E27FC236}">
                <a16:creationId xmlns:a16="http://schemas.microsoft.com/office/drawing/2014/main" id="{1F3CDF79-9126-40D1-8039-0E6BEAC06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8E63A-6693-4C76-BD32-5460081FF877}"/>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223466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7745-BC7B-468C-94F3-3F3712F905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EBB816-E16C-4691-884A-4E5C77BCDE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90D0D6-94AD-4904-88C9-04D05A2F31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FC591-6296-4850-ACA6-1D70B96A7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0BB8AA-A7B4-484C-B9DE-50371ACD89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F803A-E07D-4814-B80A-7124B9E286CB}"/>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8" name="Footer Placeholder 7">
            <a:extLst>
              <a:ext uri="{FF2B5EF4-FFF2-40B4-BE49-F238E27FC236}">
                <a16:creationId xmlns:a16="http://schemas.microsoft.com/office/drawing/2014/main" id="{9C99F6C9-DF9A-4102-ACC5-2ED45C99A0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D55BE3-4509-4E02-9644-D01EBA2846F3}"/>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37727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2164-ABCB-4B70-8F00-C069C1BD9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601F91-6E6D-425C-B6F3-7500AF7A7403}"/>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4" name="Footer Placeholder 3">
            <a:extLst>
              <a:ext uri="{FF2B5EF4-FFF2-40B4-BE49-F238E27FC236}">
                <a16:creationId xmlns:a16="http://schemas.microsoft.com/office/drawing/2014/main" id="{1F75C529-A1B4-41C4-9C55-0CD15A1B6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55C25D-4197-443F-A616-03B527A4159B}"/>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301777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2DDEE-C735-47B5-85A5-1D807B9180CC}"/>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3" name="Footer Placeholder 2">
            <a:extLst>
              <a:ext uri="{FF2B5EF4-FFF2-40B4-BE49-F238E27FC236}">
                <a16:creationId xmlns:a16="http://schemas.microsoft.com/office/drawing/2014/main" id="{3CCB7C0F-A5EE-40C2-8F1C-34C8D0ED9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359FAF-7F8A-46D1-A8DD-355E27533E32}"/>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340148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1A86-DBD2-4A38-936A-1463B572E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7568F7-8967-4638-8390-282ED6973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484240-AA17-4CB5-8B5A-DEE6D5E7D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A9C4B3-8AA7-42CE-8310-9B0F5078674E}"/>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6" name="Footer Placeholder 5">
            <a:extLst>
              <a:ext uri="{FF2B5EF4-FFF2-40B4-BE49-F238E27FC236}">
                <a16:creationId xmlns:a16="http://schemas.microsoft.com/office/drawing/2014/main" id="{7686B0F9-DFC7-4B84-AAE7-95C1BA072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EFE9D-3B34-452F-A7D4-2AA538C04EDD}"/>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373273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7D26-BB1F-46EE-932E-F626F1FC4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BF2EEB-8238-407F-95CD-E946E8C48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2F97D0-CA46-4773-94A1-34BD74756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282205-2EF4-43B6-B63F-4ECA9CC6270C}"/>
              </a:ext>
            </a:extLst>
          </p:cNvPr>
          <p:cNvSpPr>
            <a:spLocks noGrp="1"/>
          </p:cNvSpPr>
          <p:nvPr>
            <p:ph type="dt" sz="half" idx="10"/>
          </p:nvPr>
        </p:nvSpPr>
        <p:spPr/>
        <p:txBody>
          <a:bodyPr/>
          <a:lstStyle/>
          <a:p>
            <a:fld id="{A35C8400-686B-4752-AB0D-50A744AAEED5}" type="datetimeFigureOut">
              <a:rPr lang="en-US" smtClean="0"/>
              <a:t>10/29/2022</a:t>
            </a:fld>
            <a:endParaRPr lang="en-US"/>
          </a:p>
        </p:txBody>
      </p:sp>
      <p:sp>
        <p:nvSpPr>
          <p:cNvPr id="6" name="Footer Placeholder 5">
            <a:extLst>
              <a:ext uri="{FF2B5EF4-FFF2-40B4-BE49-F238E27FC236}">
                <a16:creationId xmlns:a16="http://schemas.microsoft.com/office/drawing/2014/main" id="{52F7FCF6-CFE8-4978-A667-977E9A6C2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697B2-5E2B-496F-A0E8-F9736B0BBFB1}"/>
              </a:ext>
            </a:extLst>
          </p:cNvPr>
          <p:cNvSpPr>
            <a:spLocks noGrp="1"/>
          </p:cNvSpPr>
          <p:nvPr>
            <p:ph type="sldNum" sz="quarter" idx="12"/>
          </p:nvPr>
        </p:nvSpPr>
        <p:spPr/>
        <p:txBody>
          <a:bodyPr/>
          <a:lstStyle/>
          <a:p>
            <a:fld id="{D86CDE82-1CB9-4BB5-9017-F64FF990B8A1}" type="slidenum">
              <a:rPr lang="en-US" smtClean="0"/>
              <a:t>‹#›</a:t>
            </a:fld>
            <a:endParaRPr lang="en-US"/>
          </a:p>
        </p:txBody>
      </p:sp>
    </p:spTree>
    <p:extLst>
      <p:ext uri="{BB962C8B-B14F-4D97-AF65-F5344CB8AC3E}">
        <p14:creationId xmlns:p14="http://schemas.microsoft.com/office/powerpoint/2010/main" val="321878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3C035-5587-4AFE-9D35-5B1F68DDD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3317D2-2ABE-4DDE-988C-71760BD16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0BFB0-CE53-4E94-B2DB-398182D0F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C8400-686B-4752-AB0D-50A744AAEED5}" type="datetimeFigureOut">
              <a:rPr lang="en-US" smtClean="0"/>
              <a:t>10/29/2022</a:t>
            </a:fld>
            <a:endParaRPr lang="en-US"/>
          </a:p>
        </p:txBody>
      </p:sp>
      <p:sp>
        <p:nvSpPr>
          <p:cNvPr id="5" name="Footer Placeholder 4">
            <a:extLst>
              <a:ext uri="{FF2B5EF4-FFF2-40B4-BE49-F238E27FC236}">
                <a16:creationId xmlns:a16="http://schemas.microsoft.com/office/drawing/2014/main" id="{2DE57929-5EB8-4A14-A465-2B190556AE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5EE05-3DAC-40D1-8173-A9157E0433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CDE82-1CB9-4BB5-9017-F64FF990B8A1}" type="slidenum">
              <a:rPr lang="en-US" smtClean="0"/>
              <a:t>‹#›</a:t>
            </a:fld>
            <a:endParaRPr lang="en-US"/>
          </a:p>
        </p:txBody>
      </p:sp>
    </p:spTree>
    <p:extLst>
      <p:ext uri="{BB962C8B-B14F-4D97-AF65-F5344CB8AC3E}">
        <p14:creationId xmlns:p14="http://schemas.microsoft.com/office/powerpoint/2010/main" val="3658441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raj.kad.90@gmail.com"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8DAE-281F-4BC8-800D-1609AFE20605}"/>
              </a:ext>
            </a:extLst>
          </p:cNvPr>
          <p:cNvSpPr>
            <a:spLocks noGrp="1"/>
          </p:cNvSpPr>
          <p:nvPr>
            <p:ph type="ctrTitle"/>
          </p:nvPr>
        </p:nvSpPr>
        <p:spPr>
          <a:xfrm>
            <a:off x="1524000" y="1122363"/>
            <a:ext cx="9144000" cy="984733"/>
          </a:xfrm>
        </p:spPr>
        <p:txBody>
          <a:bodyPr/>
          <a:lstStyle/>
          <a:p>
            <a:r>
              <a:rPr lang="en-US" b="1" dirty="0">
                <a:solidFill>
                  <a:srgbClr val="FF0000"/>
                </a:solidFill>
                <a:effectLst>
                  <a:outerShdw blurRad="38100" dist="38100" dir="2700000" algn="tl">
                    <a:srgbClr val="000000">
                      <a:alpha val="43137"/>
                    </a:srgbClr>
                  </a:outerShdw>
                </a:effectLst>
                <a:latin typeface="Tnr"/>
              </a:rPr>
              <a:t>Capstone Project - 2</a:t>
            </a:r>
            <a:endParaRPr lang="en-US" dirty="0">
              <a:solidFill>
                <a:srgbClr val="FF0000"/>
              </a:solidFill>
              <a:effectLst>
                <a:outerShdw blurRad="38100" dist="38100" dir="2700000" algn="tl">
                  <a:srgbClr val="000000">
                    <a:alpha val="43137"/>
                  </a:srgbClr>
                </a:outerShdw>
              </a:effectLst>
              <a:latin typeface="Tnr"/>
            </a:endParaRPr>
          </a:p>
        </p:txBody>
      </p:sp>
      <p:sp>
        <p:nvSpPr>
          <p:cNvPr id="3" name="Subtitle 2">
            <a:extLst>
              <a:ext uri="{FF2B5EF4-FFF2-40B4-BE49-F238E27FC236}">
                <a16:creationId xmlns:a16="http://schemas.microsoft.com/office/drawing/2014/main" id="{D6B216C0-A011-4159-9EFA-BDEB2A22040F}"/>
              </a:ext>
            </a:extLst>
          </p:cNvPr>
          <p:cNvSpPr>
            <a:spLocks noGrp="1"/>
          </p:cNvSpPr>
          <p:nvPr>
            <p:ph type="subTitle" idx="1"/>
          </p:nvPr>
        </p:nvSpPr>
        <p:spPr>
          <a:xfrm>
            <a:off x="1800970" y="2107096"/>
            <a:ext cx="8590059" cy="612153"/>
          </a:xfrm>
        </p:spPr>
        <p:txBody>
          <a:bodyPr>
            <a:normAutofit/>
          </a:bodyPr>
          <a:lstStyle/>
          <a:p>
            <a:r>
              <a:rPr lang="en-US" sz="3200" b="1" dirty="0">
                <a:solidFill>
                  <a:schemeClr val="accent1">
                    <a:lumMod val="50000"/>
                  </a:schemeClr>
                </a:solidFill>
                <a:effectLst>
                  <a:outerShdw blurRad="38100" dist="38100" dir="2700000" algn="tl">
                    <a:srgbClr val="000000">
                      <a:alpha val="43137"/>
                    </a:srgbClr>
                  </a:outerShdw>
                </a:effectLst>
                <a:latin typeface="Tnr"/>
              </a:rPr>
              <a:t>Retail Sales Prediction By</a:t>
            </a:r>
            <a:endParaRPr lang="en-US" sz="3200" dirty="0">
              <a:solidFill>
                <a:schemeClr val="accent1">
                  <a:lumMod val="50000"/>
                </a:schemeClr>
              </a:solidFill>
              <a:effectLst>
                <a:outerShdw blurRad="38100" dist="38100" dir="2700000" algn="tl">
                  <a:srgbClr val="000000">
                    <a:alpha val="43137"/>
                  </a:srgbClr>
                </a:outerShdw>
              </a:effectLst>
              <a:latin typeface="Tnr"/>
            </a:endParaRPr>
          </a:p>
        </p:txBody>
      </p:sp>
      <p:pic>
        <p:nvPicPr>
          <p:cNvPr id="11" name="Picture 10">
            <a:extLst>
              <a:ext uri="{FF2B5EF4-FFF2-40B4-BE49-F238E27FC236}">
                <a16:creationId xmlns:a16="http://schemas.microsoft.com/office/drawing/2014/main" id="{69E7842E-F737-4704-A4FC-C2289F8C745E}"/>
              </a:ext>
            </a:extLst>
          </p:cNvPr>
          <p:cNvPicPr/>
          <p:nvPr/>
        </p:nvPicPr>
        <p:blipFill>
          <a:blip r:embed="rId2">
            <a:extLst>
              <a:ext uri="{28A0092B-C50C-407E-A947-70E740481C1C}">
                <a14:useLocalDpi xmlns:a14="http://schemas.microsoft.com/office/drawing/2010/main" val="0"/>
              </a:ext>
            </a:extLst>
          </a:blip>
          <a:stretch>
            <a:fillRect/>
          </a:stretch>
        </p:blipFill>
        <p:spPr>
          <a:xfrm>
            <a:off x="2608028" y="2653665"/>
            <a:ext cx="6551875" cy="2562392"/>
          </a:xfrm>
          <a:prstGeom prst="rect">
            <a:avLst/>
          </a:prstGeom>
        </p:spPr>
      </p:pic>
      <p:sp>
        <p:nvSpPr>
          <p:cNvPr id="9" name="TextBox 8">
            <a:extLst>
              <a:ext uri="{FF2B5EF4-FFF2-40B4-BE49-F238E27FC236}">
                <a16:creationId xmlns:a16="http://schemas.microsoft.com/office/drawing/2014/main" id="{81067394-7964-4FC8-8A91-68A8F2EAA1C1}"/>
              </a:ext>
            </a:extLst>
          </p:cNvPr>
          <p:cNvSpPr txBox="1"/>
          <p:nvPr/>
        </p:nvSpPr>
        <p:spPr>
          <a:xfrm>
            <a:off x="3037397" y="5422790"/>
            <a:ext cx="5430741" cy="1200329"/>
          </a:xfrm>
          <a:prstGeom prst="rect">
            <a:avLst/>
          </a:prstGeom>
          <a:noFill/>
        </p:spPr>
        <p:txBody>
          <a:bodyPr wrap="square" rtlCol="0">
            <a:spAutoFit/>
          </a:bodyPr>
          <a:lstStyle/>
          <a:p>
            <a:pPr algn="ctr"/>
            <a:r>
              <a:rPr lang="en-US" b="1" dirty="0">
                <a:highlight>
                  <a:srgbClr val="FFFF00"/>
                </a:highlight>
                <a:latin typeface="Calibri (Body)"/>
              </a:rPr>
              <a:t>   </a:t>
            </a:r>
            <a:r>
              <a:rPr lang="en-US" b="1" dirty="0">
                <a:solidFill>
                  <a:srgbClr val="FF0000"/>
                </a:solidFill>
                <a:highlight>
                  <a:srgbClr val="FFFF00"/>
                </a:highlight>
                <a:latin typeface="Calibri (Body)"/>
                <a:cs typeface="Times New Roman" panose="02020603050405020304" pitchFamily="18" charset="0"/>
              </a:rPr>
              <a:t>“Suraj kad”</a:t>
            </a:r>
            <a:endParaRPr lang="en-US" dirty="0">
              <a:solidFill>
                <a:srgbClr val="FF0000"/>
              </a:solidFill>
              <a:highlight>
                <a:srgbClr val="FFFF00"/>
              </a:highlight>
              <a:latin typeface="Calibri (Body)"/>
              <a:cs typeface="Times New Roman" panose="02020603050405020304" pitchFamily="18" charset="0"/>
            </a:endParaRPr>
          </a:p>
          <a:p>
            <a:pPr algn="ctr"/>
            <a:r>
              <a:rPr lang="en-US" b="1" u="sng" dirty="0">
                <a:solidFill>
                  <a:srgbClr val="FF0000"/>
                </a:solidFill>
                <a:latin typeface="Calibri (Body)"/>
                <a:cs typeface="Times New Roman" panose="02020603050405020304" pitchFamily="18" charset="0"/>
              </a:rPr>
              <a:t>(</a:t>
            </a:r>
            <a:r>
              <a:rPr lang="en-US" b="1" u="sng" dirty="0">
                <a:solidFill>
                  <a:srgbClr val="FF0000"/>
                </a:solidFill>
                <a:latin typeface="Calibri (Body)"/>
                <a:cs typeface="Times New Roman" panose="02020603050405020304" pitchFamily="18" charset="0"/>
                <a:hlinkClick r:id="rId3">
                  <a:extLst>
                    <a:ext uri="{A12FA001-AC4F-418D-AE19-62706E023703}">
                      <ahyp:hlinkClr xmlns:ahyp="http://schemas.microsoft.com/office/drawing/2018/hyperlinkcolor" val="tx"/>
                    </a:ext>
                  </a:extLst>
                </a:hlinkClick>
              </a:rPr>
              <a:t>suraj.kad.90@gmail.com</a:t>
            </a:r>
            <a:r>
              <a:rPr lang="en-US" b="1" u="sng" dirty="0">
                <a:solidFill>
                  <a:srgbClr val="FF0000"/>
                </a:solidFill>
                <a:latin typeface="Calibri (Body)"/>
                <a:cs typeface="Times New Roman" panose="02020603050405020304" pitchFamily="18" charset="0"/>
              </a:rPr>
              <a:t>)</a:t>
            </a:r>
            <a:endParaRPr lang="en-US" dirty="0">
              <a:solidFill>
                <a:srgbClr val="FF0000"/>
              </a:solidFill>
              <a:latin typeface="Calibri (Body)"/>
              <a:cs typeface="Times New Roman" panose="02020603050405020304" pitchFamily="18" charset="0"/>
            </a:endParaRPr>
          </a:p>
          <a:p>
            <a:pPr algn="ctr"/>
            <a:r>
              <a:rPr lang="en-US" b="1" dirty="0">
                <a:solidFill>
                  <a:srgbClr val="FF0000"/>
                </a:solidFill>
                <a:latin typeface="Calibri (Body)"/>
                <a:cs typeface="Times New Roman" panose="02020603050405020304" pitchFamily="18" charset="0"/>
              </a:rPr>
              <a:t>      Data Science Trainees</a:t>
            </a:r>
            <a:endParaRPr lang="en-US" dirty="0">
              <a:solidFill>
                <a:srgbClr val="FF0000"/>
              </a:solidFill>
              <a:latin typeface="Calibri (Body)"/>
              <a:cs typeface="Times New Roman" panose="02020603050405020304" pitchFamily="18" charset="0"/>
            </a:endParaRPr>
          </a:p>
          <a:p>
            <a:pPr algn="ctr"/>
            <a:r>
              <a:rPr lang="en-US" b="1" dirty="0">
                <a:solidFill>
                  <a:srgbClr val="FF0000"/>
                </a:solidFill>
                <a:latin typeface="Tnr"/>
              </a:rPr>
              <a:t>          </a:t>
            </a:r>
            <a:endParaRPr lang="en-US" dirty="0">
              <a:solidFill>
                <a:srgbClr val="FF0000"/>
              </a:solidFill>
              <a:latin typeface="Tnr"/>
            </a:endParaRPr>
          </a:p>
        </p:txBody>
      </p:sp>
      <p:pic>
        <p:nvPicPr>
          <p:cNvPr id="12" name="Picture 11">
            <a:extLst>
              <a:ext uri="{FF2B5EF4-FFF2-40B4-BE49-F238E27FC236}">
                <a16:creationId xmlns:a16="http://schemas.microsoft.com/office/drawing/2014/main" id="{2CFD7C08-9581-4DEA-8D3B-8A484BE515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3257" y="170706"/>
            <a:ext cx="751646" cy="751646"/>
          </a:xfrm>
          <a:prstGeom prst="rect">
            <a:avLst/>
          </a:prstGeom>
        </p:spPr>
      </p:pic>
      <p:pic>
        <p:nvPicPr>
          <p:cNvPr id="16" name="Picture 15">
            <a:extLst>
              <a:ext uri="{FF2B5EF4-FFF2-40B4-BE49-F238E27FC236}">
                <a16:creationId xmlns:a16="http://schemas.microsoft.com/office/drawing/2014/main" id="{ABB25C72-56AD-4A99-82FF-A73F9A99FA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209" y="6217570"/>
            <a:ext cx="2012406" cy="509163"/>
          </a:xfrm>
          <a:prstGeom prst="rect">
            <a:avLst/>
          </a:prstGeom>
        </p:spPr>
      </p:pic>
    </p:spTree>
    <p:extLst>
      <p:ext uri="{BB962C8B-B14F-4D97-AF65-F5344CB8AC3E}">
        <p14:creationId xmlns:p14="http://schemas.microsoft.com/office/powerpoint/2010/main" val="302429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Rectangle 1">
            <a:extLst>
              <a:ext uri="{FF2B5EF4-FFF2-40B4-BE49-F238E27FC236}">
                <a16:creationId xmlns:a16="http://schemas.microsoft.com/office/drawing/2014/main" id="{827001B9-8359-4F2C-B86D-D82D4C99DB35}"/>
              </a:ext>
            </a:extLst>
          </p:cNvPr>
          <p:cNvSpPr/>
          <p:nvPr/>
        </p:nvSpPr>
        <p:spPr>
          <a:xfrm>
            <a:off x="662609" y="701364"/>
            <a:ext cx="5746142" cy="573170"/>
          </a:xfrm>
          <a:prstGeom prst="rect">
            <a:avLst/>
          </a:prstGeom>
        </p:spPr>
        <p:txBody>
          <a:bodyPr wrap="square">
            <a:spAutoFit/>
          </a:bodyPr>
          <a:lstStyle/>
          <a:p>
            <a:pPr>
              <a:lnSpc>
                <a:spcPct val="107000"/>
              </a:lnSpc>
              <a:spcAft>
                <a:spcPts val="800"/>
              </a:spcAft>
            </a:pPr>
            <a:br>
              <a:rPr lang="en-US" sz="1200" b="1" dirty="0">
                <a:solidFill>
                  <a:srgbClr val="000000"/>
                </a:solidFill>
                <a:effectLst/>
                <a:latin typeface="Calibri" panose="020F0502020204030204" pitchFamily="34" charset="0"/>
                <a:ea typeface="Calibri" panose="020F0502020204030204" pitchFamily="34" charset="0"/>
              </a:rPr>
            </a:br>
            <a:r>
              <a:rPr lang="en-US" b="1" dirty="0">
                <a:solidFill>
                  <a:srgbClr val="FF0000"/>
                </a:solidFill>
                <a:latin typeface="TNR"/>
                <a:ea typeface="Calibri" panose="020F0502020204030204" pitchFamily="34" charset="0"/>
              </a:rPr>
              <a:t>Store Types and average sales/customer/spending relation </a:t>
            </a:r>
            <a:endParaRPr lang="en-US" sz="1200" dirty="0">
              <a:solidFill>
                <a:srgbClr val="000000"/>
              </a:solidFill>
              <a:effectLst/>
              <a:latin typeface="Calibri" panose="020F0502020204030204" pitchFamily="34" charset="0"/>
              <a:ea typeface="Calibri" panose="020F0502020204030204" pitchFamily="34" charset="0"/>
            </a:endParaRPr>
          </a:p>
        </p:txBody>
      </p:sp>
      <p:pic>
        <p:nvPicPr>
          <p:cNvPr id="6" name="Picture 5" descr="C:\Users\SURAJ KAD\AppData\Local\Microsoft\Windows\INetCache\Content.MSO\A91F8363.tmp">
            <a:extLst>
              <a:ext uri="{FF2B5EF4-FFF2-40B4-BE49-F238E27FC236}">
                <a16:creationId xmlns:a16="http://schemas.microsoft.com/office/drawing/2014/main" id="{9B5EC3CF-0518-40A5-8B85-F498311B298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47766" y="1400630"/>
            <a:ext cx="7227392" cy="4594653"/>
          </a:xfrm>
          <a:prstGeom prst="rect">
            <a:avLst/>
          </a:prstGeom>
          <a:noFill/>
          <a:ln>
            <a:noFill/>
          </a:ln>
        </p:spPr>
      </p:pic>
      <p:sp>
        <p:nvSpPr>
          <p:cNvPr id="4" name="TextBox 3">
            <a:extLst>
              <a:ext uri="{FF2B5EF4-FFF2-40B4-BE49-F238E27FC236}">
                <a16:creationId xmlns:a16="http://schemas.microsoft.com/office/drawing/2014/main" id="{C6A5AED5-DF93-4158-978E-A6FCBE20C546}"/>
              </a:ext>
            </a:extLst>
          </p:cNvPr>
          <p:cNvSpPr txBox="1"/>
          <p:nvPr/>
        </p:nvSpPr>
        <p:spPr>
          <a:xfrm>
            <a:off x="8321212" y="1706479"/>
            <a:ext cx="3255887" cy="2585323"/>
          </a:xfrm>
          <a:prstGeom prst="rect">
            <a:avLst/>
          </a:prstGeom>
          <a:noFill/>
        </p:spPr>
        <p:txBody>
          <a:bodyPr wrap="square" rtlCol="0">
            <a:spAutoFit/>
          </a:bodyPr>
          <a:lstStyle/>
          <a:p>
            <a:r>
              <a:rPr lang="en-US" b="1" dirty="0">
                <a:solidFill>
                  <a:schemeClr val="accent1">
                    <a:lumMod val="50000"/>
                  </a:schemeClr>
                </a:solidFill>
              </a:rPr>
              <a:t>As we can see from the graphs, the Store Type A has the most stores, sales and customers. However, the Store Type D has the best averages pending per customers. Store Type B, with only 17 stores has the most average c</a:t>
            </a:r>
            <a:endParaRPr lang="en-US" dirty="0">
              <a:solidFill>
                <a:schemeClr val="accent1">
                  <a:lumMod val="50000"/>
                </a:schemeClr>
              </a:solidFill>
            </a:endParaRPr>
          </a:p>
          <a:p>
            <a:endParaRPr lang="en-US" dirty="0"/>
          </a:p>
        </p:txBody>
      </p:sp>
    </p:spTree>
    <p:extLst>
      <p:ext uri="{BB962C8B-B14F-4D97-AF65-F5344CB8AC3E}">
        <p14:creationId xmlns:p14="http://schemas.microsoft.com/office/powerpoint/2010/main" val="66156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pic>
        <p:nvPicPr>
          <p:cNvPr id="7170" name="Picture 2">
            <a:extLst>
              <a:ext uri="{FF2B5EF4-FFF2-40B4-BE49-F238E27FC236}">
                <a16:creationId xmlns:a16="http://schemas.microsoft.com/office/drawing/2014/main" id="{4A79DDCE-B532-4291-94AE-5C4D230E0D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18" y="1076476"/>
            <a:ext cx="8356821" cy="55110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DBE565-D2C7-40EE-8028-9B3A91AC05E3}"/>
              </a:ext>
            </a:extLst>
          </p:cNvPr>
          <p:cNvSpPr/>
          <p:nvPr/>
        </p:nvSpPr>
        <p:spPr>
          <a:xfrm>
            <a:off x="8627165" y="1439185"/>
            <a:ext cx="3398643" cy="1569660"/>
          </a:xfrm>
          <a:prstGeom prst="rect">
            <a:avLst/>
          </a:prstGeom>
        </p:spPr>
        <p:txBody>
          <a:bodyPr wrap="square">
            <a:spAutoFit/>
          </a:bodyPr>
          <a:lstStyle/>
          <a:p>
            <a:r>
              <a:rPr lang="en-US" sz="1600" b="1" i="0" dirty="0">
                <a:solidFill>
                  <a:schemeClr val="accent1">
                    <a:lumMod val="50000"/>
                  </a:schemeClr>
                </a:solidFill>
                <a:effectLst/>
                <a:latin typeface="Calibri (Body)"/>
              </a:rPr>
              <a:t>So, of course, if the stores are having promotion the sells are higher. Overall the store promotions selling's are also higher than the seasonality promotions (Promo2). However I can't see no yearly trend.</a:t>
            </a:r>
            <a:endParaRPr lang="en-US" sz="1600" b="1" dirty="0">
              <a:solidFill>
                <a:schemeClr val="accent1">
                  <a:lumMod val="50000"/>
                </a:schemeClr>
              </a:solidFill>
              <a:latin typeface="Calibri (Body)"/>
            </a:endParaRPr>
          </a:p>
        </p:txBody>
      </p:sp>
      <p:sp>
        <p:nvSpPr>
          <p:cNvPr id="4" name="Rectangle 3">
            <a:extLst>
              <a:ext uri="{FF2B5EF4-FFF2-40B4-BE49-F238E27FC236}">
                <a16:creationId xmlns:a16="http://schemas.microsoft.com/office/drawing/2014/main" id="{9CF24BE8-3822-40BD-A030-773E9AAF1F8D}"/>
              </a:ext>
            </a:extLst>
          </p:cNvPr>
          <p:cNvSpPr/>
          <p:nvPr/>
        </p:nvSpPr>
        <p:spPr>
          <a:xfrm>
            <a:off x="872011" y="337740"/>
            <a:ext cx="4725333" cy="369332"/>
          </a:xfrm>
          <a:prstGeom prst="rect">
            <a:avLst/>
          </a:prstGeom>
        </p:spPr>
        <p:txBody>
          <a:bodyPr wrap="none">
            <a:spAutoFit/>
          </a:bodyPr>
          <a:lstStyle/>
          <a:p>
            <a:pPr marL="285750" indent="-285750">
              <a:buFont typeface="Arial" panose="020B0604020202020204" pitchFamily="34" charset="0"/>
              <a:buChar char="•"/>
            </a:pPr>
            <a:r>
              <a:rPr lang="en-US" b="1" dirty="0">
                <a:solidFill>
                  <a:srgbClr val="FF0000"/>
                </a:solidFill>
                <a:latin typeface="TNR"/>
                <a:ea typeface="Times New Roman" panose="02020603050405020304" pitchFamily="18" charset="0"/>
                <a:cs typeface="Courier New" panose="02070309020205020404" pitchFamily="49" charset="0"/>
              </a:rPr>
              <a:t>Understand can promotion affected on Sales</a:t>
            </a:r>
            <a:endParaRPr lang="en-US" dirty="0"/>
          </a:p>
        </p:txBody>
      </p:sp>
    </p:spTree>
    <p:extLst>
      <p:ext uri="{BB962C8B-B14F-4D97-AF65-F5344CB8AC3E}">
        <p14:creationId xmlns:p14="http://schemas.microsoft.com/office/powerpoint/2010/main" val="426793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pic>
        <p:nvPicPr>
          <p:cNvPr id="4" name="Picture 3" descr="C:\Users\SURAJ KAD\AppData\Local\Microsoft\Windows\INetCache\Content.MSO\3961DDC5.tmp">
            <a:extLst>
              <a:ext uri="{FF2B5EF4-FFF2-40B4-BE49-F238E27FC236}">
                <a16:creationId xmlns:a16="http://schemas.microsoft.com/office/drawing/2014/main" id="{9DD50B4E-322C-4277-B77C-74214281DE9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3469" y="786219"/>
            <a:ext cx="6806316" cy="5692797"/>
          </a:xfrm>
          <a:prstGeom prst="rect">
            <a:avLst/>
          </a:prstGeom>
          <a:noFill/>
          <a:ln>
            <a:noFill/>
          </a:ln>
        </p:spPr>
      </p:pic>
      <p:sp>
        <p:nvSpPr>
          <p:cNvPr id="2" name="Rectangle 1">
            <a:extLst>
              <a:ext uri="{FF2B5EF4-FFF2-40B4-BE49-F238E27FC236}">
                <a16:creationId xmlns:a16="http://schemas.microsoft.com/office/drawing/2014/main" id="{A9D0E602-DB9E-4BBE-8E00-AE4C561A7D0A}"/>
              </a:ext>
            </a:extLst>
          </p:cNvPr>
          <p:cNvSpPr/>
          <p:nvPr/>
        </p:nvSpPr>
        <p:spPr>
          <a:xfrm>
            <a:off x="7164126" y="2059387"/>
            <a:ext cx="5104738" cy="2165145"/>
          </a:xfrm>
          <a:prstGeom prst="rect">
            <a:avLst/>
          </a:prstGeom>
        </p:spPr>
        <p:txBody>
          <a:bodyPr wrap="square">
            <a:spAutoFit/>
          </a:bodyPr>
          <a:lstStyle/>
          <a:p>
            <a:pPr algn="ctr">
              <a:lnSpc>
                <a:spcPct val="107000"/>
              </a:lnSpc>
              <a:spcAft>
                <a:spcPts val="800"/>
              </a:spcAft>
            </a:pPr>
            <a:r>
              <a:rPr lang="en-US" b="1" dirty="0">
                <a:solidFill>
                  <a:srgbClr val="1F3864"/>
                </a:solidFill>
                <a:latin typeface="TNR"/>
                <a:ea typeface="Times New Roman" panose="02020603050405020304" pitchFamily="18" charset="0"/>
                <a:cs typeface="Courier New" panose="02070309020205020404" pitchFamily="49" charset="0"/>
              </a:rPr>
              <a:t>As We can see that when the promotion </a:t>
            </a:r>
          </a:p>
          <a:p>
            <a:pPr algn="ctr">
              <a:lnSpc>
                <a:spcPct val="107000"/>
              </a:lnSpc>
              <a:spcAft>
                <a:spcPts val="800"/>
              </a:spcAft>
            </a:pPr>
            <a:r>
              <a:rPr lang="en-US" b="1" dirty="0">
                <a:solidFill>
                  <a:srgbClr val="1F3864"/>
                </a:solidFill>
                <a:latin typeface="TNR"/>
                <a:ea typeface="Times New Roman" panose="02020603050405020304" pitchFamily="18" charset="0"/>
                <a:cs typeface="Courier New" panose="02070309020205020404" pitchFamily="49" charset="0"/>
              </a:rPr>
              <a:t>is running Sales are high. So, no promotion in the weekend. </a:t>
            </a:r>
          </a:p>
          <a:p>
            <a:pPr algn="ctr">
              <a:lnSpc>
                <a:spcPct val="107000"/>
              </a:lnSpc>
              <a:spcAft>
                <a:spcPts val="800"/>
              </a:spcAft>
            </a:pPr>
            <a:r>
              <a:rPr lang="en-US" b="1" dirty="0">
                <a:solidFill>
                  <a:srgbClr val="1F3864"/>
                </a:solidFill>
                <a:latin typeface="TNR"/>
                <a:ea typeface="Times New Roman" panose="02020603050405020304" pitchFamily="18" charset="0"/>
                <a:cs typeface="Courier New" panose="02070309020205020404" pitchFamily="49" charset="0"/>
              </a:rPr>
              <a:t>However, the sales are very high, if the </a:t>
            </a:r>
          </a:p>
          <a:p>
            <a:pPr algn="ctr">
              <a:lnSpc>
                <a:spcPct val="107000"/>
              </a:lnSpc>
              <a:spcAft>
                <a:spcPts val="800"/>
              </a:spcAft>
            </a:pPr>
            <a:r>
              <a:rPr lang="en-US" b="1" dirty="0">
                <a:solidFill>
                  <a:srgbClr val="1F3864"/>
                </a:solidFill>
                <a:latin typeface="TNR"/>
                <a:ea typeface="Times New Roman" panose="02020603050405020304" pitchFamily="18" charset="0"/>
                <a:cs typeface="Courier New" panose="02070309020205020404" pitchFamily="49" charset="0"/>
              </a:rPr>
              <a:t>stores have promotion. The Sales are going crazy on Sunday. No wonder.</a:t>
            </a:r>
            <a:endParaRPr lang="en-US"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500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Rectangle 1">
            <a:extLst>
              <a:ext uri="{FF2B5EF4-FFF2-40B4-BE49-F238E27FC236}">
                <a16:creationId xmlns:a16="http://schemas.microsoft.com/office/drawing/2014/main" id="{84E8105F-F59D-452B-ABCE-A04B91DEAE91}"/>
              </a:ext>
            </a:extLst>
          </p:cNvPr>
          <p:cNvSpPr/>
          <p:nvPr/>
        </p:nvSpPr>
        <p:spPr>
          <a:xfrm>
            <a:off x="1973692" y="915910"/>
            <a:ext cx="2228302" cy="369332"/>
          </a:xfrm>
          <a:prstGeom prst="rect">
            <a:avLst/>
          </a:prstGeom>
        </p:spPr>
        <p:txBody>
          <a:bodyPr wrap="none">
            <a:spAutoFit/>
          </a:bodyPr>
          <a:lstStyle/>
          <a:p>
            <a:pPr marL="285750" indent="-285750">
              <a:buFont typeface="Arial" panose="020B0604020202020204" pitchFamily="34" charset="0"/>
              <a:buChar char="•"/>
            </a:pPr>
            <a:r>
              <a:rPr lang="en-US" b="1" dirty="0">
                <a:solidFill>
                  <a:srgbClr val="FF0000"/>
                </a:solidFill>
              </a:rPr>
              <a:t>Sales VS Customer</a:t>
            </a:r>
            <a:endParaRPr lang="en-US" b="1" i="0" dirty="0">
              <a:solidFill>
                <a:srgbClr val="FF0000"/>
              </a:solidFill>
              <a:effectLst/>
              <a:latin typeface="Roboto"/>
            </a:endParaRPr>
          </a:p>
        </p:txBody>
      </p:sp>
      <p:pic>
        <p:nvPicPr>
          <p:cNvPr id="1026" name="Picture 2">
            <a:extLst>
              <a:ext uri="{FF2B5EF4-FFF2-40B4-BE49-F238E27FC236}">
                <a16:creationId xmlns:a16="http://schemas.microsoft.com/office/drawing/2014/main" id="{8C5E9BFD-A0BD-4D9A-A9FC-1769A88B37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300" y="1609475"/>
            <a:ext cx="3963283" cy="39632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CEF87B5-2334-4BA3-A28D-95B576A9A47E}"/>
              </a:ext>
            </a:extLst>
          </p:cNvPr>
          <p:cNvSpPr/>
          <p:nvPr/>
        </p:nvSpPr>
        <p:spPr>
          <a:xfrm>
            <a:off x="5539216" y="915910"/>
            <a:ext cx="4782656" cy="369332"/>
          </a:xfrm>
          <a:prstGeom prst="rect">
            <a:avLst/>
          </a:prstGeom>
        </p:spPr>
        <p:txBody>
          <a:bodyPr wrap="none">
            <a:spAutoFit/>
          </a:bodyPr>
          <a:lstStyle/>
          <a:p>
            <a:pPr marL="1200150" lvl="2" indent="-285750">
              <a:buFont typeface="Arial" panose="020B0604020202020204" pitchFamily="34" charset="0"/>
              <a:buChar char="•"/>
            </a:pPr>
            <a:r>
              <a:rPr lang="en-US" b="1" dirty="0">
                <a:solidFill>
                  <a:srgbClr val="FF0000"/>
                </a:solidFill>
                <a:latin typeface="Calibri (Body)"/>
              </a:rPr>
              <a:t>Distributions of different store type</a:t>
            </a:r>
            <a:endParaRPr lang="en-US" b="1" dirty="0">
              <a:solidFill>
                <a:srgbClr val="FF0000"/>
              </a:solidFill>
              <a:effectLst/>
              <a:latin typeface="Calibri (Body)"/>
            </a:endParaRPr>
          </a:p>
        </p:txBody>
      </p:sp>
      <p:pic>
        <p:nvPicPr>
          <p:cNvPr id="1028" name="Picture 4">
            <a:extLst>
              <a:ext uri="{FF2B5EF4-FFF2-40B4-BE49-F238E27FC236}">
                <a16:creationId xmlns:a16="http://schemas.microsoft.com/office/drawing/2014/main" id="{7F0ABD40-7835-4C7F-9047-64D564A213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7131" y="1476757"/>
            <a:ext cx="4046055" cy="4116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DB7DCD-B7C4-43E6-B18A-117C5B53E19E}"/>
              </a:ext>
            </a:extLst>
          </p:cNvPr>
          <p:cNvSpPr txBox="1"/>
          <p:nvPr/>
        </p:nvSpPr>
        <p:spPr>
          <a:xfrm>
            <a:off x="683812" y="5593178"/>
            <a:ext cx="5128592" cy="646331"/>
          </a:xfrm>
          <a:prstGeom prst="rect">
            <a:avLst/>
          </a:prstGeom>
          <a:noFill/>
        </p:spPr>
        <p:txBody>
          <a:bodyPr wrap="square" rtlCol="0">
            <a:spAutoFit/>
          </a:bodyPr>
          <a:lstStyle/>
          <a:p>
            <a:r>
              <a:rPr lang="en-US" b="1" dirty="0">
                <a:solidFill>
                  <a:schemeClr val="accent1">
                    <a:lumMod val="50000"/>
                  </a:schemeClr>
                </a:solidFill>
              </a:rPr>
              <a:t>As we can see from the graphs, the  Sales are correlated in a customers.</a:t>
            </a:r>
            <a:endParaRPr lang="en-US" dirty="0"/>
          </a:p>
        </p:txBody>
      </p:sp>
      <p:sp>
        <p:nvSpPr>
          <p:cNvPr id="9" name="TextBox 8">
            <a:extLst>
              <a:ext uri="{FF2B5EF4-FFF2-40B4-BE49-F238E27FC236}">
                <a16:creationId xmlns:a16="http://schemas.microsoft.com/office/drawing/2014/main" id="{840DCC08-FD86-42E0-A36C-97A07398643B}"/>
              </a:ext>
            </a:extLst>
          </p:cNvPr>
          <p:cNvSpPr txBox="1"/>
          <p:nvPr/>
        </p:nvSpPr>
        <p:spPr>
          <a:xfrm>
            <a:off x="6236473" y="5278687"/>
            <a:ext cx="5128592" cy="1200329"/>
          </a:xfrm>
          <a:prstGeom prst="rect">
            <a:avLst/>
          </a:prstGeom>
          <a:noFill/>
        </p:spPr>
        <p:txBody>
          <a:bodyPr wrap="square" rtlCol="0">
            <a:spAutoFit/>
          </a:bodyPr>
          <a:lstStyle/>
          <a:p>
            <a:r>
              <a:rPr lang="en-US" b="1" dirty="0">
                <a:solidFill>
                  <a:schemeClr val="accent1">
                    <a:lumMod val="50000"/>
                  </a:schemeClr>
                </a:solidFill>
              </a:rPr>
              <a:t>This pie chart show in distribution of store name are a,b,c and d respectively. So </a:t>
            </a:r>
            <a:r>
              <a:rPr lang="en-US" b="1" dirty="0">
                <a:solidFill>
                  <a:schemeClr val="accent2">
                    <a:lumMod val="75000"/>
                  </a:schemeClr>
                </a:solidFill>
              </a:rPr>
              <a:t>a store </a:t>
            </a:r>
            <a:r>
              <a:rPr lang="en-US" b="1" dirty="0">
                <a:solidFill>
                  <a:schemeClr val="accent1">
                    <a:lumMod val="50000"/>
                  </a:schemeClr>
                </a:solidFill>
              </a:rPr>
              <a:t>distribution is </a:t>
            </a:r>
            <a:r>
              <a:rPr lang="en-US" b="1" dirty="0">
                <a:solidFill>
                  <a:schemeClr val="accent2">
                    <a:lumMod val="75000"/>
                  </a:schemeClr>
                </a:solidFill>
              </a:rPr>
              <a:t>54%</a:t>
            </a:r>
            <a:r>
              <a:rPr lang="en-US" b="1" dirty="0">
                <a:solidFill>
                  <a:schemeClr val="accent1">
                    <a:lumMod val="50000"/>
                  </a:schemeClr>
                </a:solidFill>
              </a:rPr>
              <a:t> ,second </a:t>
            </a:r>
            <a:r>
              <a:rPr lang="en-US" b="1" dirty="0">
                <a:solidFill>
                  <a:schemeClr val="accent2">
                    <a:lumMod val="75000"/>
                  </a:schemeClr>
                </a:solidFill>
              </a:rPr>
              <a:t>b store </a:t>
            </a:r>
            <a:r>
              <a:rPr lang="en-US" b="1" dirty="0">
                <a:solidFill>
                  <a:schemeClr val="accent1">
                    <a:lumMod val="50000"/>
                  </a:schemeClr>
                </a:solidFill>
              </a:rPr>
              <a:t>distribution is app. </a:t>
            </a:r>
            <a:r>
              <a:rPr lang="en-US" b="1" dirty="0">
                <a:solidFill>
                  <a:schemeClr val="accent2">
                    <a:lumMod val="75000"/>
                  </a:schemeClr>
                </a:solidFill>
              </a:rPr>
              <a:t>32%</a:t>
            </a:r>
            <a:r>
              <a:rPr lang="en-US" b="1" dirty="0">
                <a:solidFill>
                  <a:schemeClr val="accent1">
                    <a:lumMod val="50000"/>
                  </a:schemeClr>
                </a:solidFill>
              </a:rPr>
              <a:t> ,</a:t>
            </a:r>
          </a:p>
          <a:p>
            <a:r>
              <a:rPr lang="en-US" b="1" dirty="0">
                <a:solidFill>
                  <a:schemeClr val="accent2">
                    <a:lumMod val="75000"/>
                  </a:schemeClr>
                </a:solidFill>
              </a:rPr>
              <a:t>c  store </a:t>
            </a:r>
            <a:r>
              <a:rPr lang="en-US" b="1" dirty="0">
                <a:solidFill>
                  <a:schemeClr val="accent1">
                    <a:lumMod val="50000"/>
                  </a:schemeClr>
                </a:solidFill>
              </a:rPr>
              <a:t>is </a:t>
            </a:r>
            <a:r>
              <a:rPr lang="en-US" b="1" dirty="0">
                <a:solidFill>
                  <a:schemeClr val="accent2">
                    <a:lumMod val="75000"/>
                  </a:schemeClr>
                </a:solidFill>
              </a:rPr>
              <a:t>23%</a:t>
            </a:r>
            <a:r>
              <a:rPr lang="en-US" b="1" dirty="0">
                <a:solidFill>
                  <a:schemeClr val="accent1">
                    <a:lumMod val="50000"/>
                  </a:schemeClr>
                </a:solidFill>
              </a:rPr>
              <a:t> and last </a:t>
            </a:r>
            <a:r>
              <a:rPr lang="en-US" b="1" dirty="0">
                <a:solidFill>
                  <a:schemeClr val="accent2">
                    <a:lumMod val="75000"/>
                  </a:schemeClr>
                </a:solidFill>
              </a:rPr>
              <a:t>store d </a:t>
            </a:r>
            <a:r>
              <a:rPr lang="en-US" b="1" dirty="0">
                <a:solidFill>
                  <a:schemeClr val="accent1">
                    <a:lumMod val="50000"/>
                  </a:schemeClr>
                </a:solidFill>
              </a:rPr>
              <a:t>is a </a:t>
            </a:r>
            <a:r>
              <a:rPr lang="en-US" b="1" dirty="0">
                <a:solidFill>
                  <a:schemeClr val="accent2">
                    <a:lumMod val="75000"/>
                  </a:schemeClr>
                </a:solidFill>
              </a:rPr>
              <a:t>1.5%</a:t>
            </a:r>
            <a:endParaRPr lang="en-US" dirty="0">
              <a:solidFill>
                <a:schemeClr val="accent2">
                  <a:lumMod val="75000"/>
                </a:schemeClr>
              </a:solidFill>
            </a:endParaRPr>
          </a:p>
        </p:txBody>
      </p:sp>
    </p:spTree>
    <p:extLst>
      <p:ext uri="{BB962C8B-B14F-4D97-AF65-F5344CB8AC3E}">
        <p14:creationId xmlns:p14="http://schemas.microsoft.com/office/powerpoint/2010/main" val="371259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Rectangle 1">
            <a:extLst>
              <a:ext uri="{FF2B5EF4-FFF2-40B4-BE49-F238E27FC236}">
                <a16:creationId xmlns:a16="http://schemas.microsoft.com/office/drawing/2014/main" id="{8EE9AAE5-1D77-4DD8-91A8-C4B36259CEF1}"/>
              </a:ext>
            </a:extLst>
          </p:cNvPr>
          <p:cNvSpPr/>
          <p:nvPr/>
        </p:nvSpPr>
        <p:spPr>
          <a:xfrm>
            <a:off x="1121134" y="930303"/>
            <a:ext cx="10265134" cy="4297651"/>
          </a:xfrm>
          <a:prstGeom prst="rect">
            <a:avLst/>
          </a:prstGeom>
        </p:spPr>
        <p:txBody>
          <a:bodyPr wrap="square">
            <a:spAutoFit/>
          </a:bodyPr>
          <a:lstStyle/>
          <a:p>
            <a:pPr marL="308610" marR="0" indent="-6350">
              <a:lnSpc>
                <a:spcPct val="110000"/>
              </a:lnSpc>
              <a:spcBef>
                <a:spcPts val="0"/>
              </a:spcBef>
              <a:spcAft>
                <a:spcPts val="4055"/>
              </a:spcAft>
            </a:pPr>
            <a:r>
              <a:rPr lang="en-US" sz="3200" b="1" kern="0" dirty="0">
                <a:solidFill>
                  <a:srgbClr val="CC0000"/>
                </a:solidFill>
                <a:effectLst/>
                <a:latin typeface="Arial" panose="020B0604020202020204" pitchFamily="34" charset="0"/>
                <a:ea typeface="Arial" panose="020B0604020202020204" pitchFamily="34" charset="0"/>
              </a:rPr>
              <a:t>EDA Conclusion:</a:t>
            </a:r>
          </a:p>
          <a:p>
            <a:pPr marL="285750" marR="314325" lvl="0" indent="-285750" fontAlgn="base">
              <a:lnSpc>
                <a:spcPct val="121000"/>
              </a:lnSpc>
              <a:spcBef>
                <a:spcPts val="0"/>
              </a:spcBef>
              <a:spcAft>
                <a:spcPts val="660"/>
              </a:spcAft>
              <a:buClr>
                <a:srgbClr val="134F5C"/>
              </a:buClr>
              <a:buSzPts val="1800"/>
              <a:buFont typeface="Arial" panose="020B0604020202020204" pitchFamily="34" charset="0"/>
              <a:buChar char="•"/>
            </a:pPr>
            <a:r>
              <a:rPr lang="en-US" b="1" dirty="0">
                <a:solidFill>
                  <a:srgbClr val="1F3864"/>
                </a:solidFill>
                <a:uFill>
                  <a:solidFill>
                    <a:srgbClr val="000000"/>
                  </a:solidFill>
                </a:uFill>
                <a:latin typeface="TNR"/>
                <a:ea typeface="Arial" panose="020B0604020202020204" pitchFamily="34" charset="0"/>
                <a:cs typeface="Arial" panose="020B0604020202020204" pitchFamily="34" charset="0"/>
              </a:rPr>
              <a:t>Sales are highly correlated to customers. </a:t>
            </a:r>
          </a:p>
          <a:p>
            <a:pPr marL="171450" marR="314325" lvl="0" indent="-171450" fontAlgn="base">
              <a:lnSpc>
                <a:spcPct val="121000"/>
              </a:lnSpc>
              <a:spcBef>
                <a:spcPts val="0"/>
              </a:spcBef>
              <a:spcAft>
                <a:spcPts val="660"/>
              </a:spcAft>
              <a:buClr>
                <a:srgbClr val="134F5C"/>
              </a:buClr>
              <a:buSzPts val="1800"/>
              <a:buFont typeface="Arial" panose="020B0604020202020204" pitchFamily="34" charset="0"/>
              <a:buChar char="•"/>
            </a:pPr>
            <a:endParaRPr lang="en-US" sz="12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marL="285750" marR="314325" lvl="0" indent="-285750" fontAlgn="base">
              <a:lnSpc>
                <a:spcPct val="121000"/>
              </a:lnSpc>
              <a:spcBef>
                <a:spcPts val="0"/>
              </a:spcBef>
              <a:spcAft>
                <a:spcPts val="15"/>
              </a:spcAft>
              <a:buClr>
                <a:srgbClr val="134F5C"/>
              </a:buClr>
              <a:buSzPts val="1800"/>
              <a:buFont typeface="Arial" panose="020B0604020202020204" pitchFamily="34" charset="0"/>
              <a:buChar char="•"/>
            </a:pPr>
            <a:r>
              <a:rPr lang="en-US" b="1" dirty="0">
                <a:solidFill>
                  <a:srgbClr val="1F3864"/>
                </a:solidFill>
                <a:uFill>
                  <a:solidFill>
                    <a:srgbClr val="000000"/>
                  </a:solidFill>
                </a:uFill>
                <a:latin typeface="TNR"/>
                <a:ea typeface="Arial" panose="020B0604020202020204" pitchFamily="34" charset="0"/>
                <a:cs typeface="Arial" panose="020B0604020202020204" pitchFamily="34" charset="0"/>
              </a:rPr>
              <a:t>Stores opened on ‘State Holiday’ makes a good amount of sales.</a:t>
            </a:r>
          </a:p>
          <a:p>
            <a:pPr marR="314325" lvl="0" fontAlgn="base">
              <a:lnSpc>
                <a:spcPct val="121000"/>
              </a:lnSpc>
              <a:spcBef>
                <a:spcPts val="0"/>
              </a:spcBef>
              <a:spcAft>
                <a:spcPts val="15"/>
              </a:spcAft>
              <a:buClr>
                <a:srgbClr val="134F5C"/>
              </a:buClr>
              <a:buSzPts val="1800"/>
            </a:pPr>
            <a:r>
              <a:rPr lang="en-US" b="1" dirty="0">
                <a:solidFill>
                  <a:srgbClr val="1F3864"/>
                </a:solidFill>
                <a:uFill>
                  <a:solidFill>
                    <a:srgbClr val="000000"/>
                  </a:solidFill>
                </a:uFill>
                <a:latin typeface="TNR"/>
                <a:ea typeface="Arial" panose="020B0604020202020204" pitchFamily="34" charset="0"/>
                <a:cs typeface="Arial" panose="020B0604020202020204" pitchFamily="34" charset="0"/>
              </a:rPr>
              <a:t> </a:t>
            </a:r>
            <a:endParaRPr lang="en-US" sz="12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marL="285750" marR="314325" lvl="0" indent="-285750" fontAlgn="base">
              <a:lnSpc>
                <a:spcPct val="121000"/>
              </a:lnSpc>
              <a:spcBef>
                <a:spcPts val="0"/>
              </a:spcBef>
              <a:spcAft>
                <a:spcPts val="15"/>
              </a:spcAft>
              <a:buClr>
                <a:srgbClr val="134F5C"/>
              </a:buClr>
              <a:buSzPts val="1800"/>
              <a:buFont typeface="Arial" panose="020B0604020202020204" pitchFamily="34" charset="0"/>
              <a:buChar char="•"/>
            </a:pPr>
            <a:r>
              <a:rPr lang="en-US" b="1" dirty="0">
                <a:solidFill>
                  <a:srgbClr val="1F3864"/>
                </a:solidFill>
                <a:uFill>
                  <a:solidFill>
                    <a:srgbClr val="000000"/>
                  </a:solidFill>
                </a:uFill>
                <a:latin typeface="TNR"/>
                <a:ea typeface="Arial" panose="020B0604020202020204" pitchFamily="34" charset="0"/>
                <a:cs typeface="Arial" panose="020B0604020202020204" pitchFamily="34" charset="0"/>
              </a:rPr>
              <a:t>There is no such significant difference in sales on ‘School Holidays’.</a:t>
            </a:r>
          </a:p>
          <a:p>
            <a:pPr marL="171450" marR="314325" lvl="0" indent="-171450" fontAlgn="base">
              <a:lnSpc>
                <a:spcPct val="121000"/>
              </a:lnSpc>
              <a:spcBef>
                <a:spcPts val="0"/>
              </a:spcBef>
              <a:spcAft>
                <a:spcPts val="15"/>
              </a:spcAft>
              <a:buClr>
                <a:srgbClr val="134F5C"/>
              </a:buClr>
              <a:buSzPts val="1800"/>
              <a:buFont typeface="Arial" panose="020B0604020202020204" pitchFamily="34" charset="0"/>
              <a:buChar char="•"/>
            </a:pPr>
            <a:endParaRPr lang="en-US" sz="12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marL="285750" marR="314325" lvl="0" indent="-285750" fontAlgn="base">
              <a:lnSpc>
                <a:spcPct val="121000"/>
              </a:lnSpc>
              <a:spcBef>
                <a:spcPts val="0"/>
              </a:spcBef>
              <a:spcAft>
                <a:spcPts val="15"/>
              </a:spcAft>
              <a:buClr>
                <a:srgbClr val="134F5C"/>
              </a:buClr>
              <a:buSzPts val="1800"/>
              <a:buFont typeface="Arial" panose="020B0604020202020204" pitchFamily="34" charset="0"/>
              <a:buChar char="•"/>
            </a:pPr>
            <a:r>
              <a:rPr lang="en-US" b="1" dirty="0">
                <a:solidFill>
                  <a:srgbClr val="1F3864"/>
                </a:solidFill>
                <a:uFill>
                  <a:solidFill>
                    <a:srgbClr val="000000"/>
                  </a:solidFill>
                </a:uFill>
                <a:latin typeface="TNR"/>
                <a:ea typeface="Arial" panose="020B0604020202020204" pitchFamily="34" charset="0"/>
                <a:cs typeface="Arial" panose="020B0604020202020204" pitchFamily="34" charset="0"/>
              </a:rPr>
              <a:t>Even though store type ‘b’ has very a smaller number of stores but these are outperforming other store types in terms of sales and avg customers.</a:t>
            </a:r>
          </a:p>
          <a:p>
            <a:pPr marL="171450" marR="314325" lvl="0" indent="-171450" fontAlgn="base">
              <a:lnSpc>
                <a:spcPct val="121000"/>
              </a:lnSpc>
              <a:spcBef>
                <a:spcPts val="0"/>
              </a:spcBef>
              <a:spcAft>
                <a:spcPts val="15"/>
              </a:spcAft>
              <a:buClr>
                <a:srgbClr val="134F5C"/>
              </a:buClr>
              <a:buSzPts val="1800"/>
              <a:buFont typeface="Arial" panose="020B0604020202020204" pitchFamily="34" charset="0"/>
              <a:buChar char="•"/>
            </a:pPr>
            <a:endParaRPr lang="en-US" sz="12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b="1" dirty="0">
                <a:solidFill>
                  <a:srgbClr val="1F3864"/>
                </a:solidFill>
                <a:latin typeface="TNR"/>
                <a:ea typeface="Arial" panose="020B0604020202020204" pitchFamily="34" charset="0"/>
                <a:cs typeface="Arial" panose="020B0604020202020204" pitchFamily="34" charset="0"/>
              </a:rPr>
              <a:t>Sales are consistent for the second quarter of the year but it starts increasing in the last quarter. </a:t>
            </a:r>
            <a:endParaRPr lang="en-US" dirty="0"/>
          </a:p>
        </p:txBody>
      </p:sp>
    </p:spTree>
    <p:extLst>
      <p:ext uri="{BB962C8B-B14F-4D97-AF65-F5344CB8AC3E}">
        <p14:creationId xmlns:p14="http://schemas.microsoft.com/office/powerpoint/2010/main" val="284225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Rectangle 1">
            <a:extLst>
              <a:ext uri="{FF2B5EF4-FFF2-40B4-BE49-F238E27FC236}">
                <a16:creationId xmlns:a16="http://schemas.microsoft.com/office/drawing/2014/main" id="{9045FFBA-F338-49DF-AF21-7F1FEA6AACAB}"/>
              </a:ext>
            </a:extLst>
          </p:cNvPr>
          <p:cNvSpPr/>
          <p:nvPr/>
        </p:nvSpPr>
        <p:spPr>
          <a:xfrm>
            <a:off x="1473641" y="873982"/>
            <a:ext cx="9403743" cy="5109091"/>
          </a:xfrm>
          <a:prstGeom prst="rect">
            <a:avLst/>
          </a:prstGeom>
        </p:spPr>
        <p:txBody>
          <a:bodyPr wrap="square">
            <a:spAutoFit/>
          </a:bodyPr>
          <a:lstStyle/>
          <a:p>
            <a:r>
              <a:rPr lang="en-US" sz="3200" b="1" dirty="0">
                <a:solidFill>
                  <a:srgbClr val="FF0000"/>
                </a:solidFill>
              </a:rPr>
              <a:t>Modeling:</a:t>
            </a:r>
          </a:p>
          <a:p>
            <a:endParaRPr lang="en-US" sz="2400" b="1" dirty="0">
              <a:solidFill>
                <a:srgbClr val="FF0000"/>
              </a:solidFill>
            </a:endParaRPr>
          </a:p>
          <a:p>
            <a:r>
              <a:rPr lang="en-US" b="1" dirty="0">
                <a:solidFill>
                  <a:schemeClr val="accent2">
                    <a:lumMod val="75000"/>
                  </a:schemeClr>
                </a:solidFill>
              </a:rPr>
              <a:t>Factors affecting in choosing the model:</a:t>
            </a:r>
          </a:p>
          <a:p>
            <a:endParaRPr lang="en-US" b="1" dirty="0">
              <a:solidFill>
                <a:schemeClr val="accent1">
                  <a:lumMod val="50000"/>
                </a:schemeClr>
              </a:solidFill>
            </a:endParaRPr>
          </a:p>
          <a:p>
            <a:r>
              <a:rPr lang="en-US" b="1" dirty="0">
                <a:solidFill>
                  <a:schemeClr val="accent1">
                    <a:lumMod val="50000"/>
                  </a:schemeClr>
                </a:solidFill>
              </a:rPr>
              <a:t>Determining which algorithm to use depends on many factors like the problem statement and the kind of output you want, type and size of the data, the available computational time, number of features, and observations in the data, to name a few. </a:t>
            </a:r>
          </a:p>
          <a:p>
            <a:endParaRPr lang="en-US" b="1" dirty="0">
              <a:solidFill>
                <a:schemeClr val="accent1">
                  <a:lumMod val="50000"/>
                </a:schemeClr>
              </a:solidFill>
            </a:endParaRPr>
          </a:p>
          <a:p>
            <a:r>
              <a:rPr lang="en-US" b="1" dirty="0">
                <a:solidFill>
                  <a:schemeClr val="accent2">
                    <a:lumMod val="75000"/>
                  </a:schemeClr>
                </a:solidFill>
              </a:rPr>
              <a:t>The dataset used in this analysis has:</a:t>
            </a:r>
          </a:p>
          <a:p>
            <a:endParaRPr lang="en-US" b="1" dirty="0">
              <a:solidFill>
                <a:schemeClr val="accent1">
                  <a:lumMod val="50000"/>
                </a:schemeClr>
              </a:solidFill>
            </a:endParaRPr>
          </a:p>
          <a:p>
            <a:r>
              <a:rPr lang="en-US" b="1" dirty="0">
                <a:solidFill>
                  <a:schemeClr val="accent1">
                    <a:lumMod val="50000"/>
                  </a:schemeClr>
                </a:solidFill>
              </a:rPr>
              <a:t>● A multivariate time series relation with sales and hence a linear relationship cannot be</a:t>
            </a:r>
          </a:p>
          <a:p>
            <a:r>
              <a:rPr lang="en-US" b="1" dirty="0">
                <a:solidFill>
                  <a:schemeClr val="accent1">
                    <a:lumMod val="50000"/>
                  </a:schemeClr>
                </a:solidFill>
              </a:rPr>
              <a:t>assumed in this analysis. This kind of dataset has patterns such as peak days, festive</a:t>
            </a:r>
          </a:p>
          <a:p>
            <a:r>
              <a:rPr lang="en-US" b="1" dirty="0">
                <a:solidFill>
                  <a:schemeClr val="accent1">
                    <a:lumMod val="50000"/>
                  </a:schemeClr>
                </a:solidFill>
              </a:rPr>
              <a:t>seasons etc. which would most likely be considered as outliers in simple linear regression.</a:t>
            </a:r>
          </a:p>
          <a:p>
            <a:endParaRPr lang="en-US" b="1" dirty="0">
              <a:solidFill>
                <a:schemeClr val="accent1">
                  <a:lumMod val="50000"/>
                </a:schemeClr>
              </a:solidFill>
            </a:endParaRPr>
          </a:p>
          <a:p>
            <a:r>
              <a:rPr lang="en-US" b="1" dirty="0">
                <a:solidFill>
                  <a:schemeClr val="accent1">
                    <a:lumMod val="50000"/>
                  </a:schemeClr>
                </a:solidFill>
              </a:rPr>
              <a:t>● Having X columns with 30% continuous and 70% categorical features. Business prefers the</a:t>
            </a:r>
          </a:p>
          <a:p>
            <a:r>
              <a:rPr lang="en-US" b="1" dirty="0">
                <a:solidFill>
                  <a:schemeClr val="accent1">
                    <a:lumMod val="50000"/>
                  </a:schemeClr>
                </a:solidFill>
              </a:rPr>
              <a:t>model to be interpretable in nature and decision based algorithms work better with</a:t>
            </a:r>
          </a:p>
          <a:p>
            <a:r>
              <a:rPr lang="en-US" b="1" dirty="0">
                <a:solidFill>
                  <a:schemeClr val="accent1">
                    <a:lumMod val="50000"/>
                  </a:schemeClr>
                </a:solidFill>
              </a:rPr>
              <a:t>categorical data.</a:t>
            </a:r>
          </a:p>
        </p:txBody>
      </p:sp>
    </p:spTree>
    <p:extLst>
      <p:ext uri="{BB962C8B-B14F-4D97-AF65-F5344CB8AC3E}">
        <p14:creationId xmlns:p14="http://schemas.microsoft.com/office/powerpoint/2010/main" val="187766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8" name="TextBox 7">
            <a:extLst>
              <a:ext uri="{FF2B5EF4-FFF2-40B4-BE49-F238E27FC236}">
                <a16:creationId xmlns:a16="http://schemas.microsoft.com/office/drawing/2014/main" id="{E7DC4842-EBB3-43FD-B2B6-B7E8E716DAA6}"/>
              </a:ext>
            </a:extLst>
          </p:cNvPr>
          <p:cNvSpPr txBox="1"/>
          <p:nvPr/>
        </p:nvSpPr>
        <p:spPr>
          <a:xfrm>
            <a:off x="1510747" y="1097280"/>
            <a:ext cx="2145587" cy="369332"/>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rgbClr val="FF0000"/>
                </a:solidFill>
              </a:rPr>
              <a:t>Linear Regression</a:t>
            </a:r>
            <a:endParaRPr lang="en-US" dirty="0">
              <a:solidFill>
                <a:srgbClr val="FF0000"/>
              </a:solidFill>
            </a:endParaRPr>
          </a:p>
        </p:txBody>
      </p:sp>
      <p:pic>
        <p:nvPicPr>
          <p:cNvPr id="10" name="Picture 9">
            <a:extLst>
              <a:ext uri="{FF2B5EF4-FFF2-40B4-BE49-F238E27FC236}">
                <a16:creationId xmlns:a16="http://schemas.microsoft.com/office/drawing/2014/main" id="{34B633A7-E8CE-4E81-8A62-51467A199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874" y="1572370"/>
            <a:ext cx="5168335" cy="3713259"/>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9A9B34A8-4804-4E6C-952E-1389D3873D02}"/>
              </a:ext>
            </a:extLst>
          </p:cNvPr>
          <p:cNvSpPr/>
          <p:nvPr/>
        </p:nvSpPr>
        <p:spPr>
          <a:xfrm>
            <a:off x="7771986" y="994114"/>
            <a:ext cx="2075055" cy="369332"/>
          </a:xfrm>
          <a:prstGeom prst="rect">
            <a:avLst/>
          </a:prstGeom>
        </p:spPr>
        <p:txBody>
          <a:bodyPr wrap="none">
            <a:spAutoFit/>
          </a:bodyPr>
          <a:lstStyle/>
          <a:p>
            <a:pPr marL="285750" indent="-285750">
              <a:buFont typeface="Arial" panose="020B0604020202020204" pitchFamily="34" charset="0"/>
              <a:buChar char="•"/>
            </a:pPr>
            <a:r>
              <a:rPr lang="en-US" b="1" dirty="0">
                <a:solidFill>
                  <a:srgbClr val="FF0000"/>
                </a:solidFill>
              </a:rPr>
              <a:t>Lasso Regression</a:t>
            </a:r>
            <a:endParaRPr lang="en-US" dirty="0">
              <a:solidFill>
                <a:srgbClr val="FF0000"/>
              </a:solidFill>
            </a:endParaRPr>
          </a:p>
        </p:txBody>
      </p:sp>
      <p:pic>
        <p:nvPicPr>
          <p:cNvPr id="13" name="Picture 12">
            <a:extLst>
              <a:ext uri="{FF2B5EF4-FFF2-40B4-BE49-F238E27FC236}">
                <a16:creationId xmlns:a16="http://schemas.microsoft.com/office/drawing/2014/main" id="{1358359A-FAA4-44C9-AE82-2BC97714F5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7793" y="1572370"/>
            <a:ext cx="5754093" cy="37540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62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TextBox 1">
            <a:extLst>
              <a:ext uri="{FF2B5EF4-FFF2-40B4-BE49-F238E27FC236}">
                <a16:creationId xmlns:a16="http://schemas.microsoft.com/office/drawing/2014/main" id="{14EB3FA8-D5BB-40EE-AD55-4C598B1F5373}"/>
              </a:ext>
            </a:extLst>
          </p:cNvPr>
          <p:cNvSpPr txBox="1"/>
          <p:nvPr/>
        </p:nvSpPr>
        <p:spPr>
          <a:xfrm>
            <a:off x="1510393" y="1118507"/>
            <a:ext cx="1745991" cy="369332"/>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rgbClr val="FF0000"/>
                </a:solidFill>
              </a:rPr>
              <a:t>Decision Tree</a:t>
            </a:r>
            <a:endParaRPr lang="en-US" dirty="0">
              <a:solidFill>
                <a:srgbClr val="FF0000"/>
              </a:solidFill>
            </a:endParaRPr>
          </a:p>
        </p:txBody>
      </p:sp>
      <p:pic>
        <p:nvPicPr>
          <p:cNvPr id="6" name="Picture 5">
            <a:extLst>
              <a:ext uri="{FF2B5EF4-FFF2-40B4-BE49-F238E27FC236}">
                <a16:creationId xmlns:a16="http://schemas.microsoft.com/office/drawing/2014/main" id="{CAC7942A-9EE0-41EB-AB84-842563C51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176" y="1621103"/>
            <a:ext cx="6237003" cy="385966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3577B01D-0889-444C-A172-68EBA74479CC}"/>
              </a:ext>
            </a:extLst>
          </p:cNvPr>
          <p:cNvSpPr txBox="1"/>
          <p:nvPr/>
        </p:nvSpPr>
        <p:spPr>
          <a:xfrm>
            <a:off x="7389993" y="1053192"/>
            <a:ext cx="5238887" cy="535531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lumMod val="50000"/>
                  </a:schemeClr>
                </a:solidFill>
              </a:rPr>
              <a:t>A baseline is a simple model that</a:t>
            </a:r>
          </a:p>
          <a:p>
            <a:r>
              <a:rPr lang="en-US" b="1" dirty="0">
                <a:solidFill>
                  <a:schemeClr val="accent1">
                    <a:lumMod val="50000"/>
                  </a:schemeClr>
                </a:solidFill>
              </a:rPr>
              <a:t>provides reasonable results on a</a:t>
            </a:r>
          </a:p>
          <a:p>
            <a:r>
              <a:rPr lang="en-US" b="1" dirty="0">
                <a:solidFill>
                  <a:schemeClr val="accent1">
                    <a:lumMod val="50000"/>
                  </a:schemeClr>
                </a:solidFill>
              </a:rPr>
              <a:t>task and does not require much</a:t>
            </a:r>
          </a:p>
          <a:p>
            <a:r>
              <a:rPr lang="en-US" b="1" dirty="0">
                <a:solidFill>
                  <a:schemeClr val="accent1">
                    <a:lumMod val="50000"/>
                  </a:schemeClr>
                </a:solidFill>
              </a:rPr>
              <a:t>expertise and time to build. It is well</a:t>
            </a:r>
          </a:p>
          <a:p>
            <a:r>
              <a:rPr lang="en-US" b="1" dirty="0">
                <a:solidFill>
                  <a:schemeClr val="accent1">
                    <a:lumMod val="50000"/>
                  </a:schemeClr>
                </a:solidFill>
              </a:rPr>
              <a:t>established that there is seasonality</a:t>
            </a:r>
          </a:p>
          <a:p>
            <a:r>
              <a:rPr lang="en-US" b="1" dirty="0">
                <a:solidFill>
                  <a:schemeClr val="accent1">
                    <a:lumMod val="50000"/>
                  </a:schemeClr>
                </a:solidFill>
              </a:rPr>
              <a:t>involved and no linear relationship</a:t>
            </a:r>
          </a:p>
          <a:p>
            <a:r>
              <a:rPr lang="en-US" b="1" dirty="0">
                <a:solidFill>
                  <a:schemeClr val="accent1">
                    <a:lumMod val="50000"/>
                  </a:schemeClr>
                </a:solidFill>
              </a:rPr>
              <a:t>is possible to fit. For these kinds of</a:t>
            </a:r>
          </a:p>
          <a:p>
            <a:r>
              <a:rPr lang="en-US" b="1" dirty="0">
                <a:solidFill>
                  <a:schemeClr val="accent1">
                    <a:lumMod val="50000"/>
                  </a:schemeClr>
                </a:solidFill>
              </a:rPr>
              <a:t>datasets tree based machine</a:t>
            </a:r>
          </a:p>
          <a:p>
            <a:r>
              <a:rPr lang="en-US" b="1" dirty="0">
                <a:solidFill>
                  <a:schemeClr val="accent1">
                    <a:lumMod val="50000"/>
                  </a:schemeClr>
                </a:solidFill>
              </a:rPr>
              <a:t>learning algorithms are used which</a:t>
            </a:r>
          </a:p>
          <a:p>
            <a:r>
              <a:rPr lang="en-US" b="1" dirty="0">
                <a:solidFill>
                  <a:schemeClr val="accent1">
                    <a:lumMod val="50000"/>
                  </a:schemeClr>
                </a:solidFill>
              </a:rPr>
              <a:t>are robust to outlier effect which</a:t>
            </a:r>
          </a:p>
          <a:p>
            <a:r>
              <a:rPr lang="en-US" b="1" dirty="0">
                <a:solidFill>
                  <a:schemeClr val="accent1">
                    <a:lumMod val="50000"/>
                  </a:schemeClr>
                </a:solidFill>
              </a:rPr>
              <a:t>can handle non-linear data sets</a:t>
            </a:r>
          </a:p>
          <a:p>
            <a:r>
              <a:rPr lang="en-US" b="1" dirty="0">
                <a:solidFill>
                  <a:schemeClr val="accent1">
                    <a:lumMod val="50000"/>
                  </a:schemeClr>
                </a:solidFill>
              </a:rPr>
              <a:t>effectively.</a:t>
            </a:r>
          </a:p>
          <a:p>
            <a:pPr marL="285750" indent="-285750">
              <a:buFont typeface="Arial" panose="020B0604020202020204" pitchFamily="34" charset="0"/>
              <a:buChar char="•"/>
            </a:pPr>
            <a:r>
              <a:rPr lang="en-US" b="1" dirty="0">
                <a:solidFill>
                  <a:schemeClr val="accent1">
                    <a:lumMod val="50000"/>
                  </a:schemeClr>
                </a:solidFill>
              </a:rPr>
              <a:t> The results show that a simple</a:t>
            </a:r>
          </a:p>
          <a:p>
            <a:r>
              <a:rPr lang="en-US" b="1" dirty="0">
                <a:solidFill>
                  <a:schemeClr val="accent1">
                    <a:lumMod val="50000"/>
                  </a:schemeClr>
                </a:solidFill>
              </a:rPr>
              <a:t>decision tree is performing pretty</a:t>
            </a:r>
          </a:p>
          <a:p>
            <a:r>
              <a:rPr lang="en-US" b="1" dirty="0">
                <a:solidFill>
                  <a:schemeClr val="accent1">
                    <a:lumMod val="50000"/>
                  </a:schemeClr>
                </a:solidFill>
              </a:rPr>
              <a:t>well on the validation set but it has</a:t>
            </a:r>
          </a:p>
          <a:p>
            <a:r>
              <a:rPr lang="en-US" b="1" dirty="0">
                <a:solidFill>
                  <a:schemeClr val="accent1">
                    <a:lumMod val="50000"/>
                  </a:schemeClr>
                </a:solidFill>
              </a:rPr>
              <a:t>completely overfitted the train set.</a:t>
            </a:r>
          </a:p>
          <a:p>
            <a:r>
              <a:rPr lang="en-US" b="1" dirty="0">
                <a:solidFill>
                  <a:schemeClr val="accent1">
                    <a:lumMod val="50000"/>
                  </a:schemeClr>
                </a:solidFill>
              </a:rPr>
              <a:t>It's better to have a much more</a:t>
            </a:r>
          </a:p>
          <a:p>
            <a:r>
              <a:rPr lang="en-US" b="1" dirty="0">
                <a:solidFill>
                  <a:schemeClr val="accent1">
                    <a:lumMod val="50000"/>
                  </a:schemeClr>
                </a:solidFill>
              </a:rPr>
              <a:t>generalized model for future data</a:t>
            </a:r>
          </a:p>
          <a:p>
            <a:r>
              <a:rPr lang="en-US" b="1" dirty="0">
                <a:solidFill>
                  <a:schemeClr val="accent1">
                    <a:lumMod val="50000"/>
                  </a:schemeClr>
                </a:solidFill>
              </a:rPr>
              <a:t>points.</a:t>
            </a:r>
          </a:p>
        </p:txBody>
      </p:sp>
    </p:spTree>
    <p:extLst>
      <p:ext uri="{BB962C8B-B14F-4D97-AF65-F5344CB8AC3E}">
        <p14:creationId xmlns:p14="http://schemas.microsoft.com/office/powerpoint/2010/main" val="2359614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TextBox 1">
            <a:extLst>
              <a:ext uri="{FF2B5EF4-FFF2-40B4-BE49-F238E27FC236}">
                <a16:creationId xmlns:a16="http://schemas.microsoft.com/office/drawing/2014/main" id="{709E4AD0-1924-4131-B800-AF5624C4944C}"/>
              </a:ext>
            </a:extLst>
          </p:cNvPr>
          <p:cNvSpPr txBox="1"/>
          <p:nvPr/>
        </p:nvSpPr>
        <p:spPr>
          <a:xfrm>
            <a:off x="1453243" y="873982"/>
            <a:ext cx="1917576" cy="369332"/>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rgbClr val="FF0000"/>
                </a:solidFill>
              </a:rPr>
              <a:t>Random Forest</a:t>
            </a:r>
          </a:p>
        </p:txBody>
      </p:sp>
      <p:pic>
        <p:nvPicPr>
          <p:cNvPr id="6" name="Picture 5">
            <a:extLst>
              <a:ext uri="{FF2B5EF4-FFF2-40B4-BE49-F238E27FC236}">
                <a16:creationId xmlns:a16="http://schemas.microsoft.com/office/drawing/2014/main" id="{ADD92544-B38F-4294-8453-7D9978CA6C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458" y="1285593"/>
            <a:ext cx="6702878" cy="469842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43EF77B-57D2-4AAF-A61D-47E68B2B6F13}"/>
              </a:ext>
            </a:extLst>
          </p:cNvPr>
          <p:cNvSpPr txBox="1"/>
          <p:nvPr/>
        </p:nvSpPr>
        <p:spPr>
          <a:xfrm>
            <a:off x="8111719" y="1443841"/>
            <a:ext cx="3619389" cy="3970318"/>
          </a:xfrm>
          <a:prstGeom prst="rect">
            <a:avLst/>
          </a:prstGeom>
          <a:noFill/>
        </p:spPr>
        <p:txBody>
          <a:bodyPr wrap="none" rtlCol="0">
            <a:spAutoFit/>
          </a:bodyPr>
          <a:lstStyle/>
          <a:p>
            <a:r>
              <a:rPr lang="en-US" dirty="0"/>
              <a:t>● </a:t>
            </a:r>
            <a:r>
              <a:rPr lang="en-US" b="1" dirty="0">
                <a:solidFill>
                  <a:schemeClr val="accent1">
                    <a:lumMod val="50000"/>
                  </a:schemeClr>
                </a:solidFill>
              </a:rPr>
              <a:t>Random forests are an ensemble</a:t>
            </a:r>
          </a:p>
          <a:p>
            <a:r>
              <a:rPr lang="en-US" b="1" dirty="0">
                <a:solidFill>
                  <a:schemeClr val="accent1">
                    <a:lumMod val="50000"/>
                  </a:schemeClr>
                </a:solidFill>
              </a:rPr>
              <a:t>learning method for classification</a:t>
            </a:r>
          </a:p>
          <a:p>
            <a:r>
              <a:rPr lang="en-US" b="1" dirty="0">
                <a:solidFill>
                  <a:schemeClr val="accent1">
                    <a:lumMod val="50000"/>
                  </a:schemeClr>
                </a:solidFill>
              </a:rPr>
              <a:t>and regression that operates by</a:t>
            </a:r>
          </a:p>
          <a:p>
            <a:r>
              <a:rPr lang="en-US" b="1" dirty="0">
                <a:solidFill>
                  <a:schemeClr val="accent1">
                    <a:lumMod val="50000"/>
                  </a:schemeClr>
                </a:solidFill>
              </a:rPr>
              <a:t>constructing a multitude of decision</a:t>
            </a:r>
          </a:p>
          <a:p>
            <a:r>
              <a:rPr lang="en-US" b="1" dirty="0">
                <a:solidFill>
                  <a:schemeClr val="accent1">
                    <a:lumMod val="50000"/>
                  </a:schemeClr>
                </a:solidFill>
              </a:rPr>
              <a:t>trees at training time. For</a:t>
            </a:r>
          </a:p>
          <a:p>
            <a:r>
              <a:rPr lang="en-US" b="1" dirty="0">
                <a:solidFill>
                  <a:schemeClr val="accent1">
                    <a:lumMod val="50000"/>
                  </a:schemeClr>
                </a:solidFill>
              </a:rPr>
              <a:t>regression tasks, the output of the</a:t>
            </a:r>
          </a:p>
          <a:p>
            <a:r>
              <a:rPr lang="en-US" b="1" dirty="0">
                <a:solidFill>
                  <a:schemeClr val="accent1">
                    <a:lumMod val="50000"/>
                  </a:schemeClr>
                </a:solidFill>
              </a:rPr>
              <a:t>random forest is the average of the</a:t>
            </a:r>
          </a:p>
          <a:p>
            <a:r>
              <a:rPr lang="en-US" b="1" dirty="0">
                <a:solidFill>
                  <a:schemeClr val="accent1">
                    <a:lumMod val="50000"/>
                  </a:schemeClr>
                </a:solidFill>
              </a:rPr>
              <a:t>results given by most trees.</a:t>
            </a:r>
          </a:p>
          <a:p>
            <a:r>
              <a:rPr lang="en-US" b="1" dirty="0">
                <a:solidFill>
                  <a:schemeClr val="accent1">
                    <a:lumMod val="50000"/>
                  </a:schemeClr>
                </a:solidFill>
              </a:rPr>
              <a:t>● To prevent overfitting, we built</a:t>
            </a:r>
          </a:p>
          <a:p>
            <a:r>
              <a:rPr lang="en-US" b="1" dirty="0">
                <a:solidFill>
                  <a:schemeClr val="accent1">
                    <a:lumMod val="50000"/>
                  </a:schemeClr>
                </a:solidFill>
              </a:rPr>
              <a:t>random forest model. Random</a:t>
            </a:r>
          </a:p>
          <a:p>
            <a:r>
              <a:rPr lang="en-US" b="1" dirty="0">
                <a:solidFill>
                  <a:schemeClr val="accent1">
                    <a:lumMod val="50000"/>
                  </a:schemeClr>
                </a:solidFill>
              </a:rPr>
              <a:t>forest builds multiple decision trees</a:t>
            </a:r>
          </a:p>
          <a:p>
            <a:r>
              <a:rPr lang="en-US" b="1" dirty="0">
                <a:solidFill>
                  <a:schemeClr val="accent1">
                    <a:lumMod val="50000"/>
                  </a:schemeClr>
                </a:solidFill>
              </a:rPr>
              <a:t>and merges them together to get a</a:t>
            </a:r>
          </a:p>
          <a:p>
            <a:r>
              <a:rPr lang="en-US" b="1" dirty="0">
                <a:solidFill>
                  <a:schemeClr val="accent1">
                    <a:lumMod val="50000"/>
                  </a:schemeClr>
                </a:solidFill>
              </a:rPr>
              <a:t>more accurate and stable</a:t>
            </a:r>
          </a:p>
          <a:p>
            <a:r>
              <a:rPr lang="en-US" b="1" dirty="0">
                <a:solidFill>
                  <a:schemeClr val="accent1">
                    <a:lumMod val="50000"/>
                  </a:schemeClr>
                </a:solidFill>
              </a:rPr>
              <a:t>prediction</a:t>
            </a:r>
            <a:r>
              <a:rPr lang="en-US" dirty="0"/>
              <a:t>.</a:t>
            </a:r>
          </a:p>
        </p:txBody>
      </p:sp>
    </p:spTree>
    <p:extLst>
      <p:ext uri="{BB962C8B-B14F-4D97-AF65-F5344CB8AC3E}">
        <p14:creationId xmlns:p14="http://schemas.microsoft.com/office/powerpoint/2010/main" val="122520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TextBox 1">
            <a:extLst>
              <a:ext uri="{FF2B5EF4-FFF2-40B4-BE49-F238E27FC236}">
                <a16:creationId xmlns:a16="http://schemas.microsoft.com/office/drawing/2014/main" id="{E0E4CC50-1768-471E-AB5B-F9CF39989911}"/>
              </a:ext>
            </a:extLst>
          </p:cNvPr>
          <p:cNvSpPr txBox="1"/>
          <p:nvPr/>
        </p:nvSpPr>
        <p:spPr>
          <a:xfrm>
            <a:off x="4500437" y="1057522"/>
            <a:ext cx="2423164" cy="461665"/>
          </a:xfrm>
          <a:prstGeom prst="rect">
            <a:avLst/>
          </a:prstGeom>
          <a:noFill/>
        </p:spPr>
        <p:txBody>
          <a:bodyPr wrap="none" rtlCol="0">
            <a:spAutoFit/>
          </a:bodyPr>
          <a:lstStyle/>
          <a:p>
            <a:r>
              <a:rPr lang="en-US" sz="2400" b="1" dirty="0">
                <a:solidFill>
                  <a:srgbClr val="FF0000"/>
                </a:solidFill>
              </a:rPr>
              <a:t>Model Evaluation</a:t>
            </a:r>
          </a:p>
        </p:txBody>
      </p:sp>
      <p:pic>
        <p:nvPicPr>
          <p:cNvPr id="6" name="Picture 5">
            <a:extLst>
              <a:ext uri="{FF2B5EF4-FFF2-40B4-BE49-F238E27FC236}">
                <a16:creationId xmlns:a16="http://schemas.microsoft.com/office/drawing/2014/main" id="{19BAFC8D-24F9-46FF-9335-993F726AE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229" y="2004155"/>
            <a:ext cx="5693819" cy="370999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BB462CA-3F5E-4393-8345-1EECF1E81FE7}"/>
              </a:ext>
            </a:extLst>
          </p:cNvPr>
          <p:cNvSpPr txBox="1"/>
          <p:nvPr/>
        </p:nvSpPr>
        <p:spPr>
          <a:xfrm>
            <a:off x="7911548" y="2289489"/>
            <a:ext cx="4114261" cy="3139321"/>
          </a:xfrm>
          <a:prstGeom prst="rect">
            <a:avLst/>
          </a:prstGeom>
          <a:noFill/>
        </p:spPr>
        <p:txBody>
          <a:bodyPr wrap="square" rtlCol="0">
            <a:spAutoFit/>
          </a:bodyPr>
          <a:lstStyle/>
          <a:p>
            <a:r>
              <a:rPr lang="en-US" b="1" dirty="0">
                <a:solidFill>
                  <a:schemeClr val="accent1">
                    <a:lumMod val="50000"/>
                  </a:schemeClr>
                </a:solidFill>
              </a:rPr>
              <a:t>Predictions from random forest</a:t>
            </a:r>
          </a:p>
          <a:p>
            <a:r>
              <a:rPr lang="en-US" b="1" dirty="0">
                <a:solidFill>
                  <a:schemeClr val="accent1">
                    <a:lumMod val="50000"/>
                  </a:schemeClr>
                </a:solidFill>
              </a:rPr>
              <a:t>model are very close to actual values</a:t>
            </a:r>
          </a:p>
          <a:p>
            <a:r>
              <a:rPr lang="en-US" b="1" dirty="0">
                <a:solidFill>
                  <a:schemeClr val="accent1">
                    <a:lumMod val="50000"/>
                  </a:schemeClr>
                </a:solidFill>
              </a:rPr>
              <a:t>in our X dataset as we have good score.</a:t>
            </a:r>
          </a:p>
          <a:p>
            <a:r>
              <a:rPr lang="en-US" b="1" dirty="0">
                <a:solidFill>
                  <a:schemeClr val="accent1">
                    <a:lumMod val="50000"/>
                  </a:schemeClr>
                </a:solidFill>
              </a:rPr>
              <a:t>The figure shows actual values, predicted</a:t>
            </a:r>
          </a:p>
          <a:p>
            <a:r>
              <a:rPr lang="en-US" b="1" dirty="0">
                <a:solidFill>
                  <a:schemeClr val="accent1">
                    <a:lumMod val="50000"/>
                  </a:schemeClr>
                </a:solidFill>
              </a:rPr>
              <a:t>&amp; the difference between them respectively.</a:t>
            </a:r>
          </a:p>
          <a:p>
            <a:r>
              <a:rPr lang="en-US" b="1" dirty="0">
                <a:solidFill>
                  <a:schemeClr val="accent1">
                    <a:lumMod val="50000"/>
                  </a:schemeClr>
                </a:solidFill>
              </a:rPr>
              <a:t>Since this is Sales prediction MAE is a</a:t>
            </a:r>
          </a:p>
          <a:p>
            <a:r>
              <a:rPr lang="en-US" b="1" dirty="0">
                <a:solidFill>
                  <a:schemeClr val="accent1">
                    <a:lumMod val="50000"/>
                  </a:schemeClr>
                </a:solidFill>
              </a:rPr>
              <a:t>good metric.</a:t>
            </a:r>
          </a:p>
          <a:p>
            <a:r>
              <a:rPr lang="en-US" b="1" dirty="0">
                <a:solidFill>
                  <a:schemeClr val="accent1">
                    <a:lumMod val="50000"/>
                  </a:schemeClr>
                </a:solidFill>
              </a:rPr>
              <a:t>We’re getting Mean Absolute Error ~ $ 197.23</a:t>
            </a:r>
          </a:p>
          <a:p>
            <a:r>
              <a:rPr lang="en-US" b="1" dirty="0">
                <a:solidFill>
                  <a:schemeClr val="accent1">
                    <a:lumMod val="50000"/>
                  </a:schemeClr>
                </a:solidFill>
              </a:rPr>
              <a:t>And MAPE of 0.007% </a:t>
            </a:r>
          </a:p>
        </p:txBody>
      </p:sp>
    </p:spTree>
    <p:extLst>
      <p:ext uri="{BB962C8B-B14F-4D97-AF65-F5344CB8AC3E}">
        <p14:creationId xmlns:p14="http://schemas.microsoft.com/office/powerpoint/2010/main" val="188246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6" name="TextBox 5">
            <a:extLst>
              <a:ext uri="{FF2B5EF4-FFF2-40B4-BE49-F238E27FC236}">
                <a16:creationId xmlns:a16="http://schemas.microsoft.com/office/drawing/2014/main" id="{66F26B41-0402-4E96-83B0-83E10DF78324}"/>
              </a:ext>
            </a:extLst>
          </p:cNvPr>
          <p:cNvSpPr txBox="1"/>
          <p:nvPr/>
        </p:nvSpPr>
        <p:spPr>
          <a:xfrm>
            <a:off x="755374" y="873982"/>
            <a:ext cx="7983109" cy="3816429"/>
          </a:xfrm>
          <a:prstGeom prst="rect">
            <a:avLst/>
          </a:prstGeom>
          <a:noFill/>
        </p:spPr>
        <p:txBody>
          <a:bodyPr wrap="square" rtlCol="0">
            <a:spAutoFit/>
          </a:bodyPr>
          <a:lstStyle/>
          <a:p>
            <a:r>
              <a:rPr lang="en-US" sz="2400" b="1" dirty="0">
                <a:solidFill>
                  <a:srgbClr val="FF0000"/>
                </a:solidFill>
                <a:latin typeface="Calibri (Body)"/>
                <a:cs typeface="Times New Roman" panose="02020603050405020304" pitchFamily="18" charset="0"/>
              </a:rPr>
              <a:t>Content:</a:t>
            </a:r>
          </a:p>
          <a:p>
            <a:endParaRPr lang="en-US" sz="2400" b="1" dirty="0">
              <a:solidFill>
                <a:srgbClr val="FF0000"/>
              </a:solidFill>
              <a:latin typeface="Calibri (Body)"/>
              <a:cs typeface="Times New Roman" panose="02020603050405020304" pitchFamily="18" charset="0"/>
            </a:endParaRPr>
          </a:p>
          <a:p>
            <a:pPr marL="285750" lvl="0" indent="-285750">
              <a:buFont typeface="Arial" panose="020B0604020202020204" pitchFamily="34" charset="0"/>
              <a:buChar char="•"/>
            </a:pPr>
            <a:r>
              <a:rPr lang="en-US" b="1" dirty="0">
                <a:solidFill>
                  <a:schemeClr val="accent1">
                    <a:lumMod val="50000"/>
                  </a:schemeClr>
                </a:solidFill>
                <a:latin typeface="Calibri (Body)"/>
                <a:cs typeface="Times New Roman" panose="02020603050405020304" pitchFamily="18" charset="0"/>
              </a:rPr>
              <a:t>Problem Statement</a:t>
            </a:r>
            <a:endParaRPr lang="en-US" dirty="0">
              <a:solidFill>
                <a:schemeClr val="accent1">
                  <a:lumMod val="50000"/>
                </a:schemeClr>
              </a:solidFill>
              <a:latin typeface="Calibri (Body)"/>
              <a:cs typeface="Times New Roman" panose="02020603050405020304" pitchFamily="18" charset="0"/>
            </a:endParaRPr>
          </a:p>
          <a:p>
            <a:pPr marL="285750" lvl="0" indent="-285750">
              <a:buFont typeface="Arial" panose="020B0604020202020204" pitchFamily="34" charset="0"/>
              <a:buChar char="•"/>
            </a:pPr>
            <a:r>
              <a:rPr lang="en-US" b="1" dirty="0">
                <a:solidFill>
                  <a:schemeClr val="accent1">
                    <a:lumMod val="50000"/>
                  </a:schemeClr>
                </a:solidFill>
                <a:latin typeface="Calibri (Body)"/>
                <a:cs typeface="Times New Roman" panose="02020603050405020304" pitchFamily="18" charset="0"/>
              </a:rPr>
              <a:t>Data Summary</a:t>
            </a:r>
            <a:endParaRPr lang="en-US" dirty="0">
              <a:solidFill>
                <a:schemeClr val="accent1">
                  <a:lumMod val="50000"/>
                </a:schemeClr>
              </a:solidFill>
              <a:latin typeface="Calibri (Body)"/>
              <a:cs typeface="Times New Roman" panose="02020603050405020304" pitchFamily="18" charset="0"/>
            </a:endParaRPr>
          </a:p>
          <a:p>
            <a:pPr marL="285750" lvl="0" indent="-285750">
              <a:buFont typeface="Arial" panose="020B0604020202020204" pitchFamily="34" charset="0"/>
              <a:buChar char="•"/>
            </a:pPr>
            <a:r>
              <a:rPr lang="en-US" b="1" dirty="0">
                <a:solidFill>
                  <a:schemeClr val="accent1">
                    <a:lumMod val="50000"/>
                  </a:schemeClr>
                </a:solidFill>
                <a:latin typeface="Calibri (Body)"/>
                <a:cs typeface="Times New Roman" panose="02020603050405020304" pitchFamily="18" charset="0"/>
              </a:rPr>
              <a:t>Data Preprocessing</a:t>
            </a:r>
            <a:endParaRPr lang="en-US" dirty="0">
              <a:solidFill>
                <a:schemeClr val="accent1">
                  <a:lumMod val="50000"/>
                </a:schemeClr>
              </a:solidFill>
              <a:latin typeface="Calibri (Body)"/>
              <a:cs typeface="Times New Roman" panose="02020603050405020304" pitchFamily="18" charset="0"/>
            </a:endParaRPr>
          </a:p>
          <a:p>
            <a:pPr marL="285750" lvl="0" indent="-285750">
              <a:buFont typeface="Arial" panose="020B0604020202020204" pitchFamily="34" charset="0"/>
              <a:buChar char="•"/>
            </a:pPr>
            <a:r>
              <a:rPr lang="en-US" b="1" dirty="0">
                <a:solidFill>
                  <a:schemeClr val="accent1">
                    <a:lumMod val="50000"/>
                  </a:schemeClr>
                </a:solidFill>
                <a:latin typeface="Calibri (Body)"/>
                <a:cs typeface="Times New Roman" panose="02020603050405020304" pitchFamily="18" charset="0"/>
              </a:rPr>
              <a:t>Exploratory Data Analysis</a:t>
            </a:r>
            <a:endParaRPr lang="en-US" dirty="0">
              <a:solidFill>
                <a:schemeClr val="accent1">
                  <a:lumMod val="50000"/>
                </a:schemeClr>
              </a:solidFill>
              <a:latin typeface="Calibri (Body)"/>
              <a:cs typeface="Times New Roman" panose="02020603050405020304" pitchFamily="18" charset="0"/>
            </a:endParaRPr>
          </a:p>
          <a:p>
            <a:pPr marL="285750" lvl="0" indent="-285750">
              <a:buFont typeface="Arial" panose="020B0604020202020204" pitchFamily="34" charset="0"/>
              <a:buChar char="•"/>
            </a:pPr>
            <a:r>
              <a:rPr lang="en-US" b="1" dirty="0">
                <a:solidFill>
                  <a:schemeClr val="accent1">
                    <a:lumMod val="50000"/>
                  </a:schemeClr>
                </a:solidFill>
                <a:latin typeface="Calibri (Body)"/>
                <a:cs typeface="Times New Roman" panose="02020603050405020304" pitchFamily="18" charset="0"/>
              </a:rPr>
              <a:t>Feature Engineering</a:t>
            </a:r>
            <a:endParaRPr lang="en-US" dirty="0">
              <a:solidFill>
                <a:schemeClr val="accent1">
                  <a:lumMod val="50000"/>
                </a:schemeClr>
              </a:solidFill>
              <a:latin typeface="Calibri (Body)"/>
              <a:cs typeface="Times New Roman" panose="02020603050405020304" pitchFamily="18" charset="0"/>
            </a:endParaRPr>
          </a:p>
          <a:p>
            <a:pPr marL="285750" lvl="0" indent="-285750">
              <a:buFont typeface="Arial" panose="020B0604020202020204" pitchFamily="34" charset="0"/>
              <a:buChar char="•"/>
            </a:pPr>
            <a:r>
              <a:rPr lang="en-US" b="1" dirty="0">
                <a:solidFill>
                  <a:schemeClr val="accent1">
                    <a:lumMod val="50000"/>
                  </a:schemeClr>
                </a:solidFill>
                <a:latin typeface="Calibri (Body)"/>
                <a:cs typeface="Times New Roman" panose="02020603050405020304" pitchFamily="18" charset="0"/>
              </a:rPr>
              <a:t>Model Implementation</a:t>
            </a:r>
          </a:p>
          <a:p>
            <a:r>
              <a:rPr lang="en-US" b="1" dirty="0">
                <a:solidFill>
                  <a:schemeClr val="accent1">
                    <a:lumMod val="50000"/>
                  </a:schemeClr>
                </a:solidFill>
                <a:latin typeface="Calibri (Body)"/>
                <a:cs typeface="Times New Roman" panose="02020603050405020304" pitchFamily="18" charset="0"/>
              </a:rPr>
              <a:t>              </a:t>
            </a:r>
            <a:r>
              <a:rPr lang="en-US" sz="1600" b="1" dirty="0">
                <a:solidFill>
                  <a:schemeClr val="accent2">
                    <a:lumMod val="75000"/>
                  </a:schemeClr>
                </a:solidFill>
                <a:latin typeface="Calibri (Body)"/>
                <a:cs typeface="Times New Roman" panose="02020603050405020304" pitchFamily="18" charset="0"/>
              </a:rPr>
              <a:t>Linear Regression</a:t>
            </a:r>
          </a:p>
          <a:p>
            <a:r>
              <a:rPr lang="en-US" sz="1600" b="1" dirty="0">
                <a:solidFill>
                  <a:schemeClr val="accent2">
                    <a:lumMod val="75000"/>
                  </a:schemeClr>
                </a:solidFill>
                <a:effectLst/>
                <a:latin typeface="Calibri (Body)"/>
                <a:cs typeface="Times New Roman" panose="02020603050405020304" pitchFamily="18" charset="0"/>
              </a:rPr>
              <a:t>                Lasso Regression</a:t>
            </a:r>
            <a:endParaRPr lang="en-US" sz="1600" b="1" dirty="0">
              <a:solidFill>
                <a:schemeClr val="accent2">
                  <a:lumMod val="75000"/>
                </a:schemeClr>
              </a:solidFill>
              <a:effectLst/>
              <a:latin typeface="Calibri (Body)"/>
              <a:ea typeface="Calibri" panose="020F0502020204030204" pitchFamily="34" charset="0"/>
              <a:cs typeface="Times New Roman" panose="02020603050405020304" pitchFamily="18" charset="0"/>
            </a:endParaRPr>
          </a:p>
          <a:p>
            <a:r>
              <a:rPr lang="en-US" sz="1600" b="1" dirty="0">
                <a:solidFill>
                  <a:schemeClr val="accent2">
                    <a:lumMod val="75000"/>
                  </a:schemeClr>
                </a:solidFill>
                <a:effectLst/>
                <a:latin typeface="Calibri (Body)"/>
                <a:cs typeface="Times New Roman" panose="02020603050405020304" pitchFamily="18" charset="0"/>
              </a:rPr>
              <a:t>                Decision Tree Regression</a:t>
            </a:r>
            <a:endParaRPr lang="en-US" sz="1600" b="1" dirty="0">
              <a:solidFill>
                <a:schemeClr val="accent2">
                  <a:lumMod val="75000"/>
                </a:schemeClr>
              </a:solidFill>
              <a:effectLst/>
              <a:latin typeface="Calibri (Body)"/>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b="1" dirty="0">
                <a:solidFill>
                  <a:schemeClr val="accent1">
                    <a:lumMod val="50000"/>
                  </a:schemeClr>
                </a:solidFill>
                <a:latin typeface="Calibri (Body)"/>
                <a:cs typeface="Times New Roman" panose="02020603050405020304" pitchFamily="18" charset="0"/>
              </a:rPr>
              <a:t>Conclusion </a:t>
            </a:r>
            <a:r>
              <a:rPr lang="en-US" b="1" dirty="0">
                <a:solidFill>
                  <a:srgbClr val="002060"/>
                </a:solidFill>
                <a:latin typeface="Calibri (Body)"/>
                <a:cs typeface="Times New Roman" panose="02020603050405020304" pitchFamily="18" charset="0"/>
              </a:rPr>
              <a:t>and Recommendations</a:t>
            </a:r>
          </a:p>
          <a:p>
            <a:endParaRPr lang="en-US" dirty="0"/>
          </a:p>
        </p:txBody>
      </p:sp>
      <p:pic>
        <p:nvPicPr>
          <p:cNvPr id="3074" name="Picture 2" descr="ROSSMANN - Marktplatz Galerie Bramfeld">
            <a:extLst>
              <a:ext uri="{FF2B5EF4-FFF2-40B4-BE49-F238E27FC236}">
                <a16:creationId xmlns:a16="http://schemas.microsoft.com/office/drawing/2014/main" id="{E555077B-0223-4C92-8A23-C78B76008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978" y="954156"/>
            <a:ext cx="6758608" cy="457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79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Rectangle 1">
            <a:extLst>
              <a:ext uri="{FF2B5EF4-FFF2-40B4-BE49-F238E27FC236}">
                <a16:creationId xmlns:a16="http://schemas.microsoft.com/office/drawing/2014/main" id="{6F3735B2-CC34-43DA-A89B-A922C90B53C4}"/>
              </a:ext>
            </a:extLst>
          </p:cNvPr>
          <p:cNvSpPr/>
          <p:nvPr/>
        </p:nvSpPr>
        <p:spPr>
          <a:xfrm>
            <a:off x="1258955" y="1883927"/>
            <a:ext cx="8640417" cy="2123658"/>
          </a:xfrm>
          <a:prstGeom prst="rect">
            <a:avLst/>
          </a:prstGeom>
        </p:spPr>
        <p:txBody>
          <a:bodyPr wrap="square">
            <a:spAutoFit/>
          </a:bodyPr>
          <a:lstStyle/>
          <a:p>
            <a:r>
              <a:rPr lang="en-US" sz="3600" b="1" dirty="0">
                <a:solidFill>
                  <a:srgbClr val="FF0000"/>
                </a:solidFill>
              </a:rPr>
              <a:t>Conclusion:</a:t>
            </a:r>
          </a:p>
          <a:p>
            <a:endParaRPr lang="en-US" sz="2400" b="1" dirty="0">
              <a:solidFill>
                <a:srgbClr val="002060"/>
              </a:solidFill>
            </a:endParaRPr>
          </a:p>
          <a:p>
            <a:r>
              <a:rPr lang="en-US" b="1" dirty="0">
                <a:solidFill>
                  <a:srgbClr val="002060"/>
                </a:solidFill>
              </a:rPr>
              <a:t>Our model shows that Customers, Competition distance, Store type are some of the most important features in our sales prediction. </a:t>
            </a:r>
          </a:p>
          <a:p>
            <a:endParaRPr lang="en-US" b="1" dirty="0">
              <a:solidFill>
                <a:srgbClr val="002060"/>
              </a:solidFill>
            </a:endParaRPr>
          </a:p>
          <a:p>
            <a:r>
              <a:rPr lang="en-US" b="1" dirty="0">
                <a:solidFill>
                  <a:srgbClr val="002060"/>
                </a:solidFill>
              </a:rPr>
              <a:t>We need to focus on these aspects to maximize our profits for the next 6 weeks.</a:t>
            </a:r>
          </a:p>
        </p:txBody>
      </p:sp>
    </p:spTree>
    <p:extLst>
      <p:ext uri="{BB962C8B-B14F-4D97-AF65-F5344CB8AC3E}">
        <p14:creationId xmlns:p14="http://schemas.microsoft.com/office/powerpoint/2010/main" val="53491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pic>
        <p:nvPicPr>
          <p:cNvPr id="3074" name="Picture 2" descr="Thank You Smiley Animated | Clipart Panda - Free Clipart Images | Thank you  images, Thank you smiley face, Thank u cards">
            <a:extLst>
              <a:ext uri="{FF2B5EF4-FFF2-40B4-BE49-F238E27FC236}">
                <a16:creationId xmlns:a16="http://schemas.microsoft.com/office/drawing/2014/main" id="{9E94EC86-A23C-4CA8-B569-993795E7A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358" y="966043"/>
            <a:ext cx="8372724" cy="4675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3D57577-7E0F-48C8-8CBC-477A7FC28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587" y="4441026"/>
            <a:ext cx="4257577" cy="1077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505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TextBox 1">
            <a:extLst>
              <a:ext uri="{FF2B5EF4-FFF2-40B4-BE49-F238E27FC236}">
                <a16:creationId xmlns:a16="http://schemas.microsoft.com/office/drawing/2014/main" id="{90011D9A-6BEF-4453-8690-D6DEB3491B4D}"/>
              </a:ext>
            </a:extLst>
          </p:cNvPr>
          <p:cNvSpPr txBox="1"/>
          <p:nvPr/>
        </p:nvSpPr>
        <p:spPr>
          <a:xfrm>
            <a:off x="935603" y="774603"/>
            <a:ext cx="10320793" cy="2769989"/>
          </a:xfrm>
          <a:prstGeom prst="rect">
            <a:avLst/>
          </a:prstGeom>
          <a:noFill/>
        </p:spPr>
        <p:txBody>
          <a:bodyPr wrap="square" rtlCol="0">
            <a:spAutoFit/>
          </a:bodyPr>
          <a:lstStyle/>
          <a:p>
            <a:r>
              <a:rPr lang="en-US" sz="2400" b="1" dirty="0">
                <a:solidFill>
                  <a:srgbClr val="FF0000"/>
                </a:solidFill>
                <a:latin typeface="Calibri (Body)"/>
                <a:cs typeface="Times New Roman" panose="02020603050405020304" pitchFamily="18" charset="0"/>
              </a:rPr>
              <a:t>Problem Statement</a:t>
            </a:r>
          </a:p>
          <a:p>
            <a:endParaRPr lang="en-US" sz="2400" b="1" dirty="0">
              <a:solidFill>
                <a:srgbClr val="FF0000"/>
              </a:solidFill>
              <a:latin typeface="Calibri (Body)"/>
              <a:cs typeface="Times New Roman" panose="02020603050405020304" pitchFamily="18" charset="0"/>
            </a:endParaRPr>
          </a:p>
          <a:p>
            <a:r>
              <a:rPr lang="en-US" b="1" dirty="0">
                <a:solidFill>
                  <a:srgbClr val="002060"/>
                </a:solidFill>
                <a:latin typeface="Calibri (Body)"/>
                <a:cs typeface="Times New Roman" panose="02020603050405020304" pitchFamily="18" charset="0"/>
              </a:rPr>
              <a:t>Rossmann operates over 3,000 drug stores in 7 European countries. Currently, Rossmann store managers are tasked with predicting their daily sales for up to six weeks in advance. </a:t>
            </a:r>
          </a:p>
          <a:p>
            <a:r>
              <a:rPr lang="en-US" b="1" dirty="0">
                <a:solidFill>
                  <a:srgbClr val="002060"/>
                </a:solidFill>
                <a:latin typeface="Calibri (Body)"/>
                <a:cs typeface="Times New Roman" panose="02020603050405020304" pitchFamily="18" charset="0"/>
              </a:rPr>
              <a:t>Store sales are influenced by many factors, including promotions, competition, school and state holidays, seasonality, and locality. With thousands of individual managers predicting sales based on their unique circumstances, the accuracy of results can be quite varied. </a:t>
            </a:r>
          </a:p>
          <a:p>
            <a:r>
              <a:rPr lang="en-US" b="1" dirty="0">
                <a:solidFill>
                  <a:srgbClr val="002060"/>
                </a:solidFill>
                <a:latin typeface="Calibri (Body)"/>
                <a:cs typeface="Times New Roman" panose="02020603050405020304" pitchFamily="18" charset="0"/>
              </a:rPr>
              <a:t>You are provided with historical sales data for 1,115 Rossmann stores. The task is to forecast the "Sales" column for the test set. Note that some stores in the dataset were temporarily closed for refurbishment</a:t>
            </a:r>
            <a:r>
              <a:rPr lang="en-US" b="1" dirty="0">
                <a:latin typeface="Calibri (Body)"/>
                <a:cs typeface="Times New Roman" panose="02020603050405020304" pitchFamily="18" charset="0"/>
              </a:rPr>
              <a:t>.</a:t>
            </a:r>
            <a:endParaRPr lang="en-US" b="1" dirty="0">
              <a:solidFill>
                <a:srgbClr val="FF0000"/>
              </a:solidFill>
              <a:latin typeface="Calibri (Body)"/>
              <a:cs typeface="Times New Roman" panose="02020603050405020304" pitchFamily="18" charset="0"/>
            </a:endParaRPr>
          </a:p>
        </p:txBody>
      </p:sp>
      <p:pic>
        <p:nvPicPr>
          <p:cNvPr id="4098" name="Picture 2" descr="Rossmann: Drogeriekette kommt gut durch die Krise - manager magazin">
            <a:extLst>
              <a:ext uri="{FF2B5EF4-FFF2-40B4-BE49-F238E27FC236}">
                <a16:creationId xmlns:a16="http://schemas.microsoft.com/office/drawing/2014/main" id="{48580639-DB3D-4A4B-B2AB-EA0BDA418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14" y="3882666"/>
            <a:ext cx="8953168" cy="2530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21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TextBox 1">
            <a:extLst>
              <a:ext uri="{FF2B5EF4-FFF2-40B4-BE49-F238E27FC236}">
                <a16:creationId xmlns:a16="http://schemas.microsoft.com/office/drawing/2014/main" id="{251DC71A-5029-406B-96ED-3D8AA5D70DE8}"/>
              </a:ext>
            </a:extLst>
          </p:cNvPr>
          <p:cNvSpPr txBox="1"/>
          <p:nvPr/>
        </p:nvSpPr>
        <p:spPr>
          <a:xfrm>
            <a:off x="318408" y="375557"/>
            <a:ext cx="11307536" cy="6063198"/>
          </a:xfrm>
          <a:prstGeom prst="rect">
            <a:avLst/>
          </a:prstGeom>
          <a:noFill/>
        </p:spPr>
        <p:txBody>
          <a:bodyPr wrap="square" rtlCol="0">
            <a:spAutoFit/>
          </a:bodyPr>
          <a:lstStyle/>
          <a:p>
            <a:r>
              <a:rPr lang="en-US" sz="2400" b="1" dirty="0">
                <a:solidFill>
                  <a:srgbClr val="FF0000"/>
                </a:solidFill>
                <a:latin typeface="Calibri (Body)"/>
                <a:cs typeface="Times New Roman" panose="02020603050405020304" pitchFamily="18" charset="0"/>
              </a:rPr>
              <a:t>Data Summary:</a:t>
            </a:r>
          </a:p>
          <a:p>
            <a:endParaRPr lang="en-US" sz="2400" b="1" dirty="0">
              <a:solidFill>
                <a:srgbClr val="FF0000"/>
              </a:solidFill>
              <a:latin typeface="Calibri (Body)"/>
              <a:cs typeface="Times New Roman" panose="02020603050405020304" pitchFamily="18" charset="0"/>
            </a:endParaRPr>
          </a:p>
          <a:p>
            <a:r>
              <a:rPr lang="en-US" b="1" dirty="0">
                <a:solidFill>
                  <a:schemeClr val="accent1">
                    <a:lumMod val="50000"/>
                  </a:schemeClr>
                </a:solidFill>
                <a:latin typeface="Calibri (Body)"/>
                <a:cs typeface="Times New Roman" panose="02020603050405020304" pitchFamily="18" charset="0"/>
              </a:rPr>
              <a:t>We have two datasets. Rossman store data is for years 2013, 2014 and 2015 with 10,17,209 observations on 9 variables. Stores data with 1115 observations on 10 variables. Some important features are: -</a:t>
            </a:r>
          </a:p>
          <a:p>
            <a:pPr marL="285750" indent="-285750">
              <a:buFont typeface="Arial" panose="020B0604020202020204" pitchFamily="34" charset="0"/>
              <a:buChar char="•"/>
            </a:pPr>
            <a:r>
              <a:rPr lang="en-US" sz="1600" b="1" dirty="0">
                <a:solidFill>
                  <a:schemeClr val="accent2">
                    <a:lumMod val="75000"/>
                  </a:schemeClr>
                </a:solidFill>
              </a:rPr>
              <a:t>Id </a:t>
            </a:r>
            <a:r>
              <a:rPr lang="en-US" sz="1600" b="1" dirty="0">
                <a:solidFill>
                  <a:schemeClr val="accent1">
                    <a:lumMod val="50000"/>
                  </a:schemeClr>
                </a:solidFill>
              </a:rPr>
              <a:t>- an Id that represents a (Store, Date) duple within the set</a:t>
            </a:r>
          </a:p>
          <a:p>
            <a:pPr marL="285750" indent="-285750">
              <a:buFont typeface="Arial" panose="020B0604020202020204" pitchFamily="34" charset="0"/>
              <a:buChar char="•"/>
            </a:pPr>
            <a:r>
              <a:rPr lang="en-US" sz="1600" b="1" dirty="0">
                <a:solidFill>
                  <a:schemeClr val="accent2">
                    <a:lumMod val="75000"/>
                  </a:schemeClr>
                </a:solidFill>
              </a:rPr>
              <a:t>Store</a:t>
            </a:r>
            <a:r>
              <a:rPr lang="en-US" sz="1600" b="1" dirty="0">
                <a:solidFill>
                  <a:schemeClr val="accent1">
                    <a:lumMod val="50000"/>
                  </a:schemeClr>
                </a:solidFill>
              </a:rPr>
              <a:t> - a unique Id for each store </a:t>
            </a:r>
          </a:p>
          <a:p>
            <a:pPr marL="285750" indent="-285750">
              <a:buFont typeface="Arial" panose="020B0604020202020204" pitchFamily="34" charset="0"/>
              <a:buChar char="•"/>
            </a:pPr>
            <a:r>
              <a:rPr lang="en-US" sz="1600" b="1" dirty="0">
                <a:solidFill>
                  <a:schemeClr val="accent2">
                    <a:lumMod val="75000"/>
                  </a:schemeClr>
                </a:solidFill>
              </a:rPr>
              <a:t>Sales</a:t>
            </a:r>
            <a:r>
              <a:rPr lang="en-US" sz="1600" b="1" dirty="0">
                <a:solidFill>
                  <a:schemeClr val="accent1">
                    <a:lumMod val="50000"/>
                  </a:schemeClr>
                </a:solidFill>
              </a:rPr>
              <a:t> - the turnover for any given day (Dependent Variable) </a:t>
            </a:r>
          </a:p>
          <a:p>
            <a:pPr marL="285750" indent="-285750">
              <a:buFont typeface="Arial" panose="020B0604020202020204" pitchFamily="34" charset="0"/>
              <a:buChar char="•"/>
            </a:pPr>
            <a:r>
              <a:rPr lang="en-US" sz="1600" b="1" dirty="0">
                <a:solidFill>
                  <a:schemeClr val="accent2">
                    <a:lumMod val="75000"/>
                  </a:schemeClr>
                </a:solidFill>
              </a:rPr>
              <a:t>Customers</a:t>
            </a:r>
            <a:r>
              <a:rPr lang="en-US" sz="1600" b="1" dirty="0">
                <a:solidFill>
                  <a:schemeClr val="accent1">
                    <a:lumMod val="50000"/>
                  </a:schemeClr>
                </a:solidFill>
              </a:rPr>
              <a:t> - the number of customers on a given day </a:t>
            </a:r>
          </a:p>
          <a:p>
            <a:pPr marL="285750" indent="-285750">
              <a:buFont typeface="Arial" panose="020B0604020202020204" pitchFamily="34" charset="0"/>
              <a:buChar char="•"/>
            </a:pPr>
            <a:r>
              <a:rPr lang="en-US" sz="1600" b="1" dirty="0">
                <a:solidFill>
                  <a:schemeClr val="accent2">
                    <a:lumMod val="75000"/>
                  </a:schemeClr>
                </a:solidFill>
              </a:rPr>
              <a:t>Open </a:t>
            </a:r>
            <a:r>
              <a:rPr lang="en-US" sz="1600" b="1" dirty="0">
                <a:solidFill>
                  <a:schemeClr val="accent1">
                    <a:lumMod val="50000"/>
                  </a:schemeClr>
                </a:solidFill>
              </a:rPr>
              <a:t>- an indicator for whether the store was open: 0 = closed, 1 = open</a:t>
            </a:r>
          </a:p>
          <a:p>
            <a:pPr marL="285750" indent="-285750">
              <a:buFont typeface="Arial" panose="020B0604020202020204" pitchFamily="34" charset="0"/>
              <a:buChar char="•"/>
            </a:pPr>
            <a:r>
              <a:rPr lang="en-US" sz="1600" b="1" dirty="0">
                <a:solidFill>
                  <a:schemeClr val="accent2">
                    <a:lumMod val="75000"/>
                  </a:schemeClr>
                </a:solidFill>
              </a:rPr>
              <a:t>State Holiday </a:t>
            </a:r>
            <a:r>
              <a:rPr lang="en-US" sz="1600" b="1" dirty="0">
                <a:solidFill>
                  <a:schemeClr val="accent1">
                    <a:lumMod val="50000"/>
                  </a:schemeClr>
                </a:solidFill>
              </a:rPr>
              <a:t>- indicates a state holiday. Normally all stores, with few exceptions, are closed on state holidays. Note that all schools are closed on public holidays and weekends. a = public holiday, b = Easter holiday, c = Christmas, 0 = None</a:t>
            </a:r>
          </a:p>
          <a:p>
            <a:pPr marL="285750" indent="-285750">
              <a:buFont typeface="Arial" panose="020B0604020202020204" pitchFamily="34" charset="0"/>
              <a:buChar char="•"/>
            </a:pPr>
            <a:r>
              <a:rPr lang="en-US" sz="1600" b="1" dirty="0">
                <a:solidFill>
                  <a:schemeClr val="accent2">
                    <a:lumMod val="75000"/>
                  </a:schemeClr>
                </a:solidFill>
              </a:rPr>
              <a:t>School Holiday </a:t>
            </a:r>
            <a:r>
              <a:rPr lang="en-US" sz="1600" b="1" dirty="0">
                <a:solidFill>
                  <a:schemeClr val="accent1">
                    <a:lumMod val="50000"/>
                  </a:schemeClr>
                </a:solidFill>
              </a:rPr>
              <a:t>- indicates if the (Store, Date) was affected by the closure of public schools </a:t>
            </a:r>
          </a:p>
          <a:p>
            <a:pPr marL="285750" indent="-285750">
              <a:buFont typeface="Arial" panose="020B0604020202020204" pitchFamily="34" charset="0"/>
              <a:buChar char="•"/>
            </a:pPr>
            <a:r>
              <a:rPr lang="en-US" sz="1600" b="1" dirty="0">
                <a:solidFill>
                  <a:schemeClr val="accent2">
                    <a:lumMod val="75000"/>
                  </a:schemeClr>
                </a:solidFill>
              </a:rPr>
              <a:t>Store Type </a:t>
            </a:r>
            <a:r>
              <a:rPr lang="en-US" sz="1600" b="1" dirty="0">
                <a:solidFill>
                  <a:schemeClr val="accent1">
                    <a:lumMod val="50000"/>
                  </a:schemeClr>
                </a:solidFill>
              </a:rPr>
              <a:t>- differentiates between 4 different store models: a, b, c, d </a:t>
            </a:r>
          </a:p>
          <a:p>
            <a:pPr marL="285750" indent="-285750">
              <a:buFont typeface="Arial" panose="020B0604020202020204" pitchFamily="34" charset="0"/>
              <a:buChar char="•"/>
            </a:pPr>
            <a:r>
              <a:rPr lang="en-US" sz="1600" b="1" dirty="0">
                <a:solidFill>
                  <a:schemeClr val="accent2">
                    <a:lumMod val="75000"/>
                  </a:schemeClr>
                </a:solidFill>
              </a:rPr>
              <a:t>Assortment </a:t>
            </a:r>
            <a:r>
              <a:rPr lang="en-US" sz="1600" b="1" dirty="0">
                <a:solidFill>
                  <a:schemeClr val="accent1">
                    <a:lumMod val="50000"/>
                  </a:schemeClr>
                </a:solidFill>
              </a:rPr>
              <a:t>- describes an assortment level: a = basic, b = extra, c = extended. An assortment strategy in retailing involves the number and type of products that stores display for purchase by consumers. </a:t>
            </a:r>
          </a:p>
          <a:p>
            <a:pPr marL="285750" indent="-285750">
              <a:buFont typeface="Arial" panose="020B0604020202020204" pitchFamily="34" charset="0"/>
              <a:buChar char="•"/>
            </a:pPr>
            <a:r>
              <a:rPr lang="en-US" sz="1600" b="1" dirty="0">
                <a:solidFill>
                  <a:schemeClr val="accent2">
                    <a:lumMod val="75000"/>
                  </a:schemeClr>
                </a:solidFill>
              </a:rPr>
              <a:t>CompetitionDistance</a:t>
            </a:r>
            <a:r>
              <a:rPr lang="en-US" sz="1600" b="1" dirty="0">
                <a:solidFill>
                  <a:schemeClr val="accent1">
                    <a:lumMod val="50000"/>
                  </a:schemeClr>
                </a:solidFill>
              </a:rPr>
              <a:t> - distance in meters to the nearest competitor store </a:t>
            </a:r>
          </a:p>
          <a:p>
            <a:pPr marL="285750" indent="-285750">
              <a:buFont typeface="Arial" panose="020B0604020202020204" pitchFamily="34" charset="0"/>
              <a:buChar char="•"/>
            </a:pPr>
            <a:r>
              <a:rPr lang="en-US" sz="1600" b="1" dirty="0">
                <a:solidFill>
                  <a:schemeClr val="accent2">
                    <a:lumMod val="75000"/>
                  </a:schemeClr>
                </a:solidFill>
              </a:rPr>
              <a:t>CompetitionOpenSince[Month/Year] </a:t>
            </a:r>
            <a:r>
              <a:rPr lang="en-US" sz="1600" b="1" dirty="0">
                <a:solidFill>
                  <a:schemeClr val="accent1">
                    <a:lumMod val="50000"/>
                  </a:schemeClr>
                </a:solidFill>
              </a:rPr>
              <a:t>- gives the approximate year and month of the time the nearest competitor was opened </a:t>
            </a:r>
          </a:p>
          <a:p>
            <a:pPr marL="285750" indent="-285750">
              <a:buFont typeface="Arial" panose="020B0604020202020204" pitchFamily="34" charset="0"/>
              <a:buChar char="•"/>
            </a:pPr>
            <a:r>
              <a:rPr lang="en-US" sz="1600" b="1" dirty="0">
                <a:solidFill>
                  <a:schemeClr val="accent2">
                    <a:lumMod val="75000"/>
                  </a:schemeClr>
                </a:solidFill>
              </a:rPr>
              <a:t>Promo </a:t>
            </a:r>
            <a:r>
              <a:rPr lang="en-US" sz="1600" b="1" dirty="0">
                <a:solidFill>
                  <a:schemeClr val="accent1">
                    <a:lumMod val="50000"/>
                  </a:schemeClr>
                </a:solidFill>
              </a:rPr>
              <a:t>- indicates whether a store is running a promo on that day </a:t>
            </a:r>
          </a:p>
          <a:p>
            <a:pPr marL="285750" indent="-285750">
              <a:buFont typeface="Arial" panose="020B0604020202020204" pitchFamily="34" charset="0"/>
              <a:buChar char="•"/>
            </a:pPr>
            <a:r>
              <a:rPr lang="en-US" sz="1600" b="1" dirty="0">
                <a:solidFill>
                  <a:schemeClr val="accent2">
                    <a:lumMod val="75000"/>
                  </a:schemeClr>
                </a:solidFill>
              </a:rPr>
              <a:t>Promo2</a:t>
            </a:r>
            <a:r>
              <a:rPr lang="en-US" sz="1600" b="1" dirty="0">
                <a:solidFill>
                  <a:schemeClr val="accent1">
                    <a:lumMod val="50000"/>
                  </a:schemeClr>
                </a:solidFill>
              </a:rPr>
              <a:t> - Promo2 is a continuing and consecutive promotion for some stores: 0 = store is not participating, 1 = store is participating </a:t>
            </a:r>
          </a:p>
          <a:p>
            <a:pPr marL="285750" indent="-285750">
              <a:buFont typeface="Arial" panose="020B0604020202020204" pitchFamily="34" charset="0"/>
              <a:buChar char="•"/>
            </a:pPr>
            <a:r>
              <a:rPr lang="en-US" sz="1600" b="1" dirty="0">
                <a:solidFill>
                  <a:schemeClr val="accent2">
                    <a:lumMod val="75000"/>
                  </a:schemeClr>
                </a:solidFill>
              </a:rPr>
              <a:t>Promo2Since[Year/Week] </a:t>
            </a:r>
            <a:r>
              <a:rPr lang="en-US" sz="1600" b="1" dirty="0">
                <a:solidFill>
                  <a:schemeClr val="accent1">
                    <a:lumMod val="50000"/>
                  </a:schemeClr>
                </a:solidFill>
              </a:rPr>
              <a:t>- describes the year and calendar week when the store started participating in Promo2 </a:t>
            </a:r>
          </a:p>
          <a:p>
            <a:pPr marL="285750" indent="-285750">
              <a:buFont typeface="Arial" panose="020B0604020202020204" pitchFamily="34" charset="0"/>
              <a:buChar char="•"/>
            </a:pPr>
            <a:r>
              <a:rPr lang="en-US" sz="1600" b="1" dirty="0">
                <a:solidFill>
                  <a:schemeClr val="accent2">
                    <a:lumMod val="75000"/>
                  </a:schemeClr>
                </a:solidFill>
              </a:rPr>
              <a:t>PromoInterval</a:t>
            </a:r>
            <a:r>
              <a:rPr lang="en-US" sz="1600" b="1" dirty="0">
                <a:solidFill>
                  <a:schemeClr val="accent1">
                    <a:lumMod val="50000"/>
                  </a:schemeClr>
                </a:solidFill>
              </a:rPr>
              <a:t> - describes the consecutive intervals Promo2 is started, naming the months the promotion is started anew. E.g. "Feb,May,Aug,Nov" means each round starts in February, May, August, November of any given year for that store.</a:t>
            </a:r>
          </a:p>
        </p:txBody>
      </p:sp>
    </p:spTree>
    <p:extLst>
      <p:ext uri="{BB962C8B-B14F-4D97-AF65-F5344CB8AC3E}">
        <p14:creationId xmlns:p14="http://schemas.microsoft.com/office/powerpoint/2010/main" val="347575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TextBox 1">
            <a:extLst>
              <a:ext uri="{FF2B5EF4-FFF2-40B4-BE49-F238E27FC236}">
                <a16:creationId xmlns:a16="http://schemas.microsoft.com/office/drawing/2014/main" id="{78335778-B457-4001-94B2-74F929F1E40A}"/>
              </a:ext>
            </a:extLst>
          </p:cNvPr>
          <p:cNvSpPr txBox="1"/>
          <p:nvPr/>
        </p:nvSpPr>
        <p:spPr>
          <a:xfrm>
            <a:off x="771277" y="326002"/>
            <a:ext cx="10328744" cy="6278642"/>
          </a:xfrm>
          <a:prstGeom prst="rect">
            <a:avLst/>
          </a:prstGeom>
          <a:noFill/>
        </p:spPr>
        <p:txBody>
          <a:bodyPr wrap="square" rtlCol="0">
            <a:spAutoFit/>
          </a:bodyPr>
          <a:lstStyle/>
          <a:p>
            <a:r>
              <a:rPr lang="en-US" sz="2400" b="1" dirty="0">
                <a:solidFill>
                  <a:srgbClr val="FF0000"/>
                </a:solidFill>
              </a:rPr>
              <a:t>Approach</a:t>
            </a:r>
            <a:r>
              <a:rPr lang="en-US" sz="2400" b="1" dirty="0"/>
              <a:t> </a:t>
            </a:r>
          </a:p>
          <a:p>
            <a:r>
              <a:rPr lang="en-US" b="1" dirty="0">
                <a:solidFill>
                  <a:schemeClr val="accent1">
                    <a:lumMod val="50000"/>
                  </a:schemeClr>
                </a:solidFill>
              </a:rPr>
              <a:t>The following approach was followed in the completion of the project: </a:t>
            </a:r>
          </a:p>
          <a:p>
            <a:r>
              <a:rPr lang="en-US" b="1" dirty="0">
                <a:solidFill>
                  <a:schemeClr val="accent1">
                    <a:lumMod val="50000"/>
                  </a:schemeClr>
                </a:solidFill>
              </a:rPr>
              <a:t>● Business Problem </a:t>
            </a:r>
          </a:p>
          <a:p>
            <a:r>
              <a:rPr lang="en-US" b="1" dirty="0">
                <a:solidFill>
                  <a:schemeClr val="accent1">
                    <a:lumMod val="50000"/>
                  </a:schemeClr>
                </a:solidFill>
              </a:rPr>
              <a:t>● Data Collection and Preprocessing</a:t>
            </a:r>
          </a:p>
          <a:p>
            <a:r>
              <a:rPr lang="en-US" b="1" dirty="0">
                <a:solidFill>
                  <a:schemeClr val="accent2">
                    <a:lumMod val="75000"/>
                  </a:schemeClr>
                </a:solidFill>
              </a:rPr>
              <a:t>-    Data Cleaning </a:t>
            </a:r>
          </a:p>
          <a:p>
            <a:pPr marL="285750" indent="-285750">
              <a:buFontTx/>
              <a:buChar char="-"/>
            </a:pPr>
            <a:r>
              <a:rPr lang="en-US" b="1" dirty="0">
                <a:solidFill>
                  <a:schemeClr val="accent2">
                    <a:lumMod val="75000"/>
                  </a:schemeClr>
                </a:solidFill>
              </a:rPr>
              <a:t>Missing Data Handling </a:t>
            </a:r>
          </a:p>
          <a:p>
            <a:pPr marL="285750" indent="-285750">
              <a:buFontTx/>
              <a:buChar char="-"/>
            </a:pPr>
            <a:r>
              <a:rPr lang="en-US" b="1" dirty="0">
                <a:solidFill>
                  <a:schemeClr val="accent2">
                    <a:lumMod val="75000"/>
                  </a:schemeClr>
                </a:solidFill>
              </a:rPr>
              <a:t>Merging the Datasets </a:t>
            </a:r>
          </a:p>
          <a:p>
            <a:r>
              <a:rPr lang="en-US" b="1" dirty="0">
                <a:solidFill>
                  <a:schemeClr val="accent1">
                    <a:lumMod val="50000"/>
                  </a:schemeClr>
                </a:solidFill>
              </a:rPr>
              <a:t>● Exploratory Data Analysis</a:t>
            </a:r>
          </a:p>
          <a:p>
            <a:r>
              <a:rPr lang="en-US" b="1" dirty="0">
                <a:solidFill>
                  <a:schemeClr val="accent1">
                    <a:lumMod val="50000"/>
                  </a:schemeClr>
                </a:solidFill>
              </a:rPr>
              <a:t>● Data Manipulation </a:t>
            </a:r>
          </a:p>
          <a:p>
            <a:pPr marL="285750" indent="-285750">
              <a:buFontTx/>
              <a:buChar char="-"/>
            </a:pPr>
            <a:r>
              <a:rPr lang="en-US" b="1" dirty="0">
                <a:solidFill>
                  <a:schemeClr val="accent2">
                    <a:lumMod val="75000"/>
                  </a:schemeClr>
                </a:solidFill>
              </a:rPr>
              <a:t>Feature Engineering</a:t>
            </a:r>
          </a:p>
          <a:p>
            <a:pPr marL="285750" indent="-285750">
              <a:buFontTx/>
              <a:buChar char="-"/>
            </a:pPr>
            <a:r>
              <a:rPr lang="en-US" b="1" dirty="0">
                <a:solidFill>
                  <a:schemeClr val="accent2">
                    <a:lumMod val="75000"/>
                  </a:schemeClr>
                </a:solidFill>
              </a:rPr>
              <a:t>Outlier Detection and Treatment</a:t>
            </a:r>
          </a:p>
          <a:p>
            <a:pPr marL="285750" indent="-285750">
              <a:buFontTx/>
              <a:buChar char="-"/>
            </a:pPr>
            <a:r>
              <a:rPr lang="en-US" b="1" dirty="0">
                <a:solidFill>
                  <a:schemeClr val="accent2">
                    <a:lumMod val="75000"/>
                  </a:schemeClr>
                </a:solidFill>
              </a:rPr>
              <a:t>Feature Scaling </a:t>
            </a:r>
          </a:p>
          <a:p>
            <a:pPr marL="285750" indent="-285750">
              <a:buFontTx/>
              <a:buChar char="-"/>
            </a:pPr>
            <a:r>
              <a:rPr lang="en-US" b="1" dirty="0">
                <a:solidFill>
                  <a:schemeClr val="accent2">
                    <a:lumMod val="75000"/>
                  </a:schemeClr>
                </a:solidFill>
              </a:rPr>
              <a:t>Categorical Data Encoding </a:t>
            </a:r>
          </a:p>
          <a:p>
            <a:r>
              <a:rPr lang="en-US" b="1" dirty="0">
                <a:solidFill>
                  <a:schemeClr val="accent1">
                    <a:lumMod val="50000"/>
                  </a:schemeClr>
                </a:solidFill>
              </a:rPr>
              <a:t>● Modeling</a:t>
            </a:r>
          </a:p>
          <a:p>
            <a:r>
              <a:rPr lang="en-US" b="1" dirty="0"/>
              <a:t> </a:t>
            </a:r>
            <a:r>
              <a:rPr lang="en-US" b="1" dirty="0">
                <a:solidFill>
                  <a:schemeClr val="accent2">
                    <a:lumMod val="75000"/>
                  </a:schemeClr>
                </a:solidFill>
              </a:rPr>
              <a:t>- Train Test Split</a:t>
            </a:r>
          </a:p>
          <a:p>
            <a:r>
              <a:rPr lang="en-US" b="1" dirty="0">
                <a:solidFill>
                  <a:schemeClr val="accent2">
                    <a:lumMod val="75000"/>
                  </a:schemeClr>
                </a:solidFill>
              </a:rPr>
              <a:t> - </a:t>
            </a:r>
            <a:r>
              <a:rPr lang="en-US" b="1" dirty="0">
                <a:solidFill>
                  <a:schemeClr val="accent2">
                    <a:lumMod val="75000"/>
                  </a:schemeClr>
                </a:solidFill>
                <a:latin typeface="Calibri (Body)"/>
                <a:cs typeface="Times New Roman" panose="02020603050405020304" pitchFamily="18" charset="0"/>
              </a:rPr>
              <a:t>Linear Regression</a:t>
            </a:r>
          </a:p>
          <a:p>
            <a:r>
              <a:rPr lang="en-US" b="1" dirty="0">
                <a:solidFill>
                  <a:schemeClr val="accent2">
                    <a:lumMod val="75000"/>
                  </a:schemeClr>
                </a:solidFill>
                <a:latin typeface="Calibri (Body)"/>
                <a:cs typeface="Times New Roman" panose="02020603050405020304" pitchFamily="18" charset="0"/>
              </a:rPr>
              <a:t> </a:t>
            </a:r>
            <a:r>
              <a:rPr lang="en-US" b="1" dirty="0">
                <a:solidFill>
                  <a:schemeClr val="accent2">
                    <a:lumMod val="75000"/>
                  </a:schemeClr>
                </a:solidFill>
              </a:rPr>
              <a:t>- </a:t>
            </a:r>
            <a:r>
              <a:rPr lang="en-US" b="1" dirty="0">
                <a:solidFill>
                  <a:schemeClr val="accent2">
                    <a:lumMod val="75000"/>
                  </a:schemeClr>
                </a:solidFill>
                <a:latin typeface="Calibri (Body)"/>
                <a:cs typeface="Times New Roman" panose="02020603050405020304" pitchFamily="18" charset="0"/>
              </a:rPr>
              <a:t>Lasso Regression</a:t>
            </a:r>
            <a:endParaRPr lang="en-US" b="1" dirty="0">
              <a:solidFill>
                <a:schemeClr val="accent2">
                  <a:lumMod val="75000"/>
                </a:schemeClr>
              </a:solidFill>
              <a:latin typeface="Calibri (Body)"/>
              <a:ea typeface="Calibri" panose="020F0502020204030204" pitchFamily="34" charset="0"/>
              <a:cs typeface="Times New Roman" panose="02020603050405020304" pitchFamily="18" charset="0"/>
            </a:endParaRPr>
          </a:p>
          <a:p>
            <a:r>
              <a:rPr lang="en-US" b="1" dirty="0">
                <a:solidFill>
                  <a:schemeClr val="accent2">
                    <a:lumMod val="75000"/>
                  </a:schemeClr>
                </a:solidFill>
              </a:rPr>
              <a:t> - </a:t>
            </a:r>
            <a:r>
              <a:rPr lang="en-US" b="1" dirty="0">
                <a:solidFill>
                  <a:schemeClr val="accent2">
                    <a:lumMod val="75000"/>
                  </a:schemeClr>
                </a:solidFill>
                <a:latin typeface="Calibri (Body)"/>
                <a:cs typeface="Times New Roman" panose="02020603050405020304" pitchFamily="18" charset="0"/>
              </a:rPr>
              <a:t>Decision Tree Regression</a:t>
            </a:r>
          </a:p>
          <a:p>
            <a:r>
              <a:rPr lang="en-US" b="1" dirty="0">
                <a:solidFill>
                  <a:schemeClr val="accent2">
                    <a:lumMod val="75000"/>
                  </a:schemeClr>
                </a:solidFill>
                <a:latin typeface="Calibri (Body)"/>
                <a:ea typeface="Calibri" panose="020F0502020204030204" pitchFamily="34" charset="0"/>
                <a:cs typeface="Times New Roman" panose="02020603050405020304" pitchFamily="18" charset="0"/>
              </a:rPr>
              <a:t> - </a:t>
            </a:r>
            <a:r>
              <a:rPr lang="en-US" b="1" dirty="0">
                <a:solidFill>
                  <a:schemeClr val="accent2">
                    <a:lumMod val="75000"/>
                  </a:schemeClr>
                </a:solidFill>
              </a:rPr>
              <a:t>Random Forest</a:t>
            </a:r>
            <a:endParaRPr lang="en-US" dirty="0">
              <a:solidFill>
                <a:schemeClr val="accent2">
                  <a:lumMod val="75000"/>
                </a:schemeClr>
              </a:solidFill>
            </a:endParaRPr>
          </a:p>
          <a:p>
            <a:endParaRPr lang="en-US" b="1" dirty="0">
              <a:solidFill>
                <a:schemeClr val="accent2">
                  <a:lumMod val="75000"/>
                </a:schemeClr>
              </a:solidFill>
              <a:latin typeface="Calibri (Body)"/>
              <a:ea typeface="Calibri" panose="020F0502020204030204" pitchFamily="34" charset="0"/>
              <a:cs typeface="Times New Roman" panose="02020603050405020304" pitchFamily="18" charset="0"/>
            </a:endParaRPr>
          </a:p>
          <a:p>
            <a:r>
              <a:rPr lang="en-US" b="1" dirty="0">
                <a:solidFill>
                  <a:schemeClr val="accent1">
                    <a:lumMod val="50000"/>
                  </a:schemeClr>
                </a:solidFill>
              </a:rPr>
              <a:t>● Model Performance and Evaluation</a:t>
            </a:r>
          </a:p>
          <a:p>
            <a:r>
              <a:rPr lang="en-US" b="1" dirty="0">
                <a:solidFill>
                  <a:schemeClr val="accent1">
                    <a:lumMod val="50000"/>
                  </a:schemeClr>
                </a:solidFill>
              </a:rPr>
              <a:t>● Conclusion and Recommendations</a:t>
            </a:r>
          </a:p>
        </p:txBody>
      </p:sp>
    </p:spTree>
    <p:extLst>
      <p:ext uri="{BB962C8B-B14F-4D97-AF65-F5344CB8AC3E}">
        <p14:creationId xmlns:p14="http://schemas.microsoft.com/office/powerpoint/2010/main" val="151195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TextBox 1">
            <a:extLst>
              <a:ext uri="{FF2B5EF4-FFF2-40B4-BE49-F238E27FC236}">
                <a16:creationId xmlns:a16="http://schemas.microsoft.com/office/drawing/2014/main" id="{83D8DAA7-24BA-4319-A814-A63CCB70101B}"/>
              </a:ext>
            </a:extLst>
          </p:cNvPr>
          <p:cNvSpPr txBox="1"/>
          <p:nvPr/>
        </p:nvSpPr>
        <p:spPr>
          <a:xfrm>
            <a:off x="604299" y="652008"/>
            <a:ext cx="10360550" cy="5293757"/>
          </a:xfrm>
          <a:prstGeom prst="rect">
            <a:avLst/>
          </a:prstGeom>
          <a:noFill/>
        </p:spPr>
        <p:txBody>
          <a:bodyPr wrap="square" rtlCol="0">
            <a:spAutoFit/>
          </a:bodyPr>
          <a:lstStyle/>
          <a:p>
            <a:r>
              <a:rPr lang="en-US" sz="3200" b="1" dirty="0">
                <a:solidFill>
                  <a:srgbClr val="FF0000"/>
                </a:solidFill>
              </a:rPr>
              <a:t>Exploratory Data Analysis</a:t>
            </a:r>
          </a:p>
          <a:p>
            <a:endParaRPr lang="en-US" sz="2400" b="1" dirty="0">
              <a:solidFill>
                <a:srgbClr val="FF0000"/>
              </a:solidFill>
            </a:endParaRPr>
          </a:p>
          <a:p>
            <a:r>
              <a:rPr lang="en-US" sz="2400" b="1" dirty="0">
                <a:solidFill>
                  <a:srgbClr val="FF0000"/>
                </a:solidFill>
              </a:rPr>
              <a:t>Hypotheses</a:t>
            </a:r>
          </a:p>
          <a:p>
            <a:endParaRPr lang="en-US" sz="2400" b="1" dirty="0">
              <a:solidFill>
                <a:srgbClr val="FF0000"/>
              </a:solidFill>
            </a:endParaRPr>
          </a:p>
          <a:p>
            <a:r>
              <a:rPr lang="en-US" b="1" dirty="0">
                <a:solidFill>
                  <a:schemeClr val="accent1">
                    <a:lumMod val="50000"/>
                  </a:schemeClr>
                </a:solidFill>
              </a:rPr>
              <a:t>Just by observing the head of the dataset and understanding the features involved in it, the following</a:t>
            </a:r>
          </a:p>
          <a:p>
            <a:r>
              <a:rPr lang="en-US" b="1" dirty="0">
                <a:solidFill>
                  <a:schemeClr val="accent1">
                    <a:lumMod val="50000"/>
                  </a:schemeClr>
                </a:solidFill>
              </a:rPr>
              <a:t>hypotheses could be framed:</a:t>
            </a:r>
          </a:p>
          <a:p>
            <a:r>
              <a:rPr lang="en-US" b="1" dirty="0">
                <a:solidFill>
                  <a:schemeClr val="accent1">
                    <a:lumMod val="50000"/>
                  </a:schemeClr>
                </a:solidFill>
              </a:rPr>
              <a:t>● There's a feature called "DayOfWeek" with the values 1-7 denoting each day of the week. There</a:t>
            </a:r>
          </a:p>
          <a:p>
            <a:r>
              <a:rPr lang="en-US" b="1" dirty="0">
                <a:solidFill>
                  <a:schemeClr val="accent1">
                    <a:lumMod val="50000"/>
                  </a:schemeClr>
                </a:solidFill>
              </a:rPr>
              <a:t>would be a week off probably Sunday when the stores would be closed and we would get low</a:t>
            </a:r>
          </a:p>
          <a:p>
            <a:r>
              <a:rPr lang="en-US" b="1" dirty="0">
                <a:solidFill>
                  <a:schemeClr val="accent1">
                    <a:lumMod val="50000"/>
                  </a:schemeClr>
                </a:solidFill>
              </a:rPr>
              <a:t>overall sales.</a:t>
            </a:r>
          </a:p>
          <a:p>
            <a:r>
              <a:rPr lang="en-US" b="1" dirty="0">
                <a:solidFill>
                  <a:schemeClr val="accent1">
                    <a:lumMod val="50000"/>
                  </a:schemeClr>
                </a:solidFill>
              </a:rPr>
              <a:t>● Customers would have a positive correlation with Sales.</a:t>
            </a:r>
          </a:p>
          <a:p>
            <a:r>
              <a:rPr lang="en-US" b="1" dirty="0">
                <a:solidFill>
                  <a:schemeClr val="accent1">
                    <a:lumMod val="50000"/>
                  </a:schemeClr>
                </a:solidFill>
              </a:rPr>
              <a:t>● The Store type and Assortment strategy involved would be having a certain effect on sales as well.</a:t>
            </a:r>
          </a:p>
          <a:p>
            <a:r>
              <a:rPr lang="en-US" b="1" dirty="0">
                <a:solidFill>
                  <a:schemeClr val="accent1">
                    <a:lumMod val="50000"/>
                  </a:schemeClr>
                </a:solidFill>
              </a:rPr>
              <a:t>Some premium high quality products would fetch more revenue.</a:t>
            </a:r>
          </a:p>
          <a:p>
            <a:r>
              <a:rPr lang="en-US" b="1" dirty="0">
                <a:solidFill>
                  <a:schemeClr val="accent1">
                    <a:lumMod val="50000"/>
                  </a:schemeClr>
                </a:solidFill>
              </a:rPr>
              <a:t>● Promotion should be having a positive correlation with Sales.</a:t>
            </a:r>
          </a:p>
          <a:p>
            <a:r>
              <a:rPr lang="en-US" b="1" dirty="0">
                <a:solidFill>
                  <a:schemeClr val="accent1">
                    <a:lumMod val="50000"/>
                  </a:schemeClr>
                </a:solidFill>
              </a:rPr>
              <a:t>● Some stores are closed due to refurbishment, those would generate 0 revenue for that time</a:t>
            </a:r>
          </a:p>
          <a:p>
            <a:r>
              <a:rPr lang="en-US" b="1" dirty="0">
                <a:solidFill>
                  <a:schemeClr val="accent1">
                    <a:lumMod val="50000"/>
                  </a:schemeClr>
                </a:solidFill>
              </a:rPr>
              <a:t>period.</a:t>
            </a:r>
          </a:p>
          <a:p>
            <a:r>
              <a:rPr lang="en-US" b="1" dirty="0">
                <a:solidFill>
                  <a:schemeClr val="accent1">
                    <a:lumMod val="50000"/>
                  </a:schemeClr>
                </a:solidFill>
              </a:rPr>
              <a:t>● There would be some seasonality involved in the sales pattern, probably before holidays sales</a:t>
            </a:r>
          </a:p>
          <a:p>
            <a:r>
              <a:rPr lang="en-US" b="1" dirty="0">
                <a:solidFill>
                  <a:schemeClr val="accent1">
                    <a:lumMod val="50000"/>
                  </a:schemeClr>
                </a:solidFill>
              </a:rPr>
              <a:t>would be high.</a:t>
            </a:r>
          </a:p>
        </p:txBody>
      </p:sp>
    </p:spTree>
    <p:extLst>
      <p:ext uri="{BB962C8B-B14F-4D97-AF65-F5344CB8AC3E}">
        <p14:creationId xmlns:p14="http://schemas.microsoft.com/office/powerpoint/2010/main" val="404042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pic>
        <p:nvPicPr>
          <p:cNvPr id="4" name="Picture 3">
            <a:extLst>
              <a:ext uri="{FF2B5EF4-FFF2-40B4-BE49-F238E27FC236}">
                <a16:creationId xmlns:a16="http://schemas.microsoft.com/office/drawing/2014/main" id="{43FB280D-6D40-47E1-85CD-83BF4F173448}"/>
              </a:ext>
            </a:extLst>
          </p:cNvPr>
          <p:cNvPicPr/>
          <p:nvPr/>
        </p:nvPicPr>
        <p:blipFill>
          <a:blip r:embed="rId4">
            <a:extLst>
              <a:ext uri="{28A0092B-C50C-407E-A947-70E740481C1C}">
                <a14:useLocalDpi xmlns:a14="http://schemas.microsoft.com/office/drawing/2010/main" val="0"/>
              </a:ext>
            </a:extLst>
          </a:blip>
          <a:stretch>
            <a:fillRect/>
          </a:stretch>
        </p:blipFill>
        <p:spPr>
          <a:xfrm>
            <a:off x="463080" y="1469797"/>
            <a:ext cx="5214151" cy="3312754"/>
          </a:xfrm>
          <a:prstGeom prst="rect">
            <a:avLst/>
          </a:prstGeom>
        </p:spPr>
      </p:pic>
      <p:sp>
        <p:nvSpPr>
          <p:cNvPr id="2" name="TextBox 1">
            <a:extLst>
              <a:ext uri="{FF2B5EF4-FFF2-40B4-BE49-F238E27FC236}">
                <a16:creationId xmlns:a16="http://schemas.microsoft.com/office/drawing/2014/main" id="{9CABFF74-5D81-4186-B53E-4570BEA1D429}"/>
              </a:ext>
            </a:extLst>
          </p:cNvPr>
          <p:cNvSpPr txBox="1"/>
          <p:nvPr/>
        </p:nvSpPr>
        <p:spPr>
          <a:xfrm>
            <a:off x="561519" y="4862064"/>
            <a:ext cx="5876014" cy="1200329"/>
          </a:xfrm>
          <a:prstGeom prst="rect">
            <a:avLst/>
          </a:prstGeom>
          <a:noFill/>
        </p:spPr>
        <p:txBody>
          <a:bodyPr wrap="square" rtlCol="0">
            <a:spAutoFit/>
          </a:bodyPr>
          <a:lstStyle/>
          <a:p>
            <a:r>
              <a:rPr lang="en-US" b="1" dirty="0">
                <a:solidFill>
                  <a:schemeClr val="accent1">
                    <a:lumMod val="50000"/>
                  </a:schemeClr>
                </a:solidFill>
              </a:rPr>
              <a:t>Sales are normally distributed with slightly right tail skewed.</a:t>
            </a:r>
          </a:p>
          <a:p>
            <a:r>
              <a:rPr lang="en-US" b="1" dirty="0">
                <a:solidFill>
                  <a:schemeClr val="accent1">
                    <a:lumMod val="50000"/>
                  </a:schemeClr>
                </a:solidFill>
              </a:rPr>
              <a:t>Histogram Representation of Sales. Here 0 is showing because most of the time store was closed</a:t>
            </a:r>
            <a:endParaRPr lang="en-US" dirty="0">
              <a:solidFill>
                <a:schemeClr val="accent1">
                  <a:lumMod val="50000"/>
                </a:schemeClr>
              </a:solidFill>
            </a:endParaRPr>
          </a:p>
        </p:txBody>
      </p:sp>
      <p:pic>
        <p:nvPicPr>
          <p:cNvPr id="6" name="Picture 5" descr="C:\Users\SURAJ KAD\AppData\Local\Microsoft\Windows\INetCache\Content.MSO\B492C966.tmp">
            <a:extLst>
              <a:ext uri="{FF2B5EF4-FFF2-40B4-BE49-F238E27FC236}">
                <a16:creationId xmlns:a16="http://schemas.microsoft.com/office/drawing/2014/main" id="{DAB6C3B5-55AE-4FA9-A756-0A643541349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734754" y="1549310"/>
            <a:ext cx="5080883" cy="3312754"/>
          </a:xfrm>
          <a:prstGeom prst="rect">
            <a:avLst/>
          </a:prstGeom>
          <a:noFill/>
          <a:ln>
            <a:noFill/>
          </a:ln>
        </p:spPr>
      </p:pic>
      <p:sp>
        <p:nvSpPr>
          <p:cNvPr id="7" name="TextBox 6">
            <a:extLst>
              <a:ext uri="{FF2B5EF4-FFF2-40B4-BE49-F238E27FC236}">
                <a16:creationId xmlns:a16="http://schemas.microsoft.com/office/drawing/2014/main" id="{3536D7E8-B445-4519-8A5C-E16A794D7831}"/>
              </a:ext>
            </a:extLst>
          </p:cNvPr>
          <p:cNvSpPr txBox="1"/>
          <p:nvPr/>
        </p:nvSpPr>
        <p:spPr>
          <a:xfrm>
            <a:off x="7724196" y="1074917"/>
            <a:ext cx="2895729" cy="646331"/>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rgbClr val="FF0000"/>
                </a:solidFill>
              </a:rPr>
              <a:t>Impact of Promo on sales</a:t>
            </a:r>
            <a:endParaRPr lang="en-US" dirty="0">
              <a:solidFill>
                <a:srgbClr val="FF0000"/>
              </a:solidFill>
            </a:endParaRPr>
          </a:p>
          <a:p>
            <a:endParaRPr lang="en-US" dirty="0"/>
          </a:p>
        </p:txBody>
      </p:sp>
      <p:sp>
        <p:nvSpPr>
          <p:cNvPr id="10" name="TextBox 9">
            <a:extLst>
              <a:ext uri="{FF2B5EF4-FFF2-40B4-BE49-F238E27FC236}">
                <a16:creationId xmlns:a16="http://schemas.microsoft.com/office/drawing/2014/main" id="{A72A293B-AA9B-46B8-87D1-98B9DCCCA1E1}"/>
              </a:ext>
            </a:extLst>
          </p:cNvPr>
          <p:cNvSpPr txBox="1"/>
          <p:nvPr/>
        </p:nvSpPr>
        <p:spPr>
          <a:xfrm>
            <a:off x="7142543" y="4933778"/>
            <a:ext cx="4180114" cy="646331"/>
          </a:xfrm>
          <a:prstGeom prst="rect">
            <a:avLst/>
          </a:prstGeom>
          <a:noFill/>
        </p:spPr>
        <p:txBody>
          <a:bodyPr wrap="square" rtlCol="0">
            <a:spAutoFit/>
          </a:bodyPr>
          <a:lstStyle/>
          <a:p>
            <a:r>
              <a:rPr lang="en-US" b="1" dirty="0">
                <a:solidFill>
                  <a:schemeClr val="accent1">
                    <a:lumMod val="50000"/>
                  </a:schemeClr>
                </a:solidFill>
              </a:rPr>
              <a:t>Sales Are nearly doubled High When Promotion is Running</a:t>
            </a:r>
            <a:r>
              <a:rPr lang="en-US" b="1" dirty="0"/>
              <a:t>.</a:t>
            </a:r>
            <a:endParaRPr lang="en-US" dirty="0"/>
          </a:p>
        </p:txBody>
      </p:sp>
    </p:spTree>
    <p:extLst>
      <p:ext uri="{BB962C8B-B14F-4D97-AF65-F5344CB8AC3E}">
        <p14:creationId xmlns:p14="http://schemas.microsoft.com/office/powerpoint/2010/main" val="206556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Rectangle 2">
            <a:extLst>
              <a:ext uri="{FF2B5EF4-FFF2-40B4-BE49-F238E27FC236}">
                <a16:creationId xmlns:a16="http://schemas.microsoft.com/office/drawing/2014/main" id="{CE6C9583-7E26-4D77-84F9-ACF17FF3C730}"/>
              </a:ext>
            </a:extLst>
          </p:cNvPr>
          <p:cNvSpPr>
            <a:spLocks noChangeArrowheads="1"/>
          </p:cNvSpPr>
          <p:nvPr/>
        </p:nvSpPr>
        <p:spPr bwMode="auto">
          <a:xfrm>
            <a:off x="2400300" y="1600200"/>
            <a:ext cx="9595758" cy="7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5" name="Picture 19" descr="1272E100">
            <a:extLst>
              <a:ext uri="{FF2B5EF4-FFF2-40B4-BE49-F238E27FC236}">
                <a16:creationId xmlns:a16="http://schemas.microsoft.com/office/drawing/2014/main" id="{5F0901A8-B7FF-4C99-A04E-34142EB98F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966" y="1873246"/>
            <a:ext cx="5194563" cy="33845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546C752-59ED-430B-B99E-908828C6FE76}"/>
              </a:ext>
            </a:extLst>
          </p:cNvPr>
          <p:cNvSpPr>
            <a:spLocks noChangeArrowheads="1"/>
          </p:cNvSpPr>
          <p:nvPr/>
        </p:nvSpPr>
        <p:spPr bwMode="auto">
          <a:xfrm>
            <a:off x="677636" y="873982"/>
            <a:ext cx="4082144" cy="584775"/>
          </a:xfrm>
          <a:prstGeom prst="rect">
            <a:avLst/>
          </a:prstGeom>
          <a:solidFill>
            <a:srgbClr val="FFFF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FF0000"/>
                </a:solidFill>
                <a:effectLst/>
                <a:latin typeface="TNR"/>
                <a:ea typeface="Times New Roman" panose="02020603050405020304" pitchFamily="18" charset="0"/>
                <a:cs typeface="Courier New" panose="02070309020205020404" pitchFamily="49" charset="0"/>
              </a:rPr>
              <a:t>we can understand the school holiday are affected on sales or not </a:t>
            </a:r>
            <a:endParaRPr kumimoji="0" lang="en-US" altLang="en-US" sz="8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FC9E7A82-DE14-453A-8105-3C6E12B4C867}"/>
              </a:ext>
            </a:extLst>
          </p:cNvPr>
          <p:cNvSpPr txBox="1"/>
          <p:nvPr/>
        </p:nvSpPr>
        <p:spPr>
          <a:xfrm>
            <a:off x="530820" y="5257800"/>
            <a:ext cx="4796553" cy="1107996"/>
          </a:xfrm>
          <a:prstGeom prst="rect">
            <a:avLst/>
          </a:prstGeom>
          <a:noFill/>
        </p:spPr>
        <p:txBody>
          <a:bodyPr wrap="square" rtlCol="0">
            <a:spAutoFit/>
          </a:bodyPr>
          <a:lstStyle/>
          <a:p>
            <a:r>
              <a:rPr lang="en-US" altLang="en-US" sz="1600" b="1" dirty="0">
                <a:solidFill>
                  <a:srgbClr val="1F3864"/>
                </a:solidFill>
                <a:latin typeface="TNR"/>
                <a:ea typeface="Times New Roman" panose="02020603050405020304" pitchFamily="18" charset="0"/>
                <a:cs typeface="Courier New" panose="02070309020205020404" pitchFamily="49" charset="0"/>
              </a:rPr>
              <a:t>"As we can see in the Pie chart... Sales affected by </a:t>
            </a:r>
          </a:p>
          <a:p>
            <a:r>
              <a:rPr lang="en-US" altLang="en-US" sz="1600" b="1" dirty="0">
                <a:solidFill>
                  <a:srgbClr val="1F3864"/>
                </a:solidFill>
                <a:latin typeface="TNR"/>
                <a:ea typeface="Times New Roman" panose="02020603050405020304" pitchFamily="18" charset="0"/>
                <a:cs typeface="Courier New" panose="02070309020205020404" pitchFamily="49" charset="0"/>
              </a:rPr>
              <a:t>School Holiday is 18% and Mainly Sales aren’t </a:t>
            </a:r>
          </a:p>
          <a:p>
            <a:r>
              <a:rPr lang="en-US" altLang="en-US" sz="1600" b="1" dirty="0">
                <a:solidFill>
                  <a:srgbClr val="1F3864"/>
                </a:solidFill>
                <a:latin typeface="TNR"/>
                <a:ea typeface="Times New Roman" panose="02020603050405020304" pitchFamily="18" charset="0"/>
                <a:cs typeface="Courier New" panose="02070309020205020404" pitchFamily="49" charset="0"/>
              </a:rPr>
              <a:t>affected by School Holiday"</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7" name="TextBox 6">
            <a:extLst>
              <a:ext uri="{FF2B5EF4-FFF2-40B4-BE49-F238E27FC236}">
                <a16:creationId xmlns:a16="http://schemas.microsoft.com/office/drawing/2014/main" id="{A181405E-FDE1-46CA-8118-69715C317F55}"/>
              </a:ext>
            </a:extLst>
          </p:cNvPr>
          <p:cNvSpPr txBox="1"/>
          <p:nvPr/>
        </p:nvSpPr>
        <p:spPr>
          <a:xfrm>
            <a:off x="7104826" y="956984"/>
            <a:ext cx="4381169" cy="58477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FF0000"/>
                </a:solidFill>
              </a:rPr>
              <a:t>Understand can state holiday affected on the sales?</a:t>
            </a:r>
            <a:r>
              <a:rPr lang="en-US" sz="1600" dirty="0">
                <a:solidFill>
                  <a:srgbClr val="FF0000"/>
                </a:solidFill>
              </a:rPr>
              <a:t> </a:t>
            </a:r>
          </a:p>
        </p:txBody>
      </p:sp>
      <p:pic>
        <p:nvPicPr>
          <p:cNvPr id="9" name="Picture 8" descr="C:\Users\SURAJ KAD\AppData\Local\Microsoft\Windows\INetCache\Content.MSO\3439FF27.tmp">
            <a:extLst>
              <a:ext uri="{FF2B5EF4-FFF2-40B4-BE49-F238E27FC236}">
                <a16:creationId xmlns:a16="http://schemas.microsoft.com/office/drawing/2014/main" id="{CE01C4EF-86E1-4914-86BF-D38B8646E3A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987332" y="1730577"/>
            <a:ext cx="5673849" cy="3614536"/>
          </a:xfrm>
          <a:prstGeom prst="rect">
            <a:avLst/>
          </a:prstGeom>
          <a:noFill/>
          <a:ln>
            <a:noFill/>
          </a:ln>
        </p:spPr>
      </p:pic>
      <p:sp>
        <p:nvSpPr>
          <p:cNvPr id="8" name="TextBox 7">
            <a:extLst>
              <a:ext uri="{FF2B5EF4-FFF2-40B4-BE49-F238E27FC236}">
                <a16:creationId xmlns:a16="http://schemas.microsoft.com/office/drawing/2014/main" id="{3256AA6D-1FC1-48FE-83A0-2D22416D0FED}"/>
              </a:ext>
            </a:extLst>
          </p:cNvPr>
          <p:cNvSpPr txBox="1"/>
          <p:nvPr/>
        </p:nvSpPr>
        <p:spPr>
          <a:xfrm>
            <a:off x="5987332" y="5103675"/>
            <a:ext cx="5756745" cy="1354217"/>
          </a:xfrm>
          <a:prstGeom prst="rect">
            <a:avLst/>
          </a:prstGeom>
          <a:noFill/>
        </p:spPr>
        <p:txBody>
          <a:bodyPr wrap="square" rtlCol="0">
            <a:spAutoFit/>
          </a:bodyPr>
          <a:lstStyle/>
          <a:p>
            <a:r>
              <a:rPr lang="en-US" sz="1600" b="1" dirty="0">
                <a:solidFill>
                  <a:schemeClr val="accent1">
                    <a:lumMod val="50000"/>
                  </a:schemeClr>
                </a:solidFill>
              </a:rPr>
              <a:t>As we can see in the Pie chart Sales affected by State Holiday is only 3% means Sales aren't affected by State Holiday. As Sales isn't much affected by State </a:t>
            </a:r>
          </a:p>
          <a:p>
            <a:r>
              <a:rPr lang="en-US" sz="1600" b="1" dirty="0">
                <a:solidFill>
                  <a:schemeClr val="accent1">
                    <a:lumMod val="50000"/>
                  </a:schemeClr>
                </a:solidFill>
              </a:rPr>
              <a:t>Holiday so I’m removing this column</a:t>
            </a:r>
            <a:endParaRPr lang="en-US" sz="1600" dirty="0">
              <a:solidFill>
                <a:schemeClr val="accent1">
                  <a:lumMod val="50000"/>
                </a:schemeClr>
              </a:solidFill>
            </a:endParaRPr>
          </a:p>
          <a:p>
            <a:endParaRPr lang="en-US" dirty="0"/>
          </a:p>
        </p:txBody>
      </p:sp>
    </p:spTree>
    <p:extLst>
      <p:ext uri="{BB962C8B-B14F-4D97-AF65-F5344CB8AC3E}">
        <p14:creationId xmlns:p14="http://schemas.microsoft.com/office/powerpoint/2010/main" val="346737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69356-1CD6-4443-ACE1-6660F0E8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657" y="170830"/>
            <a:ext cx="703152" cy="703152"/>
          </a:xfrm>
          <a:prstGeom prst="rect">
            <a:avLst/>
          </a:prstGeom>
        </p:spPr>
      </p:pic>
      <p:pic>
        <p:nvPicPr>
          <p:cNvPr id="5" name="Picture 4">
            <a:extLst>
              <a:ext uri="{FF2B5EF4-FFF2-40B4-BE49-F238E27FC236}">
                <a16:creationId xmlns:a16="http://schemas.microsoft.com/office/drawing/2014/main" id="{48753D06-7241-4F06-8F1C-611C1EA09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408" y="6215203"/>
            <a:ext cx="1994478" cy="527626"/>
          </a:xfrm>
          <a:prstGeom prst="rect">
            <a:avLst/>
          </a:prstGeom>
        </p:spPr>
      </p:pic>
      <p:sp>
        <p:nvSpPr>
          <p:cNvPr id="2" name="Rectangle 1">
            <a:extLst>
              <a:ext uri="{FF2B5EF4-FFF2-40B4-BE49-F238E27FC236}">
                <a16:creationId xmlns:a16="http://schemas.microsoft.com/office/drawing/2014/main" id="{789A8FAF-865C-447D-AB38-E0BFF0CEE980}"/>
              </a:ext>
            </a:extLst>
          </p:cNvPr>
          <p:cNvSpPr/>
          <p:nvPr/>
        </p:nvSpPr>
        <p:spPr>
          <a:xfrm>
            <a:off x="428633" y="789113"/>
            <a:ext cx="3319820" cy="381771"/>
          </a:xfrm>
          <a:prstGeom prst="rect">
            <a:avLst/>
          </a:prstGeom>
        </p:spPr>
        <p:txBody>
          <a:bodyPr wrap="none">
            <a:spAutoFit/>
          </a:bodyPr>
          <a:lstStyle/>
          <a:p>
            <a:pPr marL="800100" lvl="1" indent="-342900" algn="ctr">
              <a:lnSpc>
                <a:spcPct val="110000"/>
              </a:lnSpc>
              <a:spcAft>
                <a:spcPts val="205"/>
              </a:spcAft>
              <a:buFont typeface="Symbol" panose="05050102010706020507" pitchFamily="18" charset="2"/>
              <a:buChar char=""/>
            </a:pPr>
            <a:r>
              <a:rPr lang="en-US" b="1" dirty="0">
                <a:solidFill>
                  <a:srgbClr val="FF0000"/>
                </a:solidFill>
                <a:latin typeface="TNR"/>
                <a:ea typeface="Calibri" panose="020F0502020204030204" pitchFamily="34" charset="0"/>
              </a:rPr>
              <a:t>Day Wise trends in Sales</a:t>
            </a:r>
            <a:endParaRPr lang="en-US" sz="1200" dirty="0">
              <a:solidFill>
                <a:srgbClr val="000000"/>
              </a:solidFill>
              <a:effectLst/>
              <a:latin typeface="Calibri" panose="020F0502020204030204" pitchFamily="34" charset="0"/>
              <a:ea typeface="Calibri" panose="020F0502020204030204" pitchFamily="34" charset="0"/>
            </a:endParaRPr>
          </a:p>
        </p:txBody>
      </p:sp>
      <p:pic>
        <p:nvPicPr>
          <p:cNvPr id="6" name="Picture 5" descr="C:\Users\SURAJ KAD\AppData\Local\Microsoft\Windows\INetCache\Content.MSO\A39CDACD.tmp">
            <a:extLst>
              <a:ext uri="{FF2B5EF4-FFF2-40B4-BE49-F238E27FC236}">
                <a16:creationId xmlns:a16="http://schemas.microsoft.com/office/drawing/2014/main" id="{48FF1C26-3D97-430D-8273-71C87BD944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8633" y="1655509"/>
            <a:ext cx="4796960" cy="3699483"/>
          </a:xfrm>
          <a:prstGeom prst="rect">
            <a:avLst/>
          </a:prstGeom>
          <a:noFill/>
          <a:ln>
            <a:noFill/>
          </a:ln>
        </p:spPr>
      </p:pic>
      <p:sp>
        <p:nvSpPr>
          <p:cNvPr id="4" name="Rectangle 3">
            <a:extLst>
              <a:ext uri="{FF2B5EF4-FFF2-40B4-BE49-F238E27FC236}">
                <a16:creationId xmlns:a16="http://schemas.microsoft.com/office/drawing/2014/main" id="{19898EE5-B095-4C55-94D9-F44118458A0B}"/>
              </a:ext>
            </a:extLst>
          </p:cNvPr>
          <p:cNvSpPr/>
          <p:nvPr/>
        </p:nvSpPr>
        <p:spPr>
          <a:xfrm>
            <a:off x="6821085" y="789113"/>
            <a:ext cx="3244927" cy="381771"/>
          </a:xfrm>
          <a:prstGeom prst="rect">
            <a:avLst/>
          </a:prstGeom>
        </p:spPr>
        <p:txBody>
          <a:bodyPr wrap="none">
            <a:spAutoFit/>
          </a:bodyPr>
          <a:lstStyle/>
          <a:p>
            <a:pPr marL="800100" lvl="1" indent="-342900" algn="ctr">
              <a:lnSpc>
                <a:spcPct val="110000"/>
              </a:lnSpc>
              <a:buFont typeface="Symbol" panose="05050102010706020507" pitchFamily="18" charset="2"/>
              <a:buChar char=""/>
            </a:pPr>
            <a:r>
              <a:rPr lang="en-US" b="1" dirty="0">
                <a:solidFill>
                  <a:srgbClr val="FF0000"/>
                </a:solidFill>
                <a:latin typeface="TNR"/>
                <a:ea typeface="Calibri" panose="020F0502020204030204" pitchFamily="34" charset="0"/>
              </a:rPr>
              <a:t>Monthly trends in Sales</a:t>
            </a:r>
            <a:endParaRPr lang="en-US" sz="1200" dirty="0">
              <a:solidFill>
                <a:srgbClr val="000000"/>
              </a:solidFill>
              <a:effectLst/>
              <a:latin typeface="Calibri" panose="020F0502020204030204" pitchFamily="34" charset="0"/>
              <a:ea typeface="Calibri" panose="020F0502020204030204" pitchFamily="34" charset="0"/>
            </a:endParaRPr>
          </a:p>
        </p:txBody>
      </p:sp>
      <p:pic>
        <p:nvPicPr>
          <p:cNvPr id="7" name="Picture 6" descr="C:\Users\SURAJ KAD\AppData\Local\Microsoft\Windows\INetCache\Content.MSO\506718A2.tmp">
            <a:extLst>
              <a:ext uri="{FF2B5EF4-FFF2-40B4-BE49-F238E27FC236}">
                <a16:creationId xmlns:a16="http://schemas.microsoft.com/office/drawing/2014/main" id="{6C38BABC-80AE-437A-8716-EF053DEF54C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11187" y="1683549"/>
            <a:ext cx="5920744" cy="3585364"/>
          </a:xfrm>
          <a:prstGeom prst="rect">
            <a:avLst/>
          </a:prstGeom>
          <a:noFill/>
          <a:ln>
            <a:noFill/>
          </a:ln>
        </p:spPr>
      </p:pic>
      <p:sp>
        <p:nvSpPr>
          <p:cNvPr id="8" name="TextBox 7">
            <a:extLst>
              <a:ext uri="{FF2B5EF4-FFF2-40B4-BE49-F238E27FC236}">
                <a16:creationId xmlns:a16="http://schemas.microsoft.com/office/drawing/2014/main" id="{C6D7E060-FB30-4124-A840-B80732C07ECA}"/>
              </a:ext>
            </a:extLst>
          </p:cNvPr>
          <p:cNvSpPr txBox="1"/>
          <p:nvPr/>
        </p:nvSpPr>
        <p:spPr>
          <a:xfrm>
            <a:off x="6708928" y="5268913"/>
            <a:ext cx="4965305" cy="1107996"/>
          </a:xfrm>
          <a:prstGeom prst="rect">
            <a:avLst/>
          </a:prstGeom>
          <a:noFill/>
        </p:spPr>
        <p:txBody>
          <a:bodyPr wrap="square" rtlCol="0">
            <a:spAutoFit/>
          </a:bodyPr>
          <a:lstStyle/>
          <a:p>
            <a:r>
              <a:rPr lang="en-US" sz="1600" b="1" dirty="0">
                <a:solidFill>
                  <a:schemeClr val="accent1">
                    <a:lumMod val="50000"/>
                  </a:schemeClr>
                </a:solidFill>
              </a:rPr>
              <a:t>As We can see that in the month of November and Specially in December Sales is increasing Rapidly every year on the Christmas</a:t>
            </a:r>
            <a:endParaRPr lang="en-US" sz="1600" dirty="0">
              <a:solidFill>
                <a:schemeClr val="accent1">
                  <a:lumMod val="50000"/>
                </a:schemeClr>
              </a:solidFill>
            </a:endParaRPr>
          </a:p>
          <a:p>
            <a:endParaRPr lang="en-US" dirty="0"/>
          </a:p>
        </p:txBody>
      </p:sp>
      <p:sp>
        <p:nvSpPr>
          <p:cNvPr id="9" name="Rectangle 8">
            <a:extLst>
              <a:ext uri="{FF2B5EF4-FFF2-40B4-BE49-F238E27FC236}">
                <a16:creationId xmlns:a16="http://schemas.microsoft.com/office/drawing/2014/main" id="{FF52370A-0FB2-4B17-98F2-784E52611C68}"/>
              </a:ext>
            </a:extLst>
          </p:cNvPr>
          <p:cNvSpPr/>
          <p:nvPr/>
        </p:nvSpPr>
        <p:spPr>
          <a:xfrm>
            <a:off x="612928" y="5315080"/>
            <a:ext cx="6096000" cy="584775"/>
          </a:xfrm>
          <a:prstGeom prst="rect">
            <a:avLst/>
          </a:prstGeom>
        </p:spPr>
        <p:txBody>
          <a:bodyPr>
            <a:spAutoFit/>
          </a:bodyPr>
          <a:lstStyle/>
          <a:p>
            <a:r>
              <a:rPr lang="en-US" sz="1600" b="1" dirty="0">
                <a:solidFill>
                  <a:schemeClr val="accent1">
                    <a:lumMod val="50000"/>
                  </a:schemeClr>
                </a:solidFill>
              </a:rPr>
              <a:t>From plot it can be Sen that most of the sales have been on 1st and last day of week.</a:t>
            </a:r>
            <a:endParaRPr lang="en-US" sz="1600" dirty="0">
              <a:solidFill>
                <a:schemeClr val="accent1">
                  <a:lumMod val="50000"/>
                </a:schemeClr>
              </a:solidFill>
            </a:endParaRPr>
          </a:p>
        </p:txBody>
      </p:sp>
    </p:spTree>
    <p:extLst>
      <p:ext uri="{BB962C8B-B14F-4D97-AF65-F5344CB8AC3E}">
        <p14:creationId xmlns:p14="http://schemas.microsoft.com/office/powerpoint/2010/main" val="2544363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1835</Words>
  <Application>Microsoft Office PowerPoint</Application>
  <PresentationFormat>Widescreen</PresentationFormat>
  <Paragraphs>185</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Calibri (Body)</vt:lpstr>
      <vt:lpstr>Calibri Light</vt:lpstr>
      <vt:lpstr>Courier New</vt:lpstr>
      <vt:lpstr>Roboto</vt:lpstr>
      <vt:lpstr>Symbol</vt:lpstr>
      <vt:lpstr>Times New Roman</vt:lpstr>
      <vt:lpstr>TNR</vt:lpstr>
      <vt:lpstr>TNR</vt:lpstr>
      <vt:lpstr>Office Theme</vt:lpstr>
      <vt:lpstr>Capstone Project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dc:title>
  <dc:creator>SURAJ KAD</dc:creator>
  <cp:lastModifiedBy>SURAJ KAD</cp:lastModifiedBy>
  <cp:revision>22</cp:revision>
  <dcterms:created xsi:type="dcterms:W3CDTF">2022-10-29T02:35:30Z</dcterms:created>
  <dcterms:modified xsi:type="dcterms:W3CDTF">2022-10-29T19:55:39Z</dcterms:modified>
</cp:coreProperties>
</file>