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BGolpsN+/QqAGy3wdAFNQMU+i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a6306e74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16a6306e74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7.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image" Target="../media/image37.png"/><Relationship Id="rId8"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0.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8.png"/><Relationship Id="rId5" Type="http://schemas.openxmlformats.org/officeDocument/2006/relationships/image" Target="../media/image32.png"/><Relationship Id="rId6" Type="http://schemas.openxmlformats.org/officeDocument/2006/relationships/image" Target="../media/image35.png"/><Relationship Id="rId7"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4.png"/><Relationship Id="rId7"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31.png"/><Relationship Id="rId5" Type="http://schemas.openxmlformats.org/officeDocument/2006/relationships/image" Target="../media/image48.png"/><Relationship Id="rId6" Type="http://schemas.openxmlformats.org/officeDocument/2006/relationships/image" Target="../media/image53.png"/><Relationship Id="rId7"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51.png"/><Relationship Id="rId6" Type="http://schemas.openxmlformats.org/officeDocument/2006/relationships/image" Target="../media/image55.png"/><Relationship Id="rId7"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5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89" name="Google Shape;89;p1"/>
          <p:cNvSpPr txBox="1"/>
          <p:nvPr/>
        </p:nvSpPr>
        <p:spPr>
          <a:xfrm>
            <a:off x="119075" y="687925"/>
            <a:ext cx="10977600" cy="27429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SzPts val="1100"/>
              <a:buNone/>
            </a:pPr>
            <a:r>
              <a:rPr b="1" lang="en-US" sz="5400">
                <a:solidFill>
                  <a:srgbClr val="FF0000"/>
                </a:solidFill>
                <a:latin typeface="Calibri"/>
                <a:ea typeface="Calibri"/>
                <a:cs typeface="Calibri"/>
                <a:sym typeface="Calibri"/>
              </a:rPr>
              <a:t>Supervised ML Classification Capstone</a:t>
            </a:r>
            <a:r>
              <a:rPr b="1" lang="en-US" sz="5400">
                <a:solidFill>
                  <a:srgbClr val="FF0000"/>
                </a:solidFill>
              </a:rPr>
              <a:t> </a:t>
            </a:r>
            <a:r>
              <a:rPr b="1" i="0" lang="en-US" sz="5400" u="none" cap="none" strike="noStrike">
                <a:solidFill>
                  <a:srgbClr val="FF0000"/>
                </a:solidFill>
                <a:latin typeface="Calibri"/>
                <a:ea typeface="Calibri"/>
                <a:cs typeface="Calibri"/>
                <a:sym typeface="Calibri"/>
              </a:rPr>
              <a:t>Proj</a:t>
            </a:r>
            <a:r>
              <a:rPr b="1" i="0" lang="en-US" sz="5400" u="none" cap="none" strike="noStrike">
                <a:solidFill>
                  <a:srgbClr val="FF0000"/>
                </a:solidFill>
                <a:latin typeface="Calibri"/>
                <a:ea typeface="Calibri"/>
                <a:cs typeface="Calibri"/>
                <a:sym typeface="Calibri"/>
              </a:rPr>
              <a:t>ect </a:t>
            </a:r>
            <a:endParaRPr b="1">
              <a:solidFill>
                <a:srgbClr val="FF0000"/>
              </a:solidFill>
              <a:latin typeface="Calibri"/>
              <a:ea typeface="Calibri"/>
              <a:cs typeface="Calibri"/>
              <a:sym typeface="Calibri"/>
            </a:endParaRPr>
          </a:p>
          <a:p>
            <a:pPr indent="0" lvl="0" marL="0" marR="0" rtl="0" algn="ctr">
              <a:spcBef>
                <a:spcPts val="0"/>
              </a:spcBef>
              <a:spcAft>
                <a:spcPts val="0"/>
              </a:spcAft>
              <a:buNone/>
            </a:pPr>
            <a:r>
              <a:rPr b="1" i="0" lang="en-US" sz="4800" u="none" cap="none" strike="noStrike">
                <a:solidFill>
                  <a:srgbClr val="1F3864"/>
                </a:solidFill>
                <a:latin typeface="Times New Roman"/>
                <a:ea typeface="Times New Roman"/>
                <a:cs typeface="Times New Roman"/>
                <a:sym typeface="Times New Roman"/>
              </a:rPr>
              <a:t>Mobile Price Range Prediction</a:t>
            </a:r>
            <a:endParaRPr/>
          </a:p>
        </p:txBody>
      </p:sp>
      <p:sp>
        <p:nvSpPr>
          <p:cNvPr id="90" name="Google Shape;90;p1"/>
          <p:cNvSpPr txBox="1"/>
          <p:nvPr/>
        </p:nvSpPr>
        <p:spPr>
          <a:xfrm>
            <a:off x="2434192" y="3328975"/>
            <a:ext cx="57927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F3864"/>
                </a:solidFill>
                <a:latin typeface="Calibri"/>
                <a:ea typeface="Calibri"/>
                <a:cs typeface="Calibri"/>
                <a:sym typeface="Calibri"/>
              </a:rPr>
              <a:t>S</a:t>
            </a:r>
            <a:r>
              <a:rPr b="1" i="0" lang="en-US" sz="3200" u="none" cap="none" strike="noStrike">
                <a:solidFill>
                  <a:srgbClr val="1F3864"/>
                </a:solidFill>
                <a:latin typeface="Calibri"/>
                <a:ea typeface="Calibri"/>
                <a:cs typeface="Calibri"/>
                <a:sym typeface="Calibri"/>
              </a:rPr>
              <a:t>u</a:t>
            </a:r>
            <a:r>
              <a:rPr b="1" i="0" lang="en-US" sz="3200" u="none" cap="none" strike="noStrike">
                <a:solidFill>
                  <a:srgbClr val="1F3864"/>
                </a:solidFill>
                <a:latin typeface="Calibri"/>
                <a:ea typeface="Calibri"/>
                <a:cs typeface="Calibri"/>
                <a:sym typeface="Calibri"/>
              </a:rPr>
              <a:t>raj Kad</a:t>
            </a:r>
            <a:endParaRPr/>
          </a:p>
          <a:p>
            <a:pPr indent="0" lvl="0" marL="0" marR="0" rtl="0" algn="ctr">
              <a:spcBef>
                <a:spcPts val="0"/>
              </a:spcBef>
              <a:spcAft>
                <a:spcPts val="0"/>
              </a:spcAft>
              <a:buNone/>
            </a:pPr>
            <a:r>
              <a:rPr b="1" i="0" lang="en-US" sz="3200" u="none" cap="none" strike="noStrike">
                <a:solidFill>
                  <a:srgbClr val="1F3864"/>
                </a:solidFill>
                <a:latin typeface="Calibri"/>
                <a:ea typeface="Calibri"/>
                <a:cs typeface="Calibri"/>
                <a:sym typeface="Calibri"/>
              </a:rPr>
              <a:t>Suraj.kad.90@gmail.com</a:t>
            </a:r>
            <a:endParaRPr/>
          </a:p>
        </p:txBody>
      </p:sp>
      <p:pic>
        <p:nvPicPr>
          <p:cNvPr descr="https://miro.medium.com/max/687/1*HOeXnYBa03ZIiPFeJUHY1g.png" id="91" name="Google Shape;91;p1"/>
          <p:cNvPicPr preferRelativeResize="0"/>
          <p:nvPr/>
        </p:nvPicPr>
        <p:blipFill rotWithShape="1">
          <a:blip r:embed="rId4">
            <a:alphaModFix/>
          </a:blip>
          <a:srcRect b="0" l="0" r="0" t="0"/>
          <a:stretch/>
        </p:blipFill>
        <p:spPr>
          <a:xfrm>
            <a:off x="8226925" y="3753077"/>
            <a:ext cx="3361695" cy="2203504"/>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9"/>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63" name="Google Shape;163;p9"/>
          <p:cNvSpPr txBox="1"/>
          <p:nvPr/>
        </p:nvSpPr>
        <p:spPr>
          <a:xfrm>
            <a:off x="280778" y="346033"/>
            <a:ext cx="46331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3200">
                <a:solidFill>
                  <a:srgbClr val="FF0000"/>
                </a:solidFill>
                <a:latin typeface="Calibri"/>
                <a:ea typeface="Calibri"/>
                <a:cs typeface="Calibri"/>
                <a:sym typeface="Calibri"/>
              </a:rPr>
              <a:t>Exploratory data analysis</a:t>
            </a:r>
            <a:endParaRPr/>
          </a:p>
        </p:txBody>
      </p:sp>
      <p:pic>
        <p:nvPicPr>
          <p:cNvPr id="164" name="Google Shape;164;p9"/>
          <p:cNvPicPr preferRelativeResize="0"/>
          <p:nvPr/>
        </p:nvPicPr>
        <p:blipFill rotWithShape="1">
          <a:blip r:embed="rId4">
            <a:alphaModFix/>
          </a:blip>
          <a:srcRect b="0" l="0" r="0" t="0"/>
          <a:stretch/>
        </p:blipFill>
        <p:spPr>
          <a:xfrm>
            <a:off x="988737" y="1561751"/>
            <a:ext cx="3925169" cy="3942124"/>
          </a:xfrm>
          <a:prstGeom prst="rect">
            <a:avLst/>
          </a:prstGeom>
          <a:noFill/>
          <a:ln>
            <a:noFill/>
          </a:ln>
        </p:spPr>
      </p:pic>
      <p:sp>
        <p:nvSpPr>
          <p:cNvPr id="165" name="Google Shape;165;p9"/>
          <p:cNvSpPr txBox="1"/>
          <p:nvPr/>
        </p:nvSpPr>
        <p:spPr>
          <a:xfrm>
            <a:off x="548640" y="5296249"/>
            <a:ext cx="50808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 we can see that ,this pie chart there are mobile phones in 4 price ranges. the number of elements is almost similar</a:t>
            </a:r>
            <a:endParaRPr/>
          </a:p>
        </p:txBody>
      </p:sp>
      <p:sp>
        <p:nvSpPr>
          <p:cNvPr id="166" name="Google Shape;166;p9"/>
          <p:cNvSpPr txBox="1"/>
          <p:nvPr/>
        </p:nvSpPr>
        <p:spPr>
          <a:xfrm>
            <a:off x="2467585" y="1068613"/>
            <a:ext cx="1242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PRICE</a:t>
            </a:r>
            <a:endParaRPr/>
          </a:p>
        </p:txBody>
      </p:sp>
      <p:sp>
        <p:nvSpPr>
          <p:cNvPr id="167" name="Google Shape;167;p9"/>
          <p:cNvSpPr txBox="1"/>
          <p:nvPr/>
        </p:nvSpPr>
        <p:spPr>
          <a:xfrm>
            <a:off x="8579456" y="1074995"/>
            <a:ext cx="16777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BATTERY</a:t>
            </a:r>
            <a:endParaRPr/>
          </a:p>
        </p:txBody>
      </p:sp>
      <p:pic>
        <p:nvPicPr>
          <p:cNvPr id="168" name="Google Shape;168;p9"/>
          <p:cNvPicPr preferRelativeResize="0"/>
          <p:nvPr/>
        </p:nvPicPr>
        <p:blipFill rotWithShape="1">
          <a:blip r:embed="rId5">
            <a:alphaModFix/>
          </a:blip>
          <a:srcRect b="0" l="0" r="0" t="0"/>
          <a:stretch/>
        </p:blipFill>
        <p:spPr>
          <a:xfrm>
            <a:off x="6367595" y="1723942"/>
            <a:ext cx="4835668" cy="3197915"/>
          </a:xfrm>
          <a:prstGeom prst="rect">
            <a:avLst/>
          </a:prstGeom>
          <a:noFill/>
          <a:ln>
            <a:noFill/>
          </a:ln>
        </p:spPr>
      </p:pic>
      <p:sp>
        <p:nvSpPr>
          <p:cNvPr id="169" name="Google Shape;169;p9"/>
          <p:cNvSpPr txBox="1"/>
          <p:nvPr/>
        </p:nvSpPr>
        <p:spPr>
          <a:xfrm>
            <a:off x="6562479" y="5296249"/>
            <a:ext cx="53818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This plot shows how the battery mAh is spread. there is a gradual increase as the price range increases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0"/>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75" name="Google Shape;175;p10"/>
          <p:cNvPicPr preferRelativeResize="0"/>
          <p:nvPr/>
        </p:nvPicPr>
        <p:blipFill rotWithShape="1">
          <a:blip r:embed="rId4">
            <a:alphaModFix/>
          </a:blip>
          <a:srcRect b="0" l="0" r="0" t="0"/>
          <a:stretch/>
        </p:blipFill>
        <p:spPr>
          <a:xfrm>
            <a:off x="1023607" y="1524540"/>
            <a:ext cx="3826689" cy="3952756"/>
          </a:xfrm>
          <a:prstGeom prst="rect">
            <a:avLst/>
          </a:prstGeom>
          <a:noFill/>
          <a:ln>
            <a:noFill/>
          </a:ln>
        </p:spPr>
      </p:pic>
      <p:pic>
        <p:nvPicPr>
          <p:cNvPr id="176" name="Google Shape;176;p10"/>
          <p:cNvPicPr preferRelativeResize="0"/>
          <p:nvPr/>
        </p:nvPicPr>
        <p:blipFill rotWithShape="1">
          <a:blip r:embed="rId5">
            <a:alphaModFix/>
          </a:blip>
          <a:srcRect b="0" l="0" r="0" t="0"/>
          <a:stretch/>
        </p:blipFill>
        <p:spPr>
          <a:xfrm>
            <a:off x="5963064" y="459385"/>
            <a:ext cx="3021910" cy="3041533"/>
          </a:xfrm>
          <a:prstGeom prst="rect">
            <a:avLst/>
          </a:prstGeom>
          <a:noFill/>
          <a:ln>
            <a:noFill/>
          </a:ln>
        </p:spPr>
      </p:pic>
      <p:pic>
        <p:nvPicPr>
          <p:cNvPr id="177" name="Google Shape;177;p10"/>
          <p:cNvPicPr preferRelativeResize="0"/>
          <p:nvPr/>
        </p:nvPicPr>
        <p:blipFill rotWithShape="1">
          <a:blip r:embed="rId6">
            <a:alphaModFix/>
          </a:blip>
          <a:srcRect b="0" l="0" r="0" t="0"/>
          <a:stretch/>
        </p:blipFill>
        <p:spPr>
          <a:xfrm>
            <a:off x="5963064" y="3604285"/>
            <a:ext cx="3137276" cy="3150828"/>
          </a:xfrm>
          <a:prstGeom prst="rect">
            <a:avLst/>
          </a:prstGeom>
          <a:noFill/>
          <a:ln>
            <a:noFill/>
          </a:ln>
        </p:spPr>
      </p:pic>
      <p:sp>
        <p:nvSpPr>
          <p:cNvPr id="178" name="Google Shape;178;p10"/>
          <p:cNvSpPr txBox="1"/>
          <p:nvPr/>
        </p:nvSpPr>
        <p:spPr>
          <a:xfrm>
            <a:off x="1023607" y="687913"/>
            <a:ext cx="17315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BLUETOOTH</a:t>
            </a:r>
            <a:endParaRPr/>
          </a:p>
        </p:txBody>
      </p:sp>
      <p:sp>
        <p:nvSpPr>
          <p:cNvPr id="179" name="Google Shape;179;p10"/>
          <p:cNvSpPr txBox="1"/>
          <p:nvPr/>
        </p:nvSpPr>
        <p:spPr>
          <a:xfrm>
            <a:off x="755214" y="5636685"/>
            <a:ext cx="46514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half the devices have Bluetooth, and half don’t</a:t>
            </a:r>
            <a:endParaRPr/>
          </a:p>
        </p:txBody>
      </p:sp>
      <p:sp>
        <p:nvSpPr>
          <p:cNvPr id="180" name="Google Shape;180;p10"/>
          <p:cNvSpPr txBox="1"/>
          <p:nvPr/>
        </p:nvSpPr>
        <p:spPr>
          <a:xfrm>
            <a:off x="9274806" y="2588622"/>
            <a:ext cx="285888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This Bluetooth features distribution is almost similar along all the price ranges variable, it may not be helpful in making predictions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86" name="Google Shape;186;p11"/>
          <p:cNvSpPr txBox="1"/>
          <p:nvPr/>
        </p:nvSpPr>
        <p:spPr>
          <a:xfrm>
            <a:off x="1160890" y="580446"/>
            <a:ext cx="16065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3G AND 4G</a:t>
            </a:r>
            <a:endParaRPr/>
          </a:p>
        </p:txBody>
      </p:sp>
      <p:pic>
        <p:nvPicPr>
          <p:cNvPr id="187" name="Google Shape;187;p11"/>
          <p:cNvPicPr preferRelativeResize="0"/>
          <p:nvPr/>
        </p:nvPicPr>
        <p:blipFill rotWithShape="1">
          <a:blip r:embed="rId4">
            <a:alphaModFix/>
          </a:blip>
          <a:srcRect b="0" l="0" r="0" t="0"/>
          <a:stretch/>
        </p:blipFill>
        <p:spPr>
          <a:xfrm>
            <a:off x="335778" y="1056270"/>
            <a:ext cx="7337230" cy="2741718"/>
          </a:xfrm>
          <a:prstGeom prst="rect">
            <a:avLst/>
          </a:prstGeom>
          <a:noFill/>
          <a:ln>
            <a:noFill/>
          </a:ln>
        </p:spPr>
      </p:pic>
      <p:pic>
        <p:nvPicPr>
          <p:cNvPr id="188" name="Google Shape;188;p11"/>
          <p:cNvPicPr preferRelativeResize="0"/>
          <p:nvPr/>
        </p:nvPicPr>
        <p:blipFill rotWithShape="1">
          <a:blip r:embed="rId5">
            <a:alphaModFix/>
          </a:blip>
          <a:srcRect b="0" l="0" r="0" t="0"/>
          <a:stretch/>
        </p:blipFill>
        <p:spPr>
          <a:xfrm>
            <a:off x="335779" y="3904481"/>
            <a:ext cx="7337230" cy="2953520"/>
          </a:xfrm>
          <a:prstGeom prst="rect">
            <a:avLst/>
          </a:prstGeom>
          <a:noFill/>
          <a:ln>
            <a:noFill/>
          </a:ln>
        </p:spPr>
      </p:pic>
      <p:sp>
        <p:nvSpPr>
          <p:cNvPr id="189" name="Google Shape;189;p11"/>
          <p:cNvSpPr txBox="1"/>
          <p:nvPr/>
        </p:nvSpPr>
        <p:spPr>
          <a:xfrm>
            <a:off x="8285859" y="2623931"/>
            <a:ext cx="35622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50% of the phones support 4_g and 76% of phones support 3_g</a:t>
            </a:r>
            <a:endParaRPr/>
          </a:p>
          <a:p>
            <a:pPr indent="0" lvl="0" marL="0" marR="0" rtl="0" algn="l">
              <a:spcBef>
                <a:spcPts val="0"/>
              </a:spcBef>
              <a:spcAft>
                <a:spcPts val="0"/>
              </a:spcAft>
              <a:buNone/>
            </a:pPr>
            <a:r>
              <a:t/>
            </a:r>
            <a:endParaRPr b="1" sz="1800">
              <a:solidFill>
                <a:srgbClr val="1F3864"/>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Distribution of price range almost similar of supported and </a:t>
            </a:r>
            <a:r>
              <a:rPr b="1" lang="en-US" sz="1800">
                <a:solidFill>
                  <a:srgbClr val="1F3864"/>
                </a:solidFill>
                <a:latin typeface="Calibri"/>
                <a:ea typeface="Calibri"/>
                <a:cs typeface="Calibri"/>
                <a:sym typeface="Calibri"/>
              </a:rPr>
              <a:t>unsupported</a:t>
            </a:r>
            <a:r>
              <a:rPr b="1" lang="en-US" sz="1800">
                <a:solidFill>
                  <a:srgbClr val="1F3864"/>
                </a:solidFill>
                <a:latin typeface="Calibri"/>
                <a:ea typeface="Calibri"/>
                <a:cs typeface="Calibri"/>
                <a:sym typeface="Calibri"/>
              </a:rPr>
              <a:t> feature in 4G . So that is not used full of prediction.</a:t>
            </a:r>
            <a:endParaRPr/>
          </a:p>
          <a:p>
            <a:pPr indent="0" lvl="0" marL="0" marR="0" rtl="0" algn="l">
              <a:spcBef>
                <a:spcPts val="0"/>
              </a:spcBef>
              <a:spcAft>
                <a:spcPts val="0"/>
              </a:spcAft>
              <a:buNone/>
            </a:pPr>
            <a:r>
              <a:t/>
            </a:r>
            <a:endParaRPr b="1" sz="1800">
              <a:solidFill>
                <a:srgbClr val="1F3864"/>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feature ‘ThreeG' play an important feature in prediction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95" name="Google Shape;195;p12"/>
          <p:cNvSpPr txBox="1"/>
          <p:nvPr/>
        </p:nvSpPr>
        <p:spPr>
          <a:xfrm>
            <a:off x="2357556" y="618583"/>
            <a:ext cx="8130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RAM</a:t>
            </a:r>
            <a:endParaRPr/>
          </a:p>
        </p:txBody>
      </p:sp>
      <p:pic>
        <p:nvPicPr>
          <p:cNvPr id="196" name="Google Shape;196;p12"/>
          <p:cNvPicPr preferRelativeResize="0"/>
          <p:nvPr/>
        </p:nvPicPr>
        <p:blipFill rotWithShape="1">
          <a:blip r:embed="rId4">
            <a:alphaModFix/>
          </a:blip>
          <a:srcRect b="0" l="0" r="0" t="0"/>
          <a:stretch/>
        </p:blipFill>
        <p:spPr>
          <a:xfrm>
            <a:off x="674412" y="1386137"/>
            <a:ext cx="4374666" cy="3993392"/>
          </a:xfrm>
          <a:prstGeom prst="rect">
            <a:avLst/>
          </a:prstGeom>
          <a:noFill/>
          <a:ln>
            <a:noFill/>
          </a:ln>
        </p:spPr>
      </p:pic>
      <p:sp>
        <p:nvSpPr>
          <p:cNvPr id="197" name="Google Shape;197;p12"/>
          <p:cNvSpPr txBox="1"/>
          <p:nvPr/>
        </p:nvSpPr>
        <p:spPr>
          <a:xfrm>
            <a:off x="1065475" y="5529643"/>
            <a:ext cx="421024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Ram has continuous increase with price range while moving from Low cost to Very high cost.</a:t>
            </a:r>
            <a:endParaRPr/>
          </a:p>
        </p:txBody>
      </p:sp>
      <p:sp>
        <p:nvSpPr>
          <p:cNvPr id="198" name="Google Shape;198;p12"/>
          <p:cNvSpPr txBox="1"/>
          <p:nvPr/>
        </p:nvSpPr>
        <p:spPr>
          <a:xfrm>
            <a:off x="7187979" y="687913"/>
            <a:ext cx="23198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MOBILE WEIGHT</a:t>
            </a:r>
            <a:endParaRPr/>
          </a:p>
        </p:txBody>
      </p:sp>
      <p:pic>
        <p:nvPicPr>
          <p:cNvPr id="199" name="Google Shape;199;p12"/>
          <p:cNvPicPr preferRelativeResize="0"/>
          <p:nvPr/>
        </p:nvPicPr>
        <p:blipFill rotWithShape="1">
          <a:blip r:embed="rId5">
            <a:alphaModFix/>
          </a:blip>
          <a:srcRect b="0" l="0" r="0" t="0"/>
          <a:stretch/>
        </p:blipFill>
        <p:spPr>
          <a:xfrm>
            <a:off x="6233906" y="1511074"/>
            <a:ext cx="4374666" cy="3868455"/>
          </a:xfrm>
          <a:prstGeom prst="rect">
            <a:avLst/>
          </a:prstGeom>
          <a:noFill/>
          <a:ln>
            <a:noFill/>
          </a:ln>
        </p:spPr>
      </p:pic>
      <p:sp>
        <p:nvSpPr>
          <p:cNvPr id="200" name="Google Shape;200;p12"/>
          <p:cNvSpPr txBox="1"/>
          <p:nvPr/>
        </p:nvSpPr>
        <p:spPr>
          <a:xfrm>
            <a:off x="6916278" y="5529643"/>
            <a:ext cx="45722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we can see that ,this boxplot costly phones are lighter weight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06" name="Google Shape;206;p13"/>
          <p:cNvSpPr txBox="1"/>
          <p:nvPr/>
        </p:nvSpPr>
        <p:spPr>
          <a:xfrm>
            <a:off x="923207" y="715372"/>
            <a:ext cx="22076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SCREEN HEIGHT</a:t>
            </a:r>
            <a:endParaRPr/>
          </a:p>
        </p:txBody>
      </p:sp>
      <p:sp>
        <p:nvSpPr>
          <p:cNvPr id="207" name="Google Shape;207;p13"/>
          <p:cNvSpPr txBox="1"/>
          <p:nvPr/>
        </p:nvSpPr>
        <p:spPr>
          <a:xfrm>
            <a:off x="7156174" y="711766"/>
            <a:ext cx="21359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SCREEN WIDTH</a:t>
            </a:r>
            <a:endParaRPr/>
          </a:p>
        </p:txBody>
      </p:sp>
      <p:pic>
        <p:nvPicPr>
          <p:cNvPr id="208" name="Google Shape;208;p13"/>
          <p:cNvPicPr preferRelativeResize="0"/>
          <p:nvPr/>
        </p:nvPicPr>
        <p:blipFill rotWithShape="1">
          <a:blip r:embed="rId4">
            <a:alphaModFix/>
          </a:blip>
          <a:srcRect b="0" l="0" r="0" t="0"/>
          <a:stretch/>
        </p:blipFill>
        <p:spPr>
          <a:xfrm>
            <a:off x="165729" y="1315537"/>
            <a:ext cx="3627043" cy="4115743"/>
          </a:xfrm>
          <a:prstGeom prst="rect">
            <a:avLst/>
          </a:prstGeom>
          <a:noFill/>
          <a:ln>
            <a:noFill/>
          </a:ln>
        </p:spPr>
      </p:pic>
      <p:pic>
        <p:nvPicPr>
          <p:cNvPr id="209" name="Google Shape;209;p13"/>
          <p:cNvPicPr preferRelativeResize="0"/>
          <p:nvPr/>
        </p:nvPicPr>
        <p:blipFill rotWithShape="1">
          <a:blip r:embed="rId5">
            <a:alphaModFix/>
          </a:blip>
          <a:srcRect b="0" l="0" r="0" t="0"/>
          <a:stretch/>
        </p:blipFill>
        <p:spPr>
          <a:xfrm>
            <a:off x="3792772" y="2228445"/>
            <a:ext cx="2118909" cy="2401109"/>
          </a:xfrm>
          <a:prstGeom prst="rect">
            <a:avLst/>
          </a:prstGeom>
          <a:noFill/>
          <a:ln>
            <a:noFill/>
          </a:ln>
        </p:spPr>
      </p:pic>
      <p:pic>
        <p:nvPicPr>
          <p:cNvPr id="210" name="Google Shape;210;p13"/>
          <p:cNvPicPr preferRelativeResize="0"/>
          <p:nvPr/>
        </p:nvPicPr>
        <p:blipFill rotWithShape="1">
          <a:blip r:embed="rId6">
            <a:alphaModFix/>
          </a:blip>
          <a:srcRect b="0" l="0" r="0" t="0"/>
          <a:stretch/>
        </p:blipFill>
        <p:spPr>
          <a:xfrm>
            <a:off x="6288272" y="1284142"/>
            <a:ext cx="3555443" cy="4147138"/>
          </a:xfrm>
          <a:prstGeom prst="rect">
            <a:avLst/>
          </a:prstGeom>
          <a:noFill/>
          <a:ln>
            <a:noFill/>
          </a:ln>
        </p:spPr>
      </p:pic>
      <p:pic>
        <p:nvPicPr>
          <p:cNvPr id="211" name="Google Shape;211;p13"/>
          <p:cNvPicPr preferRelativeResize="0"/>
          <p:nvPr/>
        </p:nvPicPr>
        <p:blipFill rotWithShape="1">
          <a:blip r:embed="rId7">
            <a:alphaModFix/>
          </a:blip>
          <a:srcRect b="0" l="0" r="0" t="0"/>
          <a:stretch/>
        </p:blipFill>
        <p:spPr>
          <a:xfrm>
            <a:off x="9855270" y="2228445"/>
            <a:ext cx="2336730" cy="2401109"/>
          </a:xfrm>
          <a:prstGeom prst="rect">
            <a:avLst/>
          </a:prstGeom>
          <a:noFill/>
          <a:ln>
            <a:noFill/>
          </a:ln>
        </p:spPr>
      </p:pic>
      <p:sp>
        <p:nvSpPr>
          <p:cNvPr id="212" name="Google Shape;212;p13"/>
          <p:cNvSpPr txBox="1"/>
          <p:nvPr/>
        </p:nvSpPr>
        <p:spPr>
          <a:xfrm>
            <a:off x="6261591" y="5541995"/>
            <a:ext cx="5930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There is not a continuous increase in pixel width as we move from Low cost to Very high cost. Mobiles with 'Medium cost' and 'High cost' has almost equal pixel width. so we can say that it would be a driving factor in deciding price range. </a:t>
            </a:r>
            <a:endParaRPr/>
          </a:p>
        </p:txBody>
      </p:sp>
      <p:sp>
        <p:nvSpPr>
          <p:cNvPr id="213" name="Google Shape;213;p13"/>
          <p:cNvSpPr txBox="1"/>
          <p:nvPr/>
        </p:nvSpPr>
        <p:spPr>
          <a:xfrm>
            <a:off x="462923" y="5569780"/>
            <a:ext cx="5041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Pixel height is almost similar as we move from Low cost to Very high cost. Little variation in pixel height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19" name="Google Shape;219;p14"/>
          <p:cNvSpPr txBox="1"/>
          <p:nvPr/>
        </p:nvSpPr>
        <p:spPr>
          <a:xfrm>
            <a:off x="882594" y="687913"/>
            <a:ext cx="38895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FC (front camera megapixels)</a:t>
            </a:r>
            <a:endParaRPr sz="2400">
              <a:solidFill>
                <a:srgbClr val="FF0000"/>
              </a:solidFill>
              <a:latin typeface="Calibri"/>
              <a:ea typeface="Calibri"/>
              <a:cs typeface="Calibri"/>
              <a:sym typeface="Calibri"/>
            </a:endParaRPr>
          </a:p>
        </p:txBody>
      </p:sp>
      <p:sp>
        <p:nvSpPr>
          <p:cNvPr id="220" name="Google Shape;220;p14"/>
          <p:cNvSpPr txBox="1"/>
          <p:nvPr/>
        </p:nvSpPr>
        <p:spPr>
          <a:xfrm>
            <a:off x="6877878" y="704152"/>
            <a:ext cx="43022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PC (Primary camera Megapixels)</a:t>
            </a:r>
            <a:endParaRPr sz="2400">
              <a:solidFill>
                <a:srgbClr val="FF0000"/>
              </a:solidFill>
              <a:latin typeface="Calibri"/>
              <a:ea typeface="Calibri"/>
              <a:cs typeface="Calibri"/>
              <a:sym typeface="Calibri"/>
            </a:endParaRPr>
          </a:p>
        </p:txBody>
      </p:sp>
      <p:pic>
        <p:nvPicPr>
          <p:cNvPr id="221" name="Google Shape;221;p14"/>
          <p:cNvPicPr preferRelativeResize="0"/>
          <p:nvPr/>
        </p:nvPicPr>
        <p:blipFill rotWithShape="1">
          <a:blip r:embed="rId4">
            <a:alphaModFix/>
          </a:blip>
          <a:srcRect b="0" l="0" r="0" t="0"/>
          <a:stretch/>
        </p:blipFill>
        <p:spPr>
          <a:xfrm>
            <a:off x="442207" y="1395251"/>
            <a:ext cx="3453931" cy="3685891"/>
          </a:xfrm>
          <a:prstGeom prst="rect">
            <a:avLst/>
          </a:prstGeom>
          <a:noFill/>
          <a:ln>
            <a:noFill/>
          </a:ln>
        </p:spPr>
      </p:pic>
      <p:pic>
        <p:nvPicPr>
          <p:cNvPr id="222" name="Google Shape;222;p14"/>
          <p:cNvPicPr preferRelativeResize="0"/>
          <p:nvPr/>
        </p:nvPicPr>
        <p:blipFill rotWithShape="1">
          <a:blip r:embed="rId5">
            <a:alphaModFix/>
          </a:blip>
          <a:srcRect b="0" l="0" r="0" t="0"/>
          <a:stretch/>
        </p:blipFill>
        <p:spPr>
          <a:xfrm>
            <a:off x="6493150" y="1395251"/>
            <a:ext cx="3453932" cy="3685891"/>
          </a:xfrm>
          <a:prstGeom prst="rect">
            <a:avLst/>
          </a:prstGeom>
          <a:noFill/>
          <a:ln>
            <a:noFill/>
          </a:ln>
        </p:spPr>
      </p:pic>
      <p:pic>
        <p:nvPicPr>
          <p:cNvPr id="223" name="Google Shape;223;p14"/>
          <p:cNvPicPr preferRelativeResize="0"/>
          <p:nvPr/>
        </p:nvPicPr>
        <p:blipFill rotWithShape="1">
          <a:blip r:embed="rId6">
            <a:alphaModFix/>
          </a:blip>
          <a:srcRect b="0" l="0" r="0" t="0"/>
          <a:stretch/>
        </p:blipFill>
        <p:spPr>
          <a:xfrm>
            <a:off x="4064071" y="2438317"/>
            <a:ext cx="1851700" cy="1981366"/>
          </a:xfrm>
          <a:prstGeom prst="rect">
            <a:avLst/>
          </a:prstGeom>
          <a:noFill/>
          <a:ln>
            <a:noFill/>
          </a:ln>
        </p:spPr>
      </p:pic>
      <p:pic>
        <p:nvPicPr>
          <p:cNvPr id="224" name="Google Shape;224;p14"/>
          <p:cNvPicPr preferRelativeResize="0"/>
          <p:nvPr/>
        </p:nvPicPr>
        <p:blipFill rotWithShape="1">
          <a:blip r:embed="rId7">
            <a:alphaModFix/>
          </a:blip>
          <a:srcRect b="0" l="0" r="0" t="0"/>
          <a:stretch/>
        </p:blipFill>
        <p:spPr>
          <a:xfrm>
            <a:off x="10114059" y="2438317"/>
            <a:ext cx="1635734" cy="1981366"/>
          </a:xfrm>
          <a:prstGeom prst="rect">
            <a:avLst/>
          </a:prstGeom>
          <a:noFill/>
          <a:ln>
            <a:noFill/>
          </a:ln>
        </p:spPr>
      </p:pic>
      <p:sp>
        <p:nvSpPr>
          <p:cNvPr id="225" name="Google Shape;225;p14"/>
          <p:cNvSpPr txBox="1"/>
          <p:nvPr/>
        </p:nvSpPr>
        <p:spPr>
          <a:xfrm>
            <a:off x="267279" y="5311471"/>
            <a:ext cx="54735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This features distribution is almost similar along all the price ranges variable, it may not be helpful in making predictions </a:t>
            </a:r>
            <a:endParaRPr/>
          </a:p>
        </p:txBody>
      </p:sp>
      <p:sp>
        <p:nvSpPr>
          <p:cNvPr id="226" name="Google Shape;226;p14"/>
          <p:cNvSpPr txBox="1"/>
          <p:nvPr/>
        </p:nvSpPr>
        <p:spPr>
          <a:xfrm>
            <a:off x="6428337" y="5290823"/>
            <a:ext cx="571003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Primary camera megapixels are showing a little variation along the target categories, which is a good sign for prediction.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32" name="Google Shape;232;p15"/>
          <p:cNvSpPr txBox="1"/>
          <p:nvPr/>
        </p:nvSpPr>
        <p:spPr>
          <a:xfrm>
            <a:off x="2639832" y="583778"/>
            <a:ext cx="15274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HEAT MAP</a:t>
            </a:r>
            <a:endParaRPr/>
          </a:p>
        </p:txBody>
      </p:sp>
      <p:pic>
        <p:nvPicPr>
          <p:cNvPr id="233" name="Google Shape;233;p15"/>
          <p:cNvPicPr preferRelativeResize="0"/>
          <p:nvPr/>
        </p:nvPicPr>
        <p:blipFill rotWithShape="1">
          <a:blip r:embed="rId4">
            <a:alphaModFix/>
          </a:blip>
          <a:srcRect b="0" l="0" r="0" t="0"/>
          <a:stretch/>
        </p:blipFill>
        <p:spPr>
          <a:xfrm>
            <a:off x="437322" y="1057245"/>
            <a:ext cx="6671144" cy="5653655"/>
          </a:xfrm>
          <a:prstGeom prst="rect">
            <a:avLst/>
          </a:prstGeom>
          <a:noFill/>
          <a:ln>
            <a:noFill/>
          </a:ln>
        </p:spPr>
      </p:pic>
      <p:sp>
        <p:nvSpPr>
          <p:cNvPr id="234" name="Google Shape;234;p15"/>
          <p:cNvSpPr txBox="1"/>
          <p:nvPr/>
        </p:nvSpPr>
        <p:spPr>
          <a:xfrm>
            <a:off x="7283395" y="1375576"/>
            <a:ext cx="482424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RAM and price range shows high correlation which is a good sign, it signifies that RAM will play major deciding factor in estimating the price range. </a:t>
            </a:r>
            <a:endParaRPr/>
          </a:p>
          <a:p>
            <a:pPr indent="-285750" lvl="0" marL="28575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There is some collinearity in feature pairs ('pc', 'fc') and ('px_width', 'px_height'). Both correlations are justified since there are good chances that if front camera of a phone is good, the back camera would also be good. </a:t>
            </a:r>
            <a:endParaRPr/>
          </a:p>
          <a:p>
            <a:pPr indent="-285750" lvl="0" marL="28575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Also, if px_height increases, pixel width also increases, that means the overall pixels in the screen. We can replace these two features with one feature. Front Camera megapixels and Primary camera megapixels are different entities despite of showing collinearity. So we'll be keeping them as they 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40" name="Google Shape;240;p16"/>
          <p:cNvSpPr txBox="1"/>
          <p:nvPr/>
        </p:nvSpPr>
        <p:spPr>
          <a:xfrm>
            <a:off x="1941986" y="943772"/>
            <a:ext cx="75871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Supervised ML Classification Machine Learning algorithms</a:t>
            </a:r>
            <a:endParaRPr sz="2400">
              <a:solidFill>
                <a:srgbClr val="FF0000"/>
              </a:solidFill>
              <a:latin typeface="Calibri"/>
              <a:ea typeface="Calibri"/>
              <a:cs typeface="Calibri"/>
              <a:sym typeface="Calibri"/>
            </a:endParaRPr>
          </a:p>
        </p:txBody>
      </p:sp>
      <p:pic>
        <p:nvPicPr>
          <p:cNvPr id="241" name="Google Shape;241;p16"/>
          <p:cNvPicPr preferRelativeResize="0"/>
          <p:nvPr/>
        </p:nvPicPr>
        <p:blipFill rotWithShape="1">
          <a:blip r:embed="rId4">
            <a:alphaModFix/>
          </a:blip>
          <a:srcRect b="0" l="0" r="0" t="0"/>
          <a:stretch/>
        </p:blipFill>
        <p:spPr>
          <a:xfrm>
            <a:off x="6496110" y="1808877"/>
            <a:ext cx="2434964" cy="2230354"/>
          </a:xfrm>
          <a:prstGeom prst="rect">
            <a:avLst/>
          </a:prstGeom>
          <a:noFill/>
          <a:ln>
            <a:noFill/>
          </a:ln>
        </p:spPr>
      </p:pic>
      <p:pic>
        <p:nvPicPr>
          <p:cNvPr id="242" name="Google Shape;242;p16"/>
          <p:cNvPicPr preferRelativeResize="0"/>
          <p:nvPr/>
        </p:nvPicPr>
        <p:blipFill rotWithShape="1">
          <a:blip r:embed="rId5">
            <a:alphaModFix/>
          </a:blip>
          <a:srcRect b="0" l="0" r="0" t="0"/>
          <a:stretch/>
        </p:blipFill>
        <p:spPr>
          <a:xfrm>
            <a:off x="3562744" y="1808877"/>
            <a:ext cx="2335312" cy="2145040"/>
          </a:xfrm>
          <a:prstGeom prst="rect">
            <a:avLst/>
          </a:prstGeom>
          <a:noFill/>
          <a:ln>
            <a:noFill/>
          </a:ln>
        </p:spPr>
      </p:pic>
      <p:pic>
        <p:nvPicPr>
          <p:cNvPr id="243" name="Google Shape;243;p16"/>
          <p:cNvPicPr preferRelativeResize="0"/>
          <p:nvPr/>
        </p:nvPicPr>
        <p:blipFill rotWithShape="1">
          <a:blip r:embed="rId6">
            <a:alphaModFix/>
          </a:blip>
          <a:srcRect b="0" l="0" r="0" t="0"/>
          <a:stretch/>
        </p:blipFill>
        <p:spPr>
          <a:xfrm>
            <a:off x="775120" y="1808877"/>
            <a:ext cx="2278181" cy="2059726"/>
          </a:xfrm>
          <a:prstGeom prst="rect">
            <a:avLst/>
          </a:prstGeom>
          <a:noFill/>
          <a:ln>
            <a:noFill/>
          </a:ln>
        </p:spPr>
      </p:pic>
      <p:pic>
        <p:nvPicPr>
          <p:cNvPr id="244" name="Google Shape;244;p16"/>
          <p:cNvPicPr preferRelativeResize="0"/>
          <p:nvPr/>
        </p:nvPicPr>
        <p:blipFill rotWithShape="1">
          <a:blip r:embed="rId7">
            <a:alphaModFix/>
          </a:blip>
          <a:srcRect b="0" l="0" r="0" t="0"/>
          <a:stretch/>
        </p:blipFill>
        <p:spPr>
          <a:xfrm>
            <a:off x="9529128" y="1808877"/>
            <a:ext cx="2434964" cy="2230354"/>
          </a:xfrm>
          <a:prstGeom prst="rect">
            <a:avLst/>
          </a:prstGeom>
          <a:noFill/>
          <a:ln>
            <a:noFill/>
          </a:ln>
        </p:spPr>
      </p:pic>
      <p:sp>
        <p:nvSpPr>
          <p:cNvPr id="245" name="Google Shape;245;p16"/>
          <p:cNvSpPr txBox="1"/>
          <p:nvPr/>
        </p:nvSpPr>
        <p:spPr>
          <a:xfrm>
            <a:off x="2275398" y="478801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6"/>
          <p:cNvSpPr txBox="1"/>
          <p:nvPr/>
        </p:nvSpPr>
        <p:spPr>
          <a:xfrm>
            <a:off x="775120" y="1781003"/>
            <a:ext cx="359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a:t>
            </a:r>
            <a:endParaRPr/>
          </a:p>
        </p:txBody>
      </p:sp>
      <p:sp>
        <p:nvSpPr>
          <p:cNvPr id="247" name="Google Shape;247;p16"/>
          <p:cNvSpPr txBox="1"/>
          <p:nvPr/>
        </p:nvSpPr>
        <p:spPr>
          <a:xfrm>
            <a:off x="3651355" y="1808877"/>
            <a:ext cx="362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a:p>
        </p:txBody>
      </p:sp>
      <p:sp>
        <p:nvSpPr>
          <p:cNvPr id="248" name="Google Shape;248;p16"/>
          <p:cNvSpPr txBox="1"/>
          <p:nvPr/>
        </p:nvSpPr>
        <p:spPr>
          <a:xfrm>
            <a:off x="6293946" y="1781003"/>
            <a:ext cx="359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249" name="Google Shape;249;p16"/>
          <p:cNvSpPr txBox="1"/>
          <p:nvPr/>
        </p:nvSpPr>
        <p:spPr>
          <a:xfrm>
            <a:off x="9712685" y="1808877"/>
            <a:ext cx="362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a:p>
        </p:txBody>
      </p:sp>
      <p:pic>
        <p:nvPicPr>
          <p:cNvPr descr="image.png" id="250" name="Google Shape;250;p16"/>
          <p:cNvPicPr preferRelativeResize="0"/>
          <p:nvPr/>
        </p:nvPicPr>
        <p:blipFill rotWithShape="1">
          <a:blip r:embed="rId8">
            <a:alphaModFix/>
          </a:blip>
          <a:srcRect b="0" l="0" r="0" t="0"/>
          <a:stretch/>
        </p:blipFill>
        <p:spPr>
          <a:xfrm>
            <a:off x="2640255" y="4202411"/>
            <a:ext cx="7253730" cy="25046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7"/>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56" name="Google Shape;256;p17"/>
          <p:cNvSpPr/>
          <p:nvPr/>
        </p:nvSpPr>
        <p:spPr>
          <a:xfrm>
            <a:off x="912909" y="687913"/>
            <a:ext cx="346601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Roboto"/>
              <a:buNone/>
            </a:pPr>
            <a:r>
              <a:rPr b="1" i="0" lang="en-US" sz="2400" u="none" cap="none" strike="noStrike">
                <a:solidFill>
                  <a:srgbClr val="FF0000"/>
                </a:solidFill>
                <a:latin typeface="Roboto"/>
                <a:ea typeface="Roboto"/>
                <a:cs typeface="Roboto"/>
                <a:sym typeface="Roboto"/>
              </a:rPr>
              <a:t>1. Logistic Regression</a:t>
            </a:r>
            <a:endParaRPr b="1" i="0" sz="2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Roboto"/>
              <a:buNone/>
            </a:pPr>
            <a:r>
              <a:rPr b="0" i="0" lang="en-US" sz="1200" u="none" cap="none" strike="noStrike">
                <a:solidFill>
                  <a:srgbClr val="212121"/>
                </a:solidFill>
                <a:latin typeface="Roboto"/>
                <a:ea typeface="Roboto"/>
                <a:cs typeface="Roboto"/>
                <a:sym typeface="Roboto"/>
              </a:rPr>
              <a:t>  </a:t>
            </a:r>
            <a:endParaRPr b="0" i="0" sz="15800" u="none" cap="none" strike="noStrike">
              <a:solidFill>
                <a:srgbClr val="212121"/>
              </a:solidFill>
              <a:latin typeface="Roboto"/>
              <a:ea typeface="Roboto"/>
              <a:cs typeface="Roboto"/>
              <a:sym typeface="Roboto"/>
            </a:endParaRPr>
          </a:p>
        </p:txBody>
      </p:sp>
      <p:sp>
        <p:nvSpPr>
          <p:cNvPr id="257" name="Google Shape;257;p17"/>
          <p:cNvSpPr txBox="1"/>
          <p:nvPr/>
        </p:nvSpPr>
        <p:spPr>
          <a:xfrm>
            <a:off x="731522" y="1334244"/>
            <a:ext cx="597937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Logistic regression is a Machine Learning classification algorithm that is used to predict the probability of certain classes based on some dependent variables. In short, the logistic regression model computes a sum of the input features (in most cases, there is a bias term), and calculates the logistic of the result.</a:t>
            </a:r>
            <a:endParaRPr/>
          </a:p>
        </p:txBody>
      </p:sp>
      <p:pic>
        <p:nvPicPr>
          <p:cNvPr id="258" name="Google Shape;258;p17"/>
          <p:cNvPicPr preferRelativeResize="0"/>
          <p:nvPr/>
        </p:nvPicPr>
        <p:blipFill rotWithShape="1">
          <a:blip r:embed="rId4">
            <a:alphaModFix/>
          </a:blip>
          <a:srcRect b="0" l="0" r="0" t="0"/>
          <a:stretch/>
        </p:blipFill>
        <p:spPr>
          <a:xfrm>
            <a:off x="6597884" y="773690"/>
            <a:ext cx="3619541" cy="2235367"/>
          </a:xfrm>
          <a:prstGeom prst="rect">
            <a:avLst/>
          </a:prstGeom>
          <a:noFill/>
          <a:ln>
            <a:noFill/>
          </a:ln>
        </p:spPr>
      </p:pic>
      <p:pic>
        <p:nvPicPr>
          <p:cNvPr id="259" name="Google Shape;259;p17"/>
          <p:cNvPicPr preferRelativeResize="0"/>
          <p:nvPr/>
        </p:nvPicPr>
        <p:blipFill rotWithShape="1">
          <a:blip r:embed="rId5">
            <a:alphaModFix/>
          </a:blip>
          <a:srcRect b="0" l="0" r="0" t="0"/>
          <a:stretch/>
        </p:blipFill>
        <p:spPr>
          <a:xfrm>
            <a:off x="731522" y="3429000"/>
            <a:ext cx="3538328" cy="2241449"/>
          </a:xfrm>
          <a:prstGeom prst="rect">
            <a:avLst/>
          </a:prstGeom>
          <a:noFill/>
          <a:ln>
            <a:noFill/>
          </a:ln>
          <a:effectLst>
            <a:outerShdw blurRad="292100" rotWithShape="0" algn="tl" dir="2700000" dist="139700">
              <a:srgbClr val="333333">
                <a:alpha val="64705"/>
              </a:srgbClr>
            </a:outerShdw>
          </a:effectLst>
        </p:spPr>
      </p:pic>
      <p:pic>
        <p:nvPicPr>
          <p:cNvPr id="260" name="Google Shape;260;p17"/>
          <p:cNvPicPr preferRelativeResize="0"/>
          <p:nvPr/>
        </p:nvPicPr>
        <p:blipFill rotWithShape="1">
          <a:blip r:embed="rId6">
            <a:alphaModFix/>
          </a:blip>
          <a:srcRect b="0" l="0" r="0" t="0"/>
          <a:stretch/>
        </p:blipFill>
        <p:spPr>
          <a:xfrm>
            <a:off x="4538355" y="3429000"/>
            <a:ext cx="3421306" cy="2241449"/>
          </a:xfrm>
          <a:prstGeom prst="rect">
            <a:avLst/>
          </a:prstGeom>
          <a:noFill/>
          <a:ln>
            <a:noFill/>
          </a:ln>
          <a:effectLst>
            <a:outerShdw blurRad="292100" rotWithShape="0" algn="tl" dir="2700000" dist="139700">
              <a:srgbClr val="333333">
                <a:alpha val="64705"/>
              </a:srgbClr>
            </a:outerShdw>
          </a:effectLst>
        </p:spPr>
      </p:pic>
      <p:pic>
        <p:nvPicPr>
          <p:cNvPr id="261" name="Google Shape;261;p17"/>
          <p:cNvPicPr preferRelativeResize="0"/>
          <p:nvPr/>
        </p:nvPicPr>
        <p:blipFill rotWithShape="1">
          <a:blip r:embed="rId7">
            <a:alphaModFix/>
          </a:blip>
          <a:srcRect b="0" l="0" r="0" t="0"/>
          <a:stretch/>
        </p:blipFill>
        <p:spPr>
          <a:xfrm>
            <a:off x="8227901" y="3340438"/>
            <a:ext cx="3619541" cy="2330012"/>
          </a:xfrm>
          <a:prstGeom prst="rect">
            <a:avLst/>
          </a:prstGeom>
          <a:noFill/>
          <a:ln>
            <a:noFill/>
          </a:ln>
          <a:effectLst>
            <a:outerShdw blurRad="292100" rotWithShape="0" algn="tl" dir="2700000" dist="139700">
              <a:srgbClr val="333333">
                <a:alpha val="64705"/>
              </a:srgbClr>
            </a:outerShdw>
          </a:effectLst>
        </p:spPr>
      </p:pic>
      <p:sp>
        <p:nvSpPr>
          <p:cNvPr id="262" name="Google Shape;262;p17"/>
          <p:cNvSpPr/>
          <p:nvPr/>
        </p:nvSpPr>
        <p:spPr>
          <a:xfrm>
            <a:off x="1137194" y="5985421"/>
            <a:ext cx="2445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91%</a:t>
            </a:r>
            <a:endParaRPr/>
          </a:p>
        </p:txBody>
      </p:sp>
      <p:sp>
        <p:nvSpPr>
          <p:cNvPr id="263" name="Google Shape;263;p17"/>
          <p:cNvSpPr txBox="1"/>
          <p:nvPr/>
        </p:nvSpPr>
        <p:spPr>
          <a:xfrm>
            <a:off x="5102027" y="5985421"/>
            <a:ext cx="22939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8"/>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69" name="Google Shape;269;p18"/>
          <p:cNvSpPr/>
          <p:nvPr/>
        </p:nvSpPr>
        <p:spPr>
          <a:xfrm>
            <a:off x="809694" y="934400"/>
            <a:ext cx="372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Roboto"/>
                <a:ea typeface="Roboto"/>
                <a:cs typeface="Roboto"/>
                <a:sym typeface="Roboto"/>
              </a:rPr>
              <a:t>2. Random forest</a:t>
            </a:r>
            <a:endParaRPr sz="2400">
              <a:solidFill>
                <a:srgbClr val="FF0000"/>
              </a:solidFill>
              <a:latin typeface="Calibri"/>
              <a:ea typeface="Calibri"/>
              <a:cs typeface="Calibri"/>
              <a:sym typeface="Calibri"/>
            </a:endParaRPr>
          </a:p>
        </p:txBody>
      </p:sp>
      <p:sp>
        <p:nvSpPr>
          <p:cNvPr id="270" name="Google Shape;270;p18"/>
          <p:cNvSpPr txBox="1"/>
          <p:nvPr/>
        </p:nvSpPr>
        <p:spPr>
          <a:xfrm>
            <a:off x="715923" y="1396100"/>
            <a:ext cx="71502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highlight>
                  <a:srgbClr val="FFFFFF"/>
                </a:highlight>
              </a:rPr>
              <a:t>A Random Forest Algorithm is a supervised machine learning algorithm which is extremely popular and is used for Classification and Regression problems in Machine Learning. We know that a forest comprises numerous trees, and the more trees more it will be robust.</a:t>
            </a:r>
            <a:endParaRPr b="1" sz="1800">
              <a:solidFill>
                <a:srgbClr val="002060"/>
              </a:solidFill>
            </a:endParaRPr>
          </a:p>
        </p:txBody>
      </p:sp>
      <p:pic>
        <p:nvPicPr>
          <p:cNvPr id="271" name="Google Shape;271;p18"/>
          <p:cNvPicPr preferRelativeResize="0"/>
          <p:nvPr/>
        </p:nvPicPr>
        <p:blipFill rotWithShape="1">
          <a:blip r:embed="rId4">
            <a:alphaModFix/>
          </a:blip>
          <a:srcRect b="0" l="0" r="0" t="0"/>
          <a:stretch/>
        </p:blipFill>
        <p:spPr>
          <a:xfrm>
            <a:off x="809710" y="3150463"/>
            <a:ext cx="3929267" cy="2359791"/>
          </a:xfrm>
          <a:prstGeom prst="rect">
            <a:avLst/>
          </a:prstGeom>
          <a:noFill/>
          <a:ln>
            <a:noFill/>
          </a:ln>
          <a:effectLst>
            <a:outerShdw blurRad="292100" rotWithShape="0" algn="tl" dir="2700000" dist="139700">
              <a:srgbClr val="333333">
                <a:alpha val="64705"/>
              </a:srgbClr>
            </a:outerShdw>
          </a:effectLst>
        </p:spPr>
      </p:pic>
      <p:pic>
        <p:nvPicPr>
          <p:cNvPr id="272" name="Google Shape;272;p18"/>
          <p:cNvPicPr preferRelativeResize="0"/>
          <p:nvPr/>
        </p:nvPicPr>
        <p:blipFill rotWithShape="1">
          <a:blip r:embed="rId5">
            <a:alphaModFix/>
          </a:blip>
          <a:srcRect b="0" l="0" r="0" t="0"/>
          <a:stretch/>
        </p:blipFill>
        <p:spPr>
          <a:xfrm>
            <a:off x="5025881" y="3150461"/>
            <a:ext cx="3728389" cy="2359791"/>
          </a:xfrm>
          <a:prstGeom prst="rect">
            <a:avLst/>
          </a:prstGeom>
          <a:noFill/>
          <a:ln>
            <a:noFill/>
          </a:ln>
          <a:effectLst>
            <a:outerShdw blurRad="292100" rotWithShape="0" algn="tl" dir="2700000" dist="139700">
              <a:srgbClr val="333333">
                <a:alpha val="64705"/>
              </a:srgbClr>
            </a:outerShdw>
          </a:effectLst>
        </p:spPr>
      </p:pic>
      <p:pic>
        <p:nvPicPr>
          <p:cNvPr id="273" name="Google Shape;273;p18"/>
          <p:cNvPicPr preferRelativeResize="0"/>
          <p:nvPr/>
        </p:nvPicPr>
        <p:blipFill rotWithShape="1">
          <a:blip r:embed="rId6">
            <a:alphaModFix/>
          </a:blip>
          <a:srcRect b="0" l="0" r="0" t="0"/>
          <a:stretch/>
        </p:blipFill>
        <p:spPr>
          <a:xfrm>
            <a:off x="9080390" y="3150462"/>
            <a:ext cx="3029447" cy="2359791"/>
          </a:xfrm>
          <a:prstGeom prst="rect">
            <a:avLst/>
          </a:prstGeom>
          <a:noFill/>
          <a:ln>
            <a:noFill/>
          </a:ln>
          <a:effectLst>
            <a:outerShdw blurRad="292100" rotWithShape="0" algn="tl" dir="2700000" dist="139700">
              <a:srgbClr val="333333">
                <a:alpha val="64705"/>
              </a:srgbClr>
            </a:outerShdw>
          </a:effectLst>
        </p:spPr>
      </p:pic>
      <p:sp>
        <p:nvSpPr>
          <p:cNvPr id="274" name="Google Shape;274;p18"/>
          <p:cNvSpPr/>
          <p:nvPr/>
        </p:nvSpPr>
        <p:spPr>
          <a:xfrm>
            <a:off x="1321670" y="5828508"/>
            <a:ext cx="25629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100%</a:t>
            </a:r>
            <a:endParaRPr/>
          </a:p>
        </p:txBody>
      </p:sp>
      <p:sp>
        <p:nvSpPr>
          <p:cNvPr id="275" name="Google Shape;275;p18"/>
          <p:cNvSpPr/>
          <p:nvPr/>
        </p:nvSpPr>
        <p:spPr>
          <a:xfrm>
            <a:off x="5743094" y="5828508"/>
            <a:ext cx="2293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88%</a:t>
            </a:r>
            <a:endParaRPr/>
          </a:p>
        </p:txBody>
      </p:sp>
      <p:pic>
        <p:nvPicPr>
          <p:cNvPr id="276" name="Google Shape;276;p18"/>
          <p:cNvPicPr preferRelativeResize="0"/>
          <p:nvPr/>
        </p:nvPicPr>
        <p:blipFill rotWithShape="1">
          <a:blip r:embed="rId7">
            <a:alphaModFix/>
          </a:blip>
          <a:srcRect b="0" l="0" r="0" t="0"/>
          <a:stretch/>
        </p:blipFill>
        <p:spPr>
          <a:xfrm>
            <a:off x="7866127" y="656725"/>
            <a:ext cx="3096700" cy="223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16a6306e743_0_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97" name="Google Shape;97;g16a6306e743_0_6"/>
          <p:cNvSpPr txBox="1"/>
          <p:nvPr/>
        </p:nvSpPr>
        <p:spPr>
          <a:xfrm>
            <a:off x="3666400" y="1266100"/>
            <a:ext cx="85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8" name="Google Shape;98;g16a6306e743_0_6"/>
          <p:cNvSpPr txBox="1"/>
          <p:nvPr/>
        </p:nvSpPr>
        <p:spPr>
          <a:xfrm>
            <a:off x="738200" y="687925"/>
            <a:ext cx="93150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FF0000"/>
              </a:buClr>
              <a:buSzPts val="2400"/>
              <a:buChar char="●"/>
            </a:pPr>
            <a:r>
              <a:rPr b="1" lang="en-US" sz="2400">
                <a:solidFill>
                  <a:srgbClr val="FF0000"/>
                </a:solidFill>
                <a:highlight>
                  <a:schemeClr val="lt1"/>
                </a:highlight>
              </a:rPr>
              <a:t>classification in supervised learning</a:t>
            </a:r>
            <a:endParaRPr b="1" sz="2600">
              <a:solidFill>
                <a:srgbClr val="FF0000"/>
              </a:solidFill>
              <a:highlight>
                <a:schemeClr val="lt1"/>
              </a:highlight>
              <a:latin typeface="Calibri"/>
              <a:ea typeface="Calibri"/>
              <a:cs typeface="Calibri"/>
              <a:sym typeface="Calibri"/>
            </a:endParaRPr>
          </a:p>
        </p:txBody>
      </p:sp>
      <p:sp>
        <p:nvSpPr>
          <p:cNvPr id="99" name="Google Shape;99;g16a6306e743_0_6"/>
          <p:cNvSpPr txBox="1"/>
          <p:nvPr/>
        </p:nvSpPr>
        <p:spPr>
          <a:xfrm>
            <a:off x="1333500" y="1528050"/>
            <a:ext cx="10075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002060"/>
                </a:solidFill>
                <a:highlight>
                  <a:srgbClr val="FFFFFF"/>
                </a:highlight>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a:t>
            </a:r>
            <a:endParaRPr b="1" sz="1800">
              <a:solidFill>
                <a:srgbClr val="002060"/>
              </a:solidFill>
              <a:latin typeface="Calibri"/>
              <a:ea typeface="Calibri"/>
              <a:cs typeface="Calibri"/>
              <a:sym typeface="Calibri"/>
            </a:endParaRPr>
          </a:p>
        </p:txBody>
      </p:sp>
      <p:sp>
        <p:nvSpPr>
          <p:cNvPr id="100" name="Google Shape;100;g16a6306e743_0_6"/>
          <p:cNvSpPr txBox="1"/>
          <p:nvPr/>
        </p:nvSpPr>
        <p:spPr>
          <a:xfrm>
            <a:off x="738200" y="3107075"/>
            <a:ext cx="112548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FF0000"/>
              </a:buClr>
              <a:buSzPts val="2400"/>
              <a:buChar char="●"/>
            </a:pPr>
            <a:r>
              <a:rPr b="1" lang="en-US" sz="2400">
                <a:solidFill>
                  <a:srgbClr val="FF0000"/>
                </a:solidFill>
                <a:highlight>
                  <a:srgbClr val="FFFFFF"/>
                </a:highlight>
              </a:rPr>
              <a:t>difference of classification and regression</a:t>
            </a:r>
            <a:endParaRPr b="1" sz="2400">
              <a:solidFill>
                <a:srgbClr val="FF0000"/>
              </a:solidFill>
              <a:latin typeface="Calibri"/>
              <a:ea typeface="Calibri"/>
              <a:cs typeface="Calibri"/>
              <a:sym typeface="Calibri"/>
            </a:endParaRPr>
          </a:p>
        </p:txBody>
      </p:sp>
      <p:sp>
        <p:nvSpPr>
          <p:cNvPr id="101" name="Google Shape;101;g16a6306e743_0_6"/>
          <p:cNvSpPr txBox="1"/>
          <p:nvPr/>
        </p:nvSpPr>
        <p:spPr>
          <a:xfrm>
            <a:off x="1333500" y="3833800"/>
            <a:ext cx="1014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002060"/>
                </a:solidFill>
                <a:highlight>
                  <a:srgbClr val="FFFFFF"/>
                </a:highlight>
              </a:rPr>
              <a:t>The most significant difference between regression vs classification is that while regression helps predict a continuous quantity, classification predicts discrete class labels.</a:t>
            </a:r>
            <a:endParaRPr b="1" sz="1800">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19"/>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82" name="Google Shape;282;p19"/>
          <p:cNvSpPr/>
          <p:nvPr/>
        </p:nvSpPr>
        <p:spPr>
          <a:xfrm>
            <a:off x="890656" y="835088"/>
            <a:ext cx="5510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Feature importance </a:t>
            </a:r>
            <a:r>
              <a:rPr b="1" lang="en-US" sz="2400">
                <a:solidFill>
                  <a:srgbClr val="FF0000"/>
                </a:solidFill>
                <a:latin typeface="Roboto"/>
                <a:ea typeface="Roboto"/>
                <a:cs typeface="Roboto"/>
                <a:sym typeface="Roboto"/>
              </a:rPr>
              <a:t>Decision tree</a:t>
            </a:r>
            <a:endParaRPr b="1" sz="2400">
              <a:solidFill>
                <a:srgbClr val="FF0000"/>
              </a:solidFill>
              <a:latin typeface="Calibri"/>
              <a:ea typeface="Calibri"/>
              <a:cs typeface="Calibri"/>
              <a:sym typeface="Calibri"/>
            </a:endParaRPr>
          </a:p>
        </p:txBody>
      </p:sp>
      <p:pic>
        <p:nvPicPr>
          <p:cNvPr id="283" name="Google Shape;283;p19"/>
          <p:cNvPicPr preferRelativeResize="0"/>
          <p:nvPr/>
        </p:nvPicPr>
        <p:blipFill rotWithShape="1">
          <a:blip r:embed="rId4">
            <a:alphaModFix/>
          </a:blip>
          <a:srcRect b="0" l="0" r="0" t="0"/>
          <a:stretch/>
        </p:blipFill>
        <p:spPr>
          <a:xfrm>
            <a:off x="890657" y="1550007"/>
            <a:ext cx="8094317" cy="5001867"/>
          </a:xfrm>
          <a:prstGeom prst="rect">
            <a:avLst/>
          </a:prstGeom>
          <a:noFill/>
          <a:ln>
            <a:noFill/>
          </a:ln>
        </p:spPr>
      </p:pic>
      <p:sp>
        <p:nvSpPr>
          <p:cNvPr id="284" name="Google Shape;284;p19"/>
          <p:cNvSpPr/>
          <p:nvPr/>
        </p:nvSpPr>
        <p:spPr>
          <a:xfrm>
            <a:off x="9309525" y="2405095"/>
            <a:ext cx="2426599" cy="2862322"/>
          </a:xfrm>
          <a:prstGeom prst="rect">
            <a:avLst/>
          </a:prstGeom>
          <a:solidFill>
            <a:srgbClr val="ECF0F3"/>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1F3864"/>
              </a:buClr>
              <a:buSzPts val="1800"/>
              <a:buFont typeface="Arial"/>
              <a:buNone/>
            </a:pPr>
            <a:r>
              <a:rPr b="1" i="0" lang="en-US" sz="1800" u="none" cap="none" strike="noStrike">
                <a:solidFill>
                  <a:srgbClr val="1F3864"/>
                </a:solidFill>
                <a:latin typeface="Arial"/>
                <a:ea typeface="Arial"/>
                <a:cs typeface="Arial"/>
                <a:sym typeface="Arial"/>
              </a:rPr>
              <a:t>Feature </a:t>
            </a:r>
            <a:r>
              <a:rPr b="1" lang="en-US" sz="1800">
                <a:solidFill>
                  <a:srgbClr val="1F3864"/>
                </a:solidFill>
              </a:rPr>
              <a:t>importances</a:t>
            </a:r>
            <a:r>
              <a:rPr b="1" i="0" lang="en-US" sz="1800" u="none" cap="none" strike="noStrike">
                <a:solidFill>
                  <a:srgbClr val="1F3864"/>
                </a:solidFill>
                <a:latin typeface="Arial"/>
                <a:ea typeface="Arial"/>
                <a:cs typeface="Arial"/>
                <a:sym typeface="Arial"/>
              </a:rPr>
              <a:t> are provided by the fitted attribute feature_importances_ and they are computed as the mean and standard deviation of accumulation of the impurity decrease within each tree.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20"/>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90" name="Google Shape;290;p20"/>
          <p:cNvSpPr/>
          <p:nvPr/>
        </p:nvSpPr>
        <p:spPr>
          <a:xfrm>
            <a:off x="890656" y="835088"/>
            <a:ext cx="56453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Hyperparameter tuning for Random Forest</a:t>
            </a:r>
            <a:endParaRPr b="1" sz="2400">
              <a:solidFill>
                <a:srgbClr val="FF0000"/>
              </a:solidFill>
              <a:latin typeface="Calibri"/>
              <a:ea typeface="Calibri"/>
              <a:cs typeface="Calibri"/>
              <a:sym typeface="Calibri"/>
            </a:endParaRPr>
          </a:p>
        </p:txBody>
      </p:sp>
      <p:sp>
        <p:nvSpPr>
          <p:cNvPr id="291" name="Google Shape;291;p20"/>
          <p:cNvSpPr txBox="1"/>
          <p:nvPr/>
        </p:nvSpPr>
        <p:spPr>
          <a:xfrm>
            <a:off x="890656" y="1447138"/>
            <a:ext cx="706345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In the case of a random forest, hyperparameters include the number of decision trees in the forest and the number of features considered by each tree when splitting a node. (The parameters of a random forest are the variables and thresholds used to split each node learned during training)</a:t>
            </a:r>
            <a:endParaRPr/>
          </a:p>
        </p:txBody>
      </p:sp>
      <p:pic>
        <p:nvPicPr>
          <p:cNvPr descr="image.png" id="292" name="Google Shape;292;p20"/>
          <p:cNvPicPr preferRelativeResize="0"/>
          <p:nvPr/>
        </p:nvPicPr>
        <p:blipFill rotWithShape="1">
          <a:blip r:embed="rId4">
            <a:alphaModFix/>
          </a:blip>
          <a:srcRect b="0" l="0" r="0" t="0"/>
          <a:stretch/>
        </p:blipFill>
        <p:spPr>
          <a:xfrm>
            <a:off x="8046942" y="687913"/>
            <a:ext cx="2607807" cy="2149945"/>
          </a:xfrm>
          <a:prstGeom prst="rect">
            <a:avLst/>
          </a:prstGeom>
          <a:noFill/>
          <a:ln>
            <a:noFill/>
          </a:ln>
        </p:spPr>
      </p:pic>
      <p:pic>
        <p:nvPicPr>
          <p:cNvPr id="293" name="Google Shape;293;p20"/>
          <p:cNvPicPr preferRelativeResize="0"/>
          <p:nvPr/>
        </p:nvPicPr>
        <p:blipFill rotWithShape="1">
          <a:blip r:embed="rId5">
            <a:alphaModFix/>
          </a:blip>
          <a:srcRect b="0" l="0" r="0" t="0"/>
          <a:stretch/>
        </p:blipFill>
        <p:spPr>
          <a:xfrm>
            <a:off x="556481" y="3394452"/>
            <a:ext cx="4120886" cy="2256291"/>
          </a:xfrm>
          <a:prstGeom prst="rect">
            <a:avLst/>
          </a:prstGeom>
          <a:noFill/>
          <a:ln>
            <a:noFill/>
          </a:ln>
          <a:effectLst>
            <a:outerShdw blurRad="292100" rotWithShape="0" algn="tl" dir="2700000" dist="139700">
              <a:srgbClr val="333333">
                <a:alpha val="64705"/>
              </a:srgbClr>
            </a:outerShdw>
          </a:effectLst>
        </p:spPr>
      </p:pic>
      <p:pic>
        <p:nvPicPr>
          <p:cNvPr id="294" name="Google Shape;294;p20"/>
          <p:cNvPicPr preferRelativeResize="0"/>
          <p:nvPr/>
        </p:nvPicPr>
        <p:blipFill rotWithShape="1">
          <a:blip r:embed="rId6">
            <a:alphaModFix/>
          </a:blip>
          <a:srcRect b="0" l="0" r="0" t="0"/>
          <a:stretch/>
        </p:blipFill>
        <p:spPr>
          <a:xfrm>
            <a:off x="4953663" y="3429000"/>
            <a:ext cx="4120886" cy="2256290"/>
          </a:xfrm>
          <a:prstGeom prst="rect">
            <a:avLst/>
          </a:prstGeom>
          <a:noFill/>
          <a:ln>
            <a:noFill/>
          </a:ln>
          <a:effectLst>
            <a:outerShdw blurRad="292100" rotWithShape="0" algn="tl" dir="2700000" dist="139700">
              <a:srgbClr val="333333">
                <a:alpha val="64705"/>
              </a:srgbClr>
            </a:outerShdw>
          </a:effectLst>
        </p:spPr>
      </p:pic>
      <p:pic>
        <p:nvPicPr>
          <p:cNvPr id="295" name="Google Shape;295;p20"/>
          <p:cNvPicPr preferRelativeResize="0"/>
          <p:nvPr/>
        </p:nvPicPr>
        <p:blipFill rotWithShape="1">
          <a:blip r:embed="rId7">
            <a:alphaModFix/>
          </a:blip>
          <a:srcRect b="0" l="0" r="0" t="0"/>
          <a:stretch/>
        </p:blipFill>
        <p:spPr>
          <a:xfrm>
            <a:off x="9350845" y="3415673"/>
            <a:ext cx="2822714" cy="2213850"/>
          </a:xfrm>
          <a:prstGeom prst="rect">
            <a:avLst/>
          </a:prstGeom>
          <a:noFill/>
          <a:ln>
            <a:noFill/>
          </a:ln>
        </p:spPr>
      </p:pic>
      <p:sp>
        <p:nvSpPr>
          <p:cNvPr id="296" name="Google Shape;296;p20"/>
          <p:cNvSpPr/>
          <p:nvPr/>
        </p:nvSpPr>
        <p:spPr>
          <a:xfrm>
            <a:off x="1057524" y="5985421"/>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95%</a:t>
            </a:r>
            <a:endParaRPr/>
          </a:p>
        </p:txBody>
      </p:sp>
      <p:sp>
        <p:nvSpPr>
          <p:cNvPr id="297" name="Google Shape;297;p20"/>
          <p:cNvSpPr/>
          <p:nvPr/>
        </p:nvSpPr>
        <p:spPr>
          <a:xfrm>
            <a:off x="5869545" y="5907100"/>
            <a:ext cx="2445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03" name="Google Shape;303;p21"/>
          <p:cNvSpPr/>
          <p:nvPr/>
        </p:nvSpPr>
        <p:spPr>
          <a:xfrm>
            <a:off x="833764" y="747625"/>
            <a:ext cx="864525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Feature importance for Hyperparameter tuning for Random Forest</a:t>
            </a:r>
            <a:endParaRPr b="1"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p:txBody>
      </p:sp>
      <p:pic>
        <p:nvPicPr>
          <p:cNvPr id="304" name="Google Shape;304;p21"/>
          <p:cNvPicPr preferRelativeResize="0"/>
          <p:nvPr/>
        </p:nvPicPr>
        <p:blipFill rotWithShape="1">
          <a:blip r:embed="rId4">
            <a:alphaModFix/>
          </a:blip>
          <a:srcRect b="0" l="0" r="0" t="0"/>
          <a:stretch/>
        </p:blipFill>
        <p:spPr>
          <a:xfrm>
            <a:off x="575877" y="1276211"/>
            <a:ext cx="9729013" cy="52995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2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10" name="Google Shape;310;p22"/>
          <p:cNvSpPr txBox="1"/>
          <p:nvPr/>
        </p:nvSpPr>
        <p:spPr>
          <a:xfrm>
            <a:off x="787180" y="687913"/>
            <a:ext cx="20967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3.Decision tree</a:t>
            </a:r>
            <a:endParaRPr sz="2400">
              <a:solidFill>
                <a:srgbClr val="FF0000"/>
              </a:solidFill>
              <a:latin typeface="Calibri"/>
              <a:ea typeface="Calibri"/>
              <a:cs typeface="Calibri"/>
              <a:sym typeface="Calibri"/>
            </a:endParaRPr>
          </a:p>
        </p:txBody>
      </p:sp>
      <p:sp>
        <p:nvSpPr>
          <p:cNvPr id="311" name="Google Shape;311;p22"/>
          <p:cNvSpPr txBox="1"/>
          <p:nvPr/>
        </p:nvSpPr>
        <p:spPr>
          <a:xfrm>
            <a:off x="787180" y="1351722"/>
            <a:ext cx="678111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A decision tree is a non-parametric supervised learning algorithm, which is utilized for both classification and regression tasks. It has a hierarchical, tree structure, which consists of a root node, branches, internal nodes and leaf nodes.</a:t>
            </a:r>
            <a:endParaRPr/>
          </a:p>
        </p:txBody>
      </p:sp>
      <p:sp>
        <p:nvSpPr>
          <p:cNvPr id="312" name="Google Shape;312;p22"/>
          <p:cNvSpPr/>
          <p:nvPr/>
        </p:nvSpPr>
        <p:spPr>
          <a:xfrm rot="10800000">
            <a:off x="-2731083" y="3456058"/>
            <a:ext cx="604677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Roboto"/>
              <a:buNone/>
            </a:pPr>
            <a:br>
              <a:rPr b="0" i="0" lang="en-US"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pic>
        <p:nvPicPr>
          <p:cNvPr descr="decision tree.png" id="313" name="Google Shape;313;p22"/>
          <p:cNvPicPr preferRelativeResize="0"/>
          <p:nvPr/>
        </p:nvPicPr>
        <p:blipFill rotWithShape="1">
          <a:blip r:embed="rId4">
            <a:alphaModFix/>
          </a:blip>
          <a:srcRect b="0" l="0" r="0" t="0"/>
          <a:stretch/>
        </p:blipFill>
        <p:spPr>
          <a:xfrm>
            <a:off x="7288063" y="617281"/>
            <a:ext cx="3366330" cy="2068769"/>
          </a:xfrm>
          <a:prstGeom prst="rect">
            <a:avLst/>
          </a:prstGeom>
          <a:noFill/>
          <a:ln>
            <a:noFill/>
          </a:ln>
        </p:spPr>
      </p:pic>
      <p:pic>
        <p:nvPicPr>
          <p:cNvPr id="314" name="Google Shape;314;p22"/>
          <p:cNvPicPr preferRelativeResize="0"/>
          <p:nvPr/>
        </p:nvPicPr>
        <p:blipFill rotWithShape="1">
          <a:blip r:embed="rId5">
            <a:alphaModFix/>
          </a:blip>
          <a:srcRect b="0" l="0" r="0" t="0"/>
          <a:stretch/>
        </p:blipFill>
        <p:spPr>
          <a:xfrm>
            <a:off x="656551" y="2832510"/>
            <a:ext cx="4067035" cy="2946880"/>
          </a:xfrm>
          <a:prstGeom prst="rect">
            <a:avLst/>
          </a:prstGeom>
          <a:noFill/>
          <a:ln>
            <a:noFill/>
          </a:ln>
          <a:effectLst>
            <a:outerShdw blurRad="292100" rotWithShape="0" algn="tl" dir="2700000" dist="139700">
              <a:srgbClr val="333333">
                <a:alpha val="64705"/>
              </a:srgbClr>
            </a:outerShdw>
          </a:effectLst>
        </p:spPr>
      </p:pic>
      <p:pic>
        <p:nvPicPr>
          <p:cNvPr id="315" name="Google Shape;315;p22"/>
          <p:cNvPicPr preferRelativeResize="0"/>
          <p:nvPr/>
        </p:nvPicPr>
        <p:blipFill rotWithShape="1">
          <a:blip r:embed="rId6">
            <a:alphaModFix/>
          </a:blip>
          <a:srcRect b="0" l="0" r="0" t="0"/>
          <a:stretch/>
        </p:blipFill>
        <p:spPr>
          <a:xfrm>
            <a:off x="5052675" y="2832511"/>
            <a:ext cx="4067035" cy="2946880"/>
          </a:xfrm>
          <a:prstGeom prst="rect">
            <a:avLst/>
          </a:prstGeom>
          <a:noFill/>
          <a:ln>
            <a:noFill/>
          </a:ln>
          <a:effectLst>
            <a:outerShdw blurRad="292100" rotWithShape="0" algn="tl" dir="2700000" dist="139700">
              <a:srgbClr val="333333">
                <a:alpha val="64705"/>
              </a:srgbClr>
            </a:outerShdw>
          </a:effectLst>
        </p:spPr>
      </p:pic>
      <p:pic>
        <p:nvPicPr>
          <p:cNvPr id="316" name="Google Shape;316;p22"/>
          <p:cNvPicPr preferRelativeResize="0"/>
          <p:nvPr/>
        </p:nvPicPr>
        <p:blipFill rotWithShape="1">
          <a:blip r:embed="rId7">
            <a:alphaModFix/>
          </a:blip>
          <a:srcRect b="0" l="0" r="0" t="0"/>
          <a:stretch/>
        </p:blipFill>
        <p:spPr>
          <a:xfrm>
            <a:off x="9339943" y="2832511"/>
            <a:ext cx="2767693" cy="2946880"/>
          </a:xfrm>
          <a:prstGeom prst="rect">
            <a:avLst/>
          </a:prstGeom>
          <a:noFill/>
          <a:ln>
            <a:noFill/>
          </a:ln>
        </p:spPr>
      </p:pic>
      <p:sp>
        <p:nvSpPr>
          <p:cNvPr id="317" name="Google Shape;317;p22"/>
          <p:cNvSpPr/>
          <p:nvPr/>
        </p:nvSpPr>
        <p:spPr>
          <a:xfrm>
            <a:off x="1427270" y="5925852"/>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85%</a:t>
            </a:r>
            <a:endParaRPr/>
          </a:p>
        </p:txBody>
      </p:sp>
      <p:sp>
        <p:nvSpPr>
          <p:cNvPr id="318" name="Google Shape;318;p22"/>
          <p:cNvSpPr/>
          <p:nvPr/>
        </p:nvSpPr>
        <p:spPr>
          <a:xfrm>
            <a:off x="6025265" y="5925852"/>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24" name="Google Shape;324;p23"/>
          <p:cNvSpPr txBox="1"/>
          <p:nvPr/>
        </p:nvSpPr>
        <p:spPr>
          <a:xfrm>
            <a:off x="683812" y="687913"/>
            <a:ext cx="40957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4. SUPPORT VECTOR MACHINE</a:t>
            </a:r>
            <a:endParaRPr/>
          </a:p>
        </p:txBody>
      </p:sp>
      <p:pic>
        <p:nvPicPr>
          <p:cNvPr id="325" name="Google Shape;325;p23"/>
          <p:cNvPicPr preferRelativeResize="0"/>
          <p:nvPr/>
        </p:nvPicPr>
        <p:blipFill rotWithShape="1">
          <a:blip r:embed="rId4">
            <a:alphaModFix/>
          </a:blip>
          <a:srcRect b="0" l="0" r="0" t="0"/>
          <a:stretch/>
        </p:blipFill>
        <p:spPr>
          <a:xfrm>
            <a:off x="7899441" y="687913"/>
            <a:ext cx="2639939" cy="2230354"/>
          </a:xfrm>
          <a:prstGeom prst="rect">
            <a:avLst/>
          </a:prstGeom>
          <a:noFill/>
          <a:ln>
            <a:noFill/>
          </a:ln>
        </p:spPr>
      </p:pic>
      <p:sp>
        <p:nvSpPr>
          <p:cNvPr id="326" name="Google Shape;326;p23"/>
          <p:cNvSpPr txBox="1"/>
          <p:nvPr/>
        </p:nvSpPr>
        <p:spPr>
          <a:xfrm>
            <a:off x="612249" y="1365870"/>
            <a:ext cx="721562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endParaRPr/>
          </a:p>
        </p:txBody>
      </p:sp>
      <p:pic>
        <p:nvPicPr>
          <p:cNvPr id="327" name="Google Shape;327;p23"/>
          <p:cNvPicPr preferRelativeResize="0"/>
          <p:nvPr/>
        </p:nvPicPr>
        <p:blipFill rotWithShape="1">
          <a:blip r:embed="rId5">
            <a:alphaModFix/>
          </a:blip>
          <a:srcRect b="0" l="0" r="0" t="0"/>
          <a:stretch/>
        </p:blipFill>
        <p:spPr>
          <a:xfrm>
            <a:off x="787586" y="3121494"/>
            <a:ext cx="3888188" cy="2667056"/>
          </a:xfrm>
          <a:prstGeom prst="rect">
            <a:avLst/>
          </a:prstGeom>
          <a:noFill/>
          <a:ln>
            <a:noFill/>
          </a:ln>
          <a:effectLst>
            <a:outerShdw blurRad="292100" rotWithShape="0" algn="tl" dir="2700000" dist="139700">
              <a:srgbClr val="333333">
                <a:alpha val="64705"/>
              </a:srgbClr>
            </a:outerShdw>
          </a:effectLst>
        </p:spPr>
      </p:pic>
      <p:pic>
        <p:nvPicPr>
          <p:cNvPr id="328" name="Google Shape;328;p23"/>
          <p:cNvPicPr preferRelativeResize="0"/>
          <p:nvPr/>
        </p:nvPicPr>
        <p:blipFill rotWithShape="1">
          <a:blip r:embed="rId6">
            <a:alphaModFix/>
          </a:blip>
          <a:srcRect b="0" l="0" r="0" t="0"/>
          <a:stretch/>
        </p:blipFill>
        <p:spPr>
          <a:xfrm>
            <a:off x="5128694" y="3134559"/>
            <a:ext cx="4023257" cy="2653991"/>
          </a:xfrm>
          <a:prstGeom prst="rect">
            <a:avLst/>
          </a:prstGeom>
          <a:noFill/>
          <a:ln>
            <a:noFill/>
          </a:ln>
          <a:effectLst>
            <a:outerShdw blurRad="292100" rotWithShape="0" algn="tl" dir="2700000" dist="139700">
              <a:srgbClr val="333333">
                <a:alpha val="64705"/>
              </a:srgbClr>
            </a:outerShdw>
          </a:effectLst>
        </p:spPr>
      </p:pic>
      <p:sp>
        <p:nvSpPr>
          <p:cNvPr id="329" name="Google Shape;329;p23"/>
          <p:cNvSpPr/>
          <p:nvPr/>
        </p:nvSpPr>
        <p:spPr>
          <a:xfrm>
            <a:off x="1468882" y="5942954"/>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TRAIN ACCURACY : 98%</a:t>
            </a:r>
            <a:endParaRPr/>
          </a:p>
        </p:txBody>
      </p:sp>
      <p:sp>
        <p:nvSpPr>
          <p:cNvPr id="330" name="Google Shape;330;p23"/>
          <p:cNvSpPr/>
          <p:nvPr/>
        </p:nvSpPr>
        <p:spPr>
          <a:xfrm>
            <a:off x="5877524" y="5895245"/>
            <a:ext cx="2525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Calibri"/>
                <a:ea typeface="Calibri"/>
                <a:cs typeface="Calibri"/>
                <a:sym typeface="Calibri"/>
              </a:rPr>
              <a:t>TEST ACCURACY : 88%</a:t>
            </a:r>
            <a:endParaRPr/>
          </a:p>
        </p:txBody>
      </p:sp>
      <p:pic>
        <p:nvPicPr>
          <p:cNvPr id="331" name="Google Shape;331;p23"/>
          <p:cNvPicPr preferRelativeResize="0"/>
          <p:nvPr/>
        </p:nvPicPr>
        <p:blipFill rotWithShape="1">
          <a:blip r:embed="rId7">
            <a:alphaModFix/>
          </a:blip>
          <a:srcRect b="0" l="0" r="0" t="0"/>
          <a:stretch/>
        </p:blipFill>
        <p:spPr>
          <a:xfrm>
            <a:off x="9422296" y="3134558"/>
            <a:ext cx="2639940" cy="27606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37" name="Google Shape;337;p24"/>
          <p:cNvSpPr/>
          <p:nvPr/>
        </p:nvSpPr>
        <p:spPr>
          <a:xfrm>
            <a:off x="3833825" y="687925"/>
            <a:ext cx="8143800" cy="4801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From EDA we can see that here are mobile phones in 4 price ranges. The number of elements is almost similar.</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half the devices have Bluetooth, and half don’t</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There is a gradual increase in battery as the price range increases Ram has continuous increase with price range while moving from Low cost to Very high cost</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costly phones are lighter</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RAM, battery power, pixels played more significant role in deciding the price range of mobile phone.</a:t>
            </a:r>
            <a:endParaRPr/>
          </a:p>
          <a:p>
            <a:pPr indent="-228600" lvl="0" marL="342900" marR="0" rtl="0" algn="l">
              <a:spcBef>
                <a:spcPts val="0"/>
              </a:spcBef>
              <a:spcAft>
                <a:spcPts val="0"/>
              </a:spcAft>
              <a:buClr>
                <a:schemeClr val="dk1"/>
              </a:buClr>
              <a:buSzPts val="1800"/>
              <a:buFont typeface="Calibri"/>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Calibri"/>
              <a:buAutoNum type="arabicPeriod"/>
            </a:pPr>
            <a:r>
              <a:rPr b="1" lang="en-US" sz="1800">
                <a:solidFill>
                  <a:srgbClr val="1F3864"/>
                </a:solidFill>
                <a:latin typeface="Roboto"/>
                <a:ea typeface="Roboto"/>
                <a:cs typeface="Roboto"/>
                <a:sym typeface="Roboto"/>
              </a:rPr>
              <a:t>form all the above experiments we can conclude that logistic regression , SVM  and Hyperparameter tuning for Random Forest we got the best results</a:t>
            </a:r>
            <a:endParaRPr b="1" sz="1800">
              <a:solidFill>
                <a:srgbClr val="1F3864"/>
              </a:solidFill>
              <a:latin typeface="Roboto"/>
              <a:ea typeface="Roboto"/>
              <a:cs typeface="Roboto"/>
              <a:sym typeface="Roboto"/>
            </a:endParaRPr>
          </a:p>
          <a:p>
            <a:pPr indent="0" lvl="0" marL="457200" marR="0" rtl="0" algn="l">
              <a:spcBef>
                <a:spcPts val="0"/>
              </a:spcBef>
              <a:spcAft>
                <a:spcPts val="0"/>
              </a:spcAft>
              <a:buNone/>
            </a:pPr>
            <a:r>
              <a:t/>
            </a:r>
            <a:endParaRPr b="1" sz="1800">
              <a:solidFill>
                <a:srgbClr val="1F3864"/>
              </a:solidFill>
              <a:latin typeface="Roboto"/>
              <a:ea typeface="Roboto"/>
              <a:cs typeface="Roboto"/>
              <a:sym typeface="Roboto"/>
            </a:endParaRPr>
          </a:p>
          <a:p>
            <a:pPr indent="-342900" lvl="0" marL="342900" marR="0" rtl="0" algn="l">
              <a:spcBef>
                <a:spcPts val="0"/>
              </a:spcBef>
              <a:spcAft>
                <a:spcPts val="0"/>
              </a:spcAft>
              <a:buClr>
                <a:srgbClr val="1F3864"/>
              </a:buClr>
              <a:buSzPts val="1800"/>
              <a:buFont typeface="Roboto"/>
              <a:buAutoNum type="arabicPeriod"/>
            </a:pPr>
            <a:r>
              <a:rPr b="1" lang="en-US" sz="1800">
                <a:solidFill>
                  <a:srgbClr val="1F3864"/>
                </a:solidFill>
                <a:latin typeface="Roboto"/>
                <a:ea typeface="Roboto"/>
                <a:cs typeface="Roboto"/>
                <a:sym typeface="Roboto"/>
              </a:rPr>
              <a:t>This project model could be improved by developing software that could predict by selecting features so that it could be used while launching the new product.</a:t>
            </a:r>
            <a:endParaRPr b="1" sz="1800">
              <a:solidFill>
                <a:srgbClr val="1F3864"/>
              </a:solidFill>
              <a:latin typeface="Roboto"/>
              <a:ea typeface="Roboto"/>
              <a:cs typeface="Roboto"/>
              <a:sym typeface="Roboto"/>
            </a:endParaRPr>
          </a:p>
        </p:txBody>
      </p:sp>
      <p:sp>
        <p:nvSpPr>
          <p:cNvPr id="338" name="Google Shape;338;p24"/>
          <p:cNvSpPr txBox="1"/>
          <p:nvPr/>
        </p:nvSpPr>
        <p:spPr>
          <a:xfrm>
            <a:off x="1105231" y="687913"/>
            <a:ext cx="15760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Conclusion</a:t>
            </a:r>
            <a:endParaRPr sz="2400">
              <a:solidFill>
                <a:srgbClr val="FF0000"/>
              </a:solidFill>
              <a:latin typeface="Calibri"/>
              <a:ea typeface="Calibri"/>
              <a:cs typeface="Calibri"/>
              <a:sym typeface="Calibri"/>
            </a:endParaRPr>
          </a:p>
        </p:txBody>
      </p:sp>
      <p:pic>
        <p:nvPicPr>
          <p:cNvPr descr="Premium Vector | Businessman writes conclusion, report concept. paperwork,  sheets in folder. holding the clipboard and pen in hand. finally, outcome,  result. vector illustration flat design. isolated on background." id="339" name="Google Shape;339;p24"/>
          <p:cNvPicPr preferRelativeResize="0"/>
          <p:nvPr/>
        </p:nvPicPr>
        <p:blipFill rotWithShape="1">
          <a:blip r:embed="rId4">
            <a:alphaModFix/>
          </a:blip>
          <a:srcRect b="0" l="0" r="0" t="0"/>
          <a:stretch/>
        </p:blipFill>
        <p:spPr>
          <a:xfrm>
            <a:off x="57150" y="1552275"/>
            <a:ext cx="3675925" cy="399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45" name="Google Shape;345;p25"/>
          <p:cNvSpPr txBox="1"/>
          <p:nvPr/>
        </p:nvSpPr>
        <p:spPr>
          <a:xfrm>
            <a:off x="3926617" y="2828835"/>
            <a:ext cx="4135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rgbClr val="FF0000"/>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07" name="Google Shape;107;p2"/>
          <p:cNvSpPr/>
          <p:nvPr/>
        </p:nvSpPr>
        <p:spPr>
          <a:xfrm>
            <a:off x="961053" y="2003530"/>
            <a:ext cx="737740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285750" lvl="0" marL="285750" marR="0" rtl="0" algn="l">
              <a:spcBef>
                <a:spcPts val="0"/>
              </a:spcBef>
              <a:spcAft>
                <a:spcPts val="0"/>
              </a:spcAft>
              <a:buClr>
                <a:srgbClr val="002060"/>
              </a:buClr>
              <a:buSzPts val="1800"/>
              <a:buFont typeface="Arial"/>
              <a:buChar char="•"/>
            </a:pPr>
            <a:r>
              <a:rPr b="1" lang="en-US" sz="1800">
                <a:solidFill>
                  <a:srgbClr val="002060"/>
                </a:solidFill>
                <a:latin typeface="Calibri"/>
                <a:ea typeface="Calibri"/>
                <a:cs typeface="Calibri"/>
                <a:sym typeface="Calibri"/>
              </a:rPr>
              <a:t>In the competitive mobile phone market companies want to understand sales data of mobile phones and factors which drive the prices.</a:t>
            </a:r>
            <a:endParaRPr/>
          </a:p>
          <a:p>
            <a:pPr indent="-285750" lvl="0" marL="285750" marR="0" rtl="0" algn="l">
              <a:spcBef>
                <a:spcPts val="0"/>
              </a:spcBef>
              <a:spcAft>
                <a:spcPts val="0"/>
              </a:spcAft>
              <a:buClr>
                <a:srgbClr val="002060"/>
              </a:buClr>
              <a:buSzPts val="1800"/>
              <a:buFont typeface="Arial"/>
              <a:buChar char="•"/>
            </a:pPr>
            <a:r>
              <a:rPr b="1" lang="en-US" sz="1800">
                <a:solidFill>
                  <a:srgbClr val="002060"/>
                </a:solidFill>
                <a:latin typeface="Calibri"/>
                <a:ea typeface="Calibri"/>
                <a:cs typeface="Calibri"/>
                <a:sym typeface="Calibri"/>
              </a:rPr>
              <a:t>The objective is to find out some relation between features of a mobile phone(e.g.:- RAM, Internal Memory, etc.) and its selling price. In this problem, we do not have to predict the actual price but a price range indicating how high the price is.</a:t>
            </a:r>
            <a:endParaRPr/>
          </a:p>
        </p:txBody>
      </p:sp>
      <p:pic>
        <p:nvPicPr>
          <p:cNvPr descr="Question Mark Background Png - Understanding The Problem, Transparent Png -  kindpng" id="108" name="Google Shape;108;p2"/>
          <p:cNvPicPr preferRelativeResize="0"/>
          <p:nvPr/>
        </p:nvPicPr>
        <p:blipFill rotWithShape="1">
          <a:blip r:embed="rId4">
            <a:alphaModFix/>
          </a:blip>
          <a:srcRect b="0" l="0" r="0" t="0"/>
          <a:stretch/>
        </p:blipFill>
        <p:spPr>
          <a:xfrm>
            <a:off x="8261405" y="1275329"/>
            <a:ext cx="3704253" cy="4140761"/>
          </a:xfrm>
          <a:prstGeom prst="rect">
            <a:avLst/>
          </a:prstGeom>
          <a:noFill/>
          <a:ln>
            <a:noFill/>
          </a:ln>
        </p:spPr>
      </p:pic>
      <p:sp>
        <p:nvSpPr>
          <p:cNvPr id="109" name="Google Shape;109;p2"/>
          <p:cNvSpPr txBox="1"/>
          <p:nvPr/>
        </p:nvSpPr>
        <p:spPr>
          <a:xfrm>
            <a:off x="961053" y="1044497"/>
            <a:ext cx="26673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descr="F1 Talking Points (so far) for Australia - 3Legs4Wheels" id="115" name="Google Shape;115;p3"/>
          <p:cNvPicPr preferRelativeResize="0"/>
          <p:nvPr/>
        </p:nvPicPr>
        <p:blipFill rotWithShape="1">
          <a:blip r:embed="rId4">
            <a:alphaModFix/>
          </a:blip>
          <a:srcRect b="0" l="0" r="0" t="0"/>
          <a:stretch/>
        </p:blipFill>
        <p:spPr>
          <a:xfrm>
            <a:off x="810209" y="2034074"/>
            <a:ext cx="3816220" cy="3816220"/>
          </a:xfrm>
          <a:prstGeom prst="rect">
            <a:avLst/>
          </a:prstGeom>
          <a:noFill/>
          <a:ln>
            <a:noFill/>
          </a:ln>
        </p:spPr>
      </p:pic>
      <p:sp>
        <p:nvSpPr>
          <p:cNvPr id="116" name="Google Shape;116;p3"/>
          <p:cNvSpPr txBox="1"/>
          <p:nvPr/>
        </p:nvSpPr>
        <p:spPr>
          <a:xfrm>
            <a:off x="810209" y="1007706"/>
            <a:ext cx="24020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Points to discuss</a:t>
            </a:r>
            <a:r>
              <a:rPr b="1" lang="en-US" sz="3200">
                <a:solidFill>
                  <a:srgbClr val="FF0000"/>
                </a:solidFill>
                <a:latin typeface="Calibri"/>
                <a:ea typeface="Calibri"/>
                <a:cs typeface="Calibri"/>
                <a:sym typeface="Calibri"/>
              </a:rPr>
              <a:t>:</a:t>
            </a:r>
            <a:endParaRPr/>
          </a:p>
        </p:txBody>
      </p:sp>
      <p:sp>
        <p:nvSpPr>
          <p:cNvPr id="117" name="Google Shape;117;p3"/>
          <p:cNvSpPr txBox="1"/>
          <p:nvPr/>
        </p:nvSpPr>
        <p:spPr>
          <a:xfrm>
            <a:off x="5236586" y="1482252"/>
            <a:ext cx="6145200" cy="4248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Data description and summary</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Data Preprocessing</a:t>
            </a:r>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Getting the dataset</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Importing libraries</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Importing datasets</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Finding Missing Data</a:t>
            </a:r>
            <a:endParaRPr sz="1800">
              <a:solidFill>
                <a:srgbClr val="1F3864"/>
              </a:solidFill>
              <a:latin typeface="Calibri"/>
              <a:ea typeface="Calibri"/>
              <a:cs typeface="Calibri"/>
              <a:sym typeface="Calibri"/>
            </a:endParaRPr>
          </a:p>
          <a:p>
            <a:pPr indent="-457200" lvl="0" marL="457200" marR="0" rtl="0" algn="l">
              <a:spcBef>
                <a:spcPts val="0"/>
              </a:spcBef>
              <a:spcAft>
                <a:spcPts val="0"/>
              </a:spcAft>
              <a:buClr>
                <a:srgbClr val="1F3864"/>
              </a:buClr>
              <a:buSzPts val="1800"/>
              <a:buFont typeface="Calibri"/>
              <a:buAutoNum type="arabicPeriod"/>
            </a:pPr>
            <a:r>
              <a:rPr b="1" lang="en-US" sz="1800">
                <a:solidFill>
                  <a:srgbClr val="1F3864"/>
                </a:solidFill>
                <a:latin typeface="Calibri"/>
                <a:ea typeface="Calibri"/>
                <a:cs typeface="Calibri"/>
                <a:sym typeface="Calibri"/>
              </a:rPr>
              <a:t>Encoding Categorical Data</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Exploratory data analysis</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Heat map</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 Machine learning algorithms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1.   Logistic regression</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2.   Decision tree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3.   Random forest classifier</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4.   SVM</a:t>
            </a:r>
            <a:endParaRPr/>
          </a:p>
          <a:p>
            <a:pPr indent="-342900" lvl="0" marL="342900" marR="0" rtl="0" algn="l">
              <a:spcBef>
                <a:spcPts val="0"/>
              </a:spcBef>
              <a:spcAft>
                <a:spcPts val="0"/>
              </a:spcAft>
              <a:buClr>
                <a:srgbClr val="1F3864"/>
              </a:buClr>
              <a:buSzPts val="1800"/>
              <a:buFont typeface="Arial"/>
              <a:buChar char="•"/>
            </a:pPr>
            <a:r>
              <a:rPr b="1" lang="en-US" sz="1800">
                <a:solidFill>
                  <a:srgbClr val="1F3864"/>
                </a:solidFill>
                <a:latin typeface="Calibri"/>
                <a:ea typeface="Calibri"/>
                <a:cs typeface="Calibri"/>
                <a:sym typeface="Calibri"/>
              </a:rPr>
              <a:t>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23" name="Google Shape;123;p4"/>
          <p:cNvSpPr/>
          <p:nvPr/>
        </p:nvSpPr>
        <p:spPr>
          <a:xfrm>
            <a:off x="730259" y="804271"/>
            <a:ext cx="10731482" cy="39087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Data description</a:t>
            </a:r>
            <a:endParaRPr b="1"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The data contains information regarding mobile phone features, specifications etc and their price range.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The various features and information can be used to predict the price range of a mobile phone.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Battery_power - Total energy a battery can store in one time measured in mAh</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Blue - Has bluetooth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Clock_speed - speed at which microprocessor executes instructions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Dual_sim - Has dual sim support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Fc - Front Camera megapixels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Four_g - Has 4G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Int_memory - Internal Memory in Gigabytes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M_dep - Mobile Depth in cm</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Mobile_wt - Weight of mobile phone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29" name="Google Shape;129;p5"/>
          <p:cNvSpPr/>
          <p:nvPr/>
        </p:nvSpPr>
        <p:spPr>
          <a:xfrm>
            <a:off x="714789" y="844969"/>
            <a:ext cx="11638941"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Data description</a:t>
            </a:r>
            <a:endParaRPr/>
          </a:p>
          <a:p>
            <a:pPr indent="0" lvl="0" marL="0" marR="0" rtl="0" algn="l">
              <a:spcBef>
                <a:spcPts val="0"/>
              </a:spcBef>
              <a:spcAft>
                <a:spcPts val="0"/>
              </a:spcAft>
              <a:buNone/>
            </a:pPr>
            <a:r>
              <a:t/>
            </a:r>
            <a:endParaRPr b="1" sz="3200">
              <a:solidFill>
                <a:srgbClr val="FF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N_cores - Number of cores of processor</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Pc - Primary Camera </a:t>
            </a:r>
            <a:r>
              <a:rPr b="1" lang="en-US" sz="1800">
                <a:solidFill>
                  <a:srgbClr val="1F3864"/>
                </a:solidFill>
                <a:latin typeface="Calibri"/>
                <a:ea typeface="Calibri"/>
                <a:cs typeface="Calibri"/>
                <a:sym typeface="Calibri"/>
              </a:rPr>
              <a:t>megapixels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Px_height - Pixel Resolution Height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Px_width - Pixel Resolution Width</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Ram - Random Access Memory in </a:t>
            </a:r>
            <a:r>
              <a:rPr b="1" lang="en-US" sz="1800">
                <a:solidFill>
                  <a:srgbClr val="1F3864"/>
                </a:solidFill>
                <a:latin typeface="Calibri"/>
                <a:ea typeface="Calibri"/>
                <a:cs typeface="Calibri"/>
                <a:sym typeface="Calibri"/>
              </a:rPr>
              <a:t>Megabytes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Sc_h - Screen Height of mobile in cm</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Sc_w - Screen Width of mobile in cm</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Talk_time - longest time that a single battery charge will last when you are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Three_g - Has 3G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Touch_screen - Has touch screen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Wifi - Has wifi or not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Price_range - This is the target variable with value of 0(low cost), 1(medium cost),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 2(high cost) and 3(very high cost).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35" name="Google Shape;135;p6"/>
          <p:cNvSpPr txBox="1"/>
          <p:nvPr/>
        </p:nvSpPr>
        <p:spPr>
          <a:xfrm>
            <a:off x="1084749" y="687913"/>
            <a:ext cx="268342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a:t>
            </a:r>
            <a:r>
              <a:rPr b="1" lang="en-US" sz="2400">
                <a:solidFill>
                  <a:srgbClr val="FF0000"/>
                </a:solidFill>
                <a:latin typeface="Calibri"/>
                <a:ea typeface="Calibri"/>
                <a:cs typeface="Calibri"/>
                <a:sym typeface="Calibri"/>
              </a:rPr>
              <a:t>Data Preprocessing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6"/>
          <p:cNvPicPr preferRelativeResize="0"/>
          <p:nvPr/>
        </p:nvPicPr>
        <p:blipFill rotWithShape="1">
          <a:blip r:embed="rId4">
            <a:alphaModFix/>
          </a:blip>
          <a:srcRect b="0" l="0" r="0" t="0"/>
          <a:stretch/>
        </p:blipFill>
        <p:spPr>
          <a:xfrm>
            <a:off x="1208005" y="1865659"/>
            <a:ext cx="4067375" cy="2802313"/>
          </a:xfrm>
          <a:prstGeom prst="rect">
            <a:avLst/>
          </a:prstGeom>
          <a:noFill/>
          <a:ln>
            <a:noFill/>
          </a:ln>
          <a:effectLst>
            <a:outerShdw blurRad="190500" rotWithShape="0" algn="tl">
              <a:srgbClr val="000000">
                <a:alpha val="69803"/>
              </a:srgbClr>
            </a:outerShdw>
          </a:effectLst>
        </p:spPr>
      </p:pic>
      <p:pic>
        <p:nvPicPr>
          <p:cNvPr id="137" name="Google Shape;137;p6"/>
          <p:cNvPicPr preferRelativeResize="0"/>
          <p:nvPr/>
        </p:nvPicPr>
        <p:blipFill rotWithShape="1">
          <a:blip r:embed="rId5">
            <a:alphaModFix/>
          </a:blip>
          <a:srcRect b="0" l="0" r="0" t="0"/>
          <a:stretch/>
        </p:blipFill>
        <p:spPr>
          <a:xfrm>
            <a:off x="7078459" y="1865659"/>
            <a:ext cx="4680667" cy="2802313"/>
          </a:xfrm>
          <a:prstGeom prst="rect">
            <a:avLst/>
          </a:prstGeom>
          <a:noFill/>
          <a:ln>
            <a:noFill/>
          </a:ln>
          <a:effectLst>
            <a:outerShdw blurRad="190500" rotWithShape="0" algn="tl">
              <a:srgbClr val="000000">
                <a:alpha val="69803"/>
              </a:srgbClr>
            </a:outerShdw>
          </a:effectLst>
        </p:spPr>
      </p:pic>
      <p:sp>
        <p:nvSpPr>
          <p:cNvPr id="138" name="Google Shape;138;p6"/>
          <p:cNvSpPr txBox="1"/>
          <p:nvPr/>
        </p:nvSpPr>
        <p:spPr>
          <a:xfrm>
            <a:off x="1084749" y="4841510"/>
            <a:ext cx="50874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Read and write Mobile Price Range (tabular) data</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using pandas functions</a:t>
            </a:r>
            <a:endParaRPr/>
          </a:p>
        </p:txBody>
      </p:sp>
      <p:sp>
        <p:nvSpPr>
          <p:cNvPr id="139" name="Google Shape;139;p6"/>
          <p:cNvSpPr txBox="1"/>
          <p:nvPr/>
        </p:nvSpPr>
        <p:spPr>
          <a:xfrm>
            <a:off x="6539591" y="4841510"/>
            <a:ext cx="605836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The info() method prints information about the</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Mobile Price Range Data Frame. The information contains</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the number of columns, column labels, column data</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types, memory usage, range index, and the number of</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cells in each column (non-null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768627" y="1481410"/>
            <a:ext cx="4262012" cy="3138298"/>
          </a:xfrm>
          <a:prstGeom prst="rect">
            <a:avLst/>
          </a:prstGeom>
          <a:noFill/>
          <a:ln>
            <a:noFill/>
          </a:ln>
          <a:effectLst>
            <a:outerShdw blurRad="292100" rotWithShape="0" algn="tl" dir="2700000" dist="139700">
              <a:srgbClr val="333333">
                <a:alpha val="64705"/>
              </a:srgbClr>
            </a:outerShdw>
          </a:effectLst>
        </p:spPr>
      </p:pic>
      <p:pic>
        <p:nvPicPr>
          <p:cNvPr id="146" name="Google Shape;146;p7"/>
          <p:cNvPicPr preferRelativeResize="0"/>
          <p:nvPr/>
        </p:nvPicPr>
        <p:blipFill rotWithShape="1">
          <a:blip r:embed="rId5">
            <a:alphaModFix/>
          </a:blip>
          <a:srcRect b="0" l="0" r="0" t="0"/>
          <a:stretch/>
        </p:blipFill>
        <p:spPr>
          <a:xfrm>
            <a:off x="7092452" y="1481410"/>
            <a:ext cx="5099548" cy="3138298"/>
          </a:xfrm>
          <a:prstGeom prst="rect">
            <a:avLst/>
          </a:prstGeom>
          <a:noFill/>
          <a:ln>
            <a:noFill/>
          </a:ln>
          <a:effectLst>
            <a:outerShdw blurRad="292100" rotWithShape="0" algn="tl" dir="2700000" dist="139700">
              <a:srgbClr val="333333">
                <a:alpha val="64705"/>
              </a:srgbClr>
            </a:outerShdw>
          </a:effectLst>
        </p:spPr>
      </p:pic>
      <p:sp>
        <p:nvSpPr>
          <p:cNvPr id="147" name="Google Shape;147;p7"/>
          <p:cNvSpPr txBox="1"/>
          <p:nvPr/>
        </p:nvSpPr>
        <p:spPr>
          <a:xfrm>
            <a:off x="446656" y="5083348"/>
            <a:ext cx="49059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Firstly check the minimum value of pixel width, pixel </a:t>
            </a:r>
            <a:r>
              <a:rPr b="1" lang="en-US" sz="1800">
                <a:solidFill>
                  <a:srgbClr val="1F3864"/>
                </a:solidFill>
                <a:latin typeface="Calibri"/>
                <a:ea typeface="Calibri"/>
                <a:cs typeface="Calibri"/>
                <a:sym typeface="Calibri"/>
              </a:rPr>
              <a:t>Height</a:t>
            </a:r>
            <a:r>
              <a:rPr b="1" lang="en-US" sz="1800">
                <a:solidFill>
                  <a:srgbClr val="1F3864"/>
                </a:solidFill>
                <a:latin typeface="Calibri"/>
                <a:ea typeface="Calibri"/>
                <a:cs typeface="Calibri"/>
                <a:sym typeface="Calibri"/>
              </a:rPr>
              <a:t> and Screen ,Width Screen </a:t>
            </a:r>
            <a:r>
              <a:rPr b="1" lang="en-US" sz="1800">
                <a:solidFill>
                  <a:srgbClr val="1F3864"/>
                </a:solidFill>
                <a:latin typeface="Calibri"/>
                <a:ea typeface="Calibri"/>
                <a:cs typeface="Calibri"/>
                <a:sym typeface="Calibri"/>
              </a:rPr>
              <a:t>Height</a:t>
            </a:r>
            <a:r>
              <a:rPr b="1" lang="en-US" sz="1800">
                <a:solidFill>
                  <a:srgbClr val="1F3864"/>
                </a:solidFill>
                <a:latin typeface="Calibri"/>
                <a:ea typeface="Calibri"/>
                <a:cs typeface="Calibri"/>
                <a:sym typeface="Calibri"/>
              </a:rPr>
              <a:t> is cannot be Zero.</a:t>
            </a:r>
            <a:endParaRPr/>
          </a:p>
        </p:txBody>
      </p:sp>
      <p:sp>
        <p:nvSpPr>
          <p:cNvPr id="148" name="Google Shape;148;p7"/>
          <p:cNvSpPr txBox="1"/>
          <p:nvPr/>
        </p:nvSpPr>
        <p:spPr>
          <a:xfrm>
            <a:off x="6514836" y="5083348"/>
            <a:ext cx="5230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I can found the zero value in pixel </a:t>
            </a:r>
            <a:r>
              <a:rPr b="1" lang="en-US" sz="1800">
                <a:solidFill>
                  <a:srgbClr val="1F3864"/>
                </a:solidFill>
                <a:latin typeface="Calibri"/>
                <a:ea typeface="Calibri"/>
                <a:cs typeface="Calibri"/>
                <a:sym typeface="Calibri"/>
              </a:rPr>
              <a:t>Height</a:t>
            </a:r>
            <a:r>
              <a:rPr b="1" lang="en-US" sz="1800">
                <a:solidFill>
                  <a:srgbClr val="1F3864"/>
                </a:solidFill>
                <a:latin typeface="Calibri"/>
                <a:ea typeface="Calibri"/>
                <a:cs typeface="Calibri"/>
                <a:sym typeface="Calibri"/>
              </a:rPr>
              <a:t> and screen width columns. So handle this value assigning mean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54" name="Google Shape;154;p8"/>
          <p:cNvPicPr preferRelativeResize="0"/>
          <p:nvPr/>
        </p:nvPicPr>
        <p:blipFill rotWithShape="1">
          <a:blip r:embed="rId4">
            <a:alphaModFix/>
          </a:blip>
          <a:srcRect b="0" l="0" r="0" t="0"/>
          <a:stretch/>
        </p:blipFill>
        <p:spPr>
          <a:xfrm>
            <a:off x="810513" y="1190717"/>
            <a:ext cx="4688364" cy="3508253"/>
          </a:xfrm>
          <a:prstGeom prst="rect">
            <a:avLst/>
          </a:prstGeom>
          <a:noFill/>
          <a:ln>
            <a:noFill/>
          </a:ln>
          <a:effectLst>
            <a:outerShdw blurRad="292100" rotWithShape="0" algn="tl" dir="2700000" dist="139700">
              <a:srgbClr val="333333">
                <a:alpha val="64705"/>
              </a:srgbClr>
            </a:outerShdw>
          </a:effectLst>
        </p:spPr>
      </p:pic>
      <p:pic>
        <p:nvPicPr>
          <p:cNvPr id="155" name="Google Shape;155;p8"/>
          <p:cNvPicPr preferRelativeResize="0"/>
          <p:nvPr/>
        </p:nvPicPr>
        <p:blipFill rotWithShape="1">
          <a:blip r:embed="rId5">
            <a:alphaModFix/>
          </a:blip>
          <a:srcRect b="0" l="0" r="0" t="0"/>
          <a:stretch/>
        </p:blipFill>
        <p:spPr>
          <a:xfrm>
            <a:off x="6352556" y="1190717"/>
            <a:ext cx="5028931" cy="3521038"/>
          </a:xfrm>
          <a:prstGeom prst="rect">
            <a:avLst/>
          </a:prstGeom>
          <a:noFill/>
          <a:ln>
            <a:noFill/>
          </a:ln>
          <a:effectLst>
            <a:outerShdw blurRad="292100" rotWithShape="0" algn="tl" dir="2700000" dist="139700">
              <a:srgbClr val="333333">
                <a:alpha val="64705"/>
              </a:srgbClr>
            </a:outerShdw>
          </a:effectLst>
        </p:spPr>
      </p:pic>
      <p:sp>
        <p:nvSpPr>
          <p:cNvPr id="156" name="Google Shape;156;p8"/>
          <p:cNvSpPr txBox="1"/>
          <p:nvPr/>
        </p:nvSpPr>
        <p:spPr>
          <a:xfrm>
            <a:off x="6432069" y="5155082"/>
            <a:ext cx="5274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 We will count total number of NaN data present in </a:t>
            </a:r>
            <a:r>
              <a:rPr b="1" lang="en-US" sz="1800">
                <a:solidFill>
                  <a:srgbClr val="1F3864"/>
                </a:solidFill>
                <a:latin typeface="Calibri"/>
                <a:ea typeface="Calibri"/>
                <a:cs typeface="Calibri"/>
                <a:sym typeface="Calibri"/>
              </a:rPr>
              <a:t>Mobile Price Range</a:t>
            </a:r>
            <a:r>
              <a:rPr b="1" lang="en-US" sz="1800">
                <a:solidFill>
                  <a:srgbClr val="1F3864"/>
                </a:solidFill>
                <a:latin typeface="Calibri"/>
                <a:ea typeface="Calibri"/>
                <a:cs typeface="Calibri"/>
                <a:sym typeface="Calibri"/>
              </a:rPr>
              <a:t> dataset</a:t>
            </a:r>
            <a:endParaRPr/>
          </a:p>
          <a:p>
            <a:pPr indent="0" lvl="0" marL="0" marR="0" rtl="0" algn="l">
              <a:spcBef>
                <a:spcPts val="0"/>
              </a:spcBef>
              <a:spcAft>
                <a:spcPts val="0"/>
              </a:spcAft>
              <a:buNone/>
            </a:pPr>
            <a:r>
              <a:rPr b="1" lang="en-US" sz="1800">
                <a:solidFill>
                  <a:srgbClr val="1F3864"/>
                </a:solidFill>
                <a:latin typeface="Calibri"/>
                <a:ea typeface="Calibri"/>
                <a:cs typeface="Calibri"/>
                <a:sym typeface="Calibri"/>
              </a:rPr>
              <a:t>and find out the number of NaN or missing values in each columns.</a:t>
            </a:r>
            <a:endParaRPr/>
          </a:p>
        </p:txBody>
      </p:sp>
      <p:sp>
        <p:nvSpPr>
          <p:cNvPr id="157" name="Google Shape;157;p8"/>
          <p:cNvSpPr txBox="1"/>
          <p:nvPr/>
        </p:nvSpPr>
        <p:spPr>
          <a:xfrm>
            <a:off x="1071569" y="5239910"/>
            <a:ext cx="46883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F3864"/>
                </a:solidFill>
                <a:latin typeface="Calibri"/>
                <a:ea typeface="Calibri"/>
                <a:cs typeface="Calibri"/>
                <a:sym typeface="Calibri"/>
              </a:rPr>
              <a:t>The</a:t>
            </a:r>
            <a:r>
              <a:rPr lang="en-US" sz="1800">
                <a:solidFill>
                  <a:srgbClr val="1F3864"/>
                </a:solidFill>
                <a:latin typeface="Calibri"/>
                <a:ea typeface="Calibri"/>
                <a:cs typeface="Calibri"/>
                <a:sym typeface="Calibri"/>
              </a:rPr>
              <a:t> </a:t>
            </a:r>
            <a:r>
              <a:rPr b="1" lang="en-US" sz="1800">
                <a:solidFill>
                  <a:srgbClr val="1F3864"/>
                </a:solidFill>
                <a:latin typeface="Calibri"/>
                <a:ea typeface="Calibri"/>
                <a:cs typeface="Calibri"/>
                <a:sym typeface="Calibri"/>
              </a:rPr>
              <a:t>pandas.unique() function returns the unique values present in a dataset</a:t>
            </a:r>
            <a:r>
              <a:rPr lang="en-US" sz="1800">
                <a:solidFill>
                  <a:srgbClr val="1F3864"/>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2022-11-03T20:21:26Z</dcterms:created>
  <dc:creator>SURAJ KAD</dc:creator>
</cp:coreProperties>
</file>