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38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3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525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88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195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58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44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58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74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1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47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08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4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438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25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64A76C-9B4E-B6C5-54D8-F056E27E04DF}"/>
              </a:ext>
            </a:extLst>
          </p:cNvPr>
          <p:cNvSpPr/>
          <p:nvPr/>
        </p:nvSpPr>
        <p:spPr>
          <a:xfrm>
            <a:off x="3284839" y="943895"/>
            <a:ext cx="6685935" cy="52633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A1F5D-3848-D424-5254-97421D04C3F9}"/>
              </a:ext>
            </a:extLst>
          </p:cNvPr>
          <p:cNvSpPr txBox="1"/>
          <p:nvPr/>
        </p:nvSpPr>
        <p:spPr>
          <a:xfrm>
            <a:off x="-929148" y="2298464"/>
            <a:ext cx="63811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Hackathon</a:t>
            </a:r>
          </a:p>
          <a:p>
            <a:pPr algn="ctr"/>
            <a:r>
              <a:rPr lang="en-IN" sz="5000" dirty="0">
                <a:latin typeface="Arial Rounded MT Bold" panose="020F0704030504030204" pitchFamily="34" charset="0"/>
              </a:rPr>
              <a:t>Pitch Desk</a:t>
            </a:r>
          </a:p>
          <a:p>
            <a:endParaRPr lang="en-IN" sz="6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IN" sz="6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1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469" name="Google Shape;469;p21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1"/>
            <p:cNvSpPr txBox="1"/>
            <p:nvPr/>
          </p:nvSpPr>
          <p:spPr>
            <a:xfrm rot="16200000">
              <a:off x="10872792" y="32255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PROBLEM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72" name="Google Shape;47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21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474" name="Google Shape;474;p21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1"/>
            <p:cNvSpPr txBox="1"/>
            <p:nvPr/>
          </p:nvSpPr>
          <p:spPr>
            <a:xfrm rot="16200000">
              <a:off x="10341391" y="31366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77" name="Google Shape;47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" name="Google Shape;478;p21"/>
          <p:cNvGrpSpPr/>
          <p:nvPr/>
        </p:nvGrpSpPr>
        <p:grpSpPr>
          <a:xfrm>
            <a:off x="1184133" y="0"/>
            <a:ext cx="10027306" cy="6858000"/>
            <a:chOff x="491575" y="0"/>
            <a:chExt cx="10027306" cy="6858000"/>
          </a:xfrm>
        </p:grpSpPr>
        <p:sp>
          <p:nvSpPr>
            <p:cNvPr id="479" name="Google Shape;479;p21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1"/>
            <p:cNvSpPr txBox="1"/>
            <p:nvPr/>
          </p:nvSpPr>
          <p:spPr>
            <a:xfrm rot="16200000">
              <a:off x="9168915" y="3075075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DEMO</a:t>
              </a:r>
              <a:endParaRPr sz="4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82" name="Google Shape;48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21"/>
          <p:cNvGrpSpPr/>
          <p:nvPr/>
        </p:nvGrpSpPr>
        <p:grpSpPr>
          <a:xfrm>
            <a:off x="1049062" y="0"/>
            <a:ext cx="9657121" cy="6858000"/>
            <a:chOff x="491575" y="0"/>
            <a:chExt cx="9657121" cy="6858000"/>
          </a:xfrm>
        </p:grpSpPr>
        <p:sp>
          <p:nvSpPr>
            <p:cNvPr id="484" name="Google Shape;484;p21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1"/>
            <p:cNvSpPr txBox="1"/>
            <p:nvPr/>
          </p:nvSpPr>
          <p:spPr>
            <a:xfrm rot="16200000">
              <a:off x="8798730" y="3134027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MODEL</a:t>
              </a:r>
              <a:endParaRPr sz="2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87" name="Google Shape;48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" name="Google Shape;488;p21"/>
          <p:cNvGrpSpPr/>
          <p:nvPr/>
        </p:nvGrpSpPr>
        <p:grpSpPr>
          <a:xfrm>
            <a:off x="-1780364" y="-1"/>
            <a:ext cx="11904719" cy="6858000"/>
            <a:chOff x="-2449883" y="-1"/>
            <a:chExt cx="11904719" cy="6858000"/>
          </a:xfrm>
        </p:grpSpPr>
        <p:sp>
          <p:nvSpPr>
            <p:cNvPr id="489" name="Google Shape;489;p2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 rot="16200000">
              <a:off x="8151037" y="3121241"/>
              <a:ext cx="1992086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92" name="Google Shape;49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Google Shape;493;p21"/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494" name="Google Shape;494;p21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1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E36002-565E-734F-AAC5-966332F9CFA1}"/>
              </a:ext>
            </a:extLst>
          </p:cNvPr>
          <p:cNvSpPr txBox="1"/>
          <p:nvPr/>
        </p:nvSpPr>
        <p:spPr>
          <a:xfrm rot="16200000">
            <a:off x="7998891" y="3133619"/>
            <a:ext cx="21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541DA-49EA-59B9-5C05-22BA235181A7}"/>
              </a:ext>
            </a:extLst>
          </p:cNvPr>
          <p:cNvSpPr txBox="1"/>
          <p:nvPr/>
        </p:nvSpPr>
        <p:spPr>
          <a:xfrm>
            <a:off x="-442127" y="341644"/>
            <a:ext cx="87117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We are willing to develop an application which helps working professionals cope-up with their tedious jobs and to motivate them for their accomplished goals by gifting them exciting rewards.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We are aiming at spreading our services globally to reach out to more people in need and for those who are facing the same issue.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rototype">
            <a:hlinkClick r:id="" action="ppaction://media"/>
            <a:extLst>
              <a:ext uri="{FF2B5EF4-FFF2-40B4-BE49-F238E27FC236}">
                <a16:creationId xmlns:a16="http://schemas.microsoft.com/office/drawing/2014/main" id="{79199C3F-3015-D607-4BC8-30B55D2A96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0986" y="85759"/>
            <a:ext cx="3795040" cy="6489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EB39F-6A38-6C8D-D54A-71F4E5DD3242}"/>
              </a:ext>
            </a:extLst>
          </p:cNvPr>
          <p:cNvSpPr txBox="1"/>
          <p:nvPr/>
        </p:nvSpPr>
        <p:spPr>
          <a:xfrm>
            <a:off x="4837471" y="1166842"/>
            <a:ext cx="4945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This is the working prototype of our business model / application “WORKIFY”</a:t>
            </a:r>
          </a:p>
        </p:txBody>
      </p:sp>
    </p:spTree>
    <p:extLst>
      <p:ext uri="{BB962C8B-B14F-4D97-AF65-F5344CB8AC3E}">
        <p14:creationId xmlns:p14="http://schemas.microsoft.com/office/powerpoint/2010/main" val="193595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98;p21">
            <a:extLst>
              <a:ext uri="{FF2B5EF4-FFF2-40B4-BE49-F238E27FC236}">
                <a16:creationId xmlns:a16="http://schemas.microsoft.com/office/drawing/2014/main" id="{B8B41F3C-5DD7-E3FE-C1CC-DF642BBD4CDD}"/>
              </a:ext>
            </a:extLst>
          </p:cNvPr>
          <p:cNvGrpSpPr/>
          <p:nvPr/>
        </p:nvGrpSpPr>
        <p:grpSpPr>
          <a:xfrm>
            <a:off x="5965386" y="4669995"/>
            <a:ext cx="5884824" cy="1391919"/>
            <a:chOff x="1830247" y="0"/>
            <a:chExt cx="5884824" cy="1391919"/>
          </a:xfrm>
        </p:grpSpPr>
        <p:sp>
          <p:nvSpPr>
            <p:cNvPr id="5" name="Google Shape;499;p21">
              <a:extLst>
                <a:ext uri="{FF2B5EF4-FFF2-40B4-BE49-F238E27FC236}">
                  <a16:creationId xmlns:a16="http://schemas.microsoft.com/office/drawing/2014/main" id="{BEDC9392-8D23-8A9F-206B-B8CDF03CA467}"/>
                </a:ext>
              </a:extLst>
            </p:cNvPr>
            <p:cNvSpPr/>
            <p:nvPr/>
          </p:nvSpPr>
          <p:spPr>
            <a:xfrm rot="10800000">
              <a:off x="1830247" y="0"/>
              <a:ext cx="5884824" cy="1391919"/>
            </a:xfrm>
            <a:prstGeom prst="homePlate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0;p21">
              <a:extLst>
                <a:ext uri="{FF2B5EF4-FFF2-40B4-BE49-F238E27FC236}">
                  <a16:creationId xmlns:a16="http://schemas.microsoft.com/office/drawing/2014/main" id="{DA408312-3494-018C-24F4-75D3ED130C01}"/>
                </a:ext>
              </a:extLst>
            </p:cNvPr>
            <p:cNvSpPr/>
            <p:nvPr/>
          </p:nvSpPr>
          <p:spPr>
            <a:xfrm>
              <a:off x="2178227" y="0"/>
              <a:ext cx="5536844" cy="1391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3775" tIns="243825" rIns="455150" bIns="24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00" b="1" cap="none" dirty="0">
                  <a:solidFill>
                    <a:srgbClr val="FFE05E"/>
                  </a:solidFill>
                  <a:latin typeface="Calibri"/>
                  <a:ea typeface="Calibri"/>
                  <a:cs typeface="Calibri"/>
                  <a:sym typeface="Calibri"/>
                </a:rPr>
                <a:t>THANK YOU </a:t>
              </a:r>
              <a:endParaRPr sz="6400" b="1" cap="none" dirty="0">
                <a:solidFill>
                  <a:srgbClr val="FFE05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649183B-825B-F941-5653-50426628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368"/>
            <a:ext cx="5319250" cy="265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9A9D29-5C70-4081-D91C-6D66F7E0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56" y="0"/>
            <a:ext cx="5536844" cy="3162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FE616-B284-958F-9A69-8D70F5BC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9665"/>
            <a:ext cx="4080387" cy="37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98763" y="1894933"/>
            <a:ext cx="916970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Introduction of our team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Understanding the problem statement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 most optimized solution possible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Details of our ideas/design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Describing the business model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Target Audience/Market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40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397706" y="0"/>
            <a:ext cx="7224665" cy="170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of Contents for Hackathon</a:t>
            </a:r>
            <a:endParaRPr sz="5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9C8885-60A6-98D1-565D-F1B45D99CEF0}"/>
              </a:ext>
            </a:extLst>
          </p:cNvPr>
          <p:cNvSpPr txBox="1"/>
          <p:nvPr/>
        </p:nvSpPr>
        <p:spPr>
          <a:xfrm>
            <a:off x="1268361" y="285135"/>
            <a:ext cx="885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6">
                    <a:lumMod val="50000"/>
                  </a:schemeClr>
                </a:solidFill>
              </a:rPr>
              <a:t>OUR INITIATIVE AND TEAM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9EC20D-8B62-7383-E740-EF92B6058AB5}"/>
              </a:ext>
            </a:extLst>
          </p:cNvPr>
          <p:cNvSpPr/>
          <p:nvPr/>
        </p:nvSpPr>
        <p:spPr>
          <a:xfrm>
            <a:off x="5299586" y="2009919"/>
            <a:ext cx="4100051" cy="923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FFF4D1-A254-0D64-3D57-A71346CB2517}"/>
              </a:ext>
            </a:extLst>
          </p:cNvPr>
          <p:cNvSpPr/>
          <p:nvPr/>
        </p:nvSpPr>
        <p:spPr>
          <a:xfrm>
            <a:off x="4866967" y="1514168"/>
            <a:ext cx="1966451" cy="19148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36127-5B77-CED2-E31D-BD85EFCE4314}"/>
              </a:ext>
            </a:extLst>
          </p:cNvPr>
          <p:cNvSpPr txBox="1"/>
          <p:nvPr/>
        </p:nvSpPr>
        <p:spPr>
          <a:xfrm>
            <a:off x="6951404" y="2110649"/>
            <a:ext cx="233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WORKIFY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F7D86-6302-7755-4CD5-B2F5F8BAD969}"/>
              </a:ext>
            </a:extLst>
          </p:cNvPr>
          <p:cNvSpPr txBox="1"/>
          <p:nvPr/>
        </p:nvSpPr>
        <p:spPr>
          <a:xfrm>
            <a:off x="550605" y="2086863"/>
            <a:ext cx="4070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BRAND NAME</a:t>
            </a:r>
            <a:r>
              <a:rPr lang="en-IN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sz="4400" dirty="0"/>
              <a:t>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62683A-207D-A1F6-0EBB-5074F5B68C96}"/>
              </a:ext>
            </a:extLst>
          </p:cNvPr>
          <p:cNvSpPr/>
          <p:nvPr/>
        </p:nvSpPr>
        <p:spPr>
          <a:xfrm>
            <a:off x="1514166" y="4188540"/>
            <a:ext cx="1494504" cy="141584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BB520C-AEFE-1380-EF7A-45F60BD326B1}"/>
              </a:ext>
            </a:extLst>
          </p:cNvPr>
          <p:cNvSpPr/>
          <p:nvPr/>
        </p:nvSpPr>
        <p:spPr>
          <a:xfrm>
            <a:off x="5855107" y="4188539"/>
            <a:ext cx="1494504" cy="141584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28C4E-D6FE-A5D7-81B6-8C7522D404A2}"/>
              </a:ext>
            </a:extLst>
          </p:cNvPr>
          <p:cNvSpPr txBox="1"/>
          <p:nvPr/>
        </p:nvSpPr>
        <p:spPr>
          <a:xfrm>
            <a:off x="801328" y="5889523"/>
            <a:ext cx="29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SURAJ KUMAR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F1FDB-9AF2-3CB4-AC04-58F16184153A}"/>
              </a:ext>
            </a:extLst>
          </p:cNvPr>
          <p:cNvSpPr txBox="1"/>
          <p:nvPr/>
        </p:nvSpPr>
        <p:spPr>
          <a:xfrm>
            <a:off x="5029198" y="5889522"/>
            <a:ext cx="337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YASHRAJSINH JADEJA</a:t>
            </a:r>
          </a:p>
        </p:txBody>
      </p:sp>
    </p:spTree>
    <p:extLst>
      <p:ext uri="{BB962C8B-B14F-4D97-AF65-F5344CB8AC3E}">
        <p14:creationId xmlns:p14="http://schemas.microsoft.com/office/powerpoint/2010/main" val="427726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3021785" y="1117930"/>
            <a:ext cx="727891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002060"/>
                </a:solidFill>
                <a:sym typeface="Twentieth Century"/>
              </a:rPr>
              <a:t>Welcome to our hackathon presentation</a:t>
            </a: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4590965" y="5203034"/>
            <a:ext cx="4140553" cy="451824"/>
            <a:chOff x="4679586" y="878988"/>
            <a:chExt cx="1745757" cy="190500"/>
          </a:xfrm>
        </p:grpSpPr>
        <p:sp>
          <p:nvSpPr>
            <p:cNvPr id="105" name="Google Shape;105;p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-9302800" y="0"/>
            <a:ext cx="12482921" cy="6858000"/>
            <a:chOff x="-290920" y="0"/>
            <a:chExt cx="12482921" cy="6858000"/>
          </a:xfrm>
        </p:grpSpPr>
        <p:sp>
          <p:nvSpPr>
            <p:cNvPr id="114" name="Google Shape;114;p15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 rot="16200000">
              <a:off x="10872792" y="32255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dirty="0">
                  <a:solidFill>
                    <a:srgbClr val="F0EEF0"/>
                  </a:solidFill>
                  <a:latin typeface="Balthazar"/>
                  <a:ea typeface="Balthazar"/>
                  <a:cs typeface="Balthazar"/>
                  <a:sym typeface="Balthazar"/>
                </a:rPr>
                <a:t>PROBLEM</a:t>
              </a:r>
              <a:endParaRPr sz="3200" b="1" dirty="0">
                <a:solidFill>
                  <a:srgbClr val="F0EEF0"/>
                </a:solidFill>
                <a:latin typeface="Balthazar"/>
                <a:ea typeface="Balthazar"/>
                <a:cs typeface="Balthazar"/>
                <a:sym typeface="Balthazar"/>
              </a:endParaRPr>
            </a:p>
          </p:txBody>
        </p:sp>
        <p:pic>
          <p:nvPicPr>
            <p:cNvPr id="117" name="Google Shape;11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5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119" name="Google Shape;119;p1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 rot="16200000">
              <a:off x="10341391" y="31366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2" name="Google Shape;122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5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24" name="Google Shape;124;p15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 rot="16200000">
              <a:off x="9117129" y="3189631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Balthazar"/>
                  <a:ea typeface="Balthazar"/>
                  <a:cs typeface="Balthazar"/>
                  <a:sym typeface="Balthazar"/>
                </a:rPr>
                <a:t>DEMO</a:t>
              </a:r>
              <a:endParaRPr sz="3600" b="1" dirty="0">
                <a:solidFill>
                  <a:srgbClr val="F0EEF0"/>
                </a:solidFill>
                <a:latin typeface="Balthazar"/>
                <a:ea typeface="Balthazar"/>
                <a:cs typeface="Balthazar"/>
                <a:sym typeface="Balthazar"/>
              </a:endParaRPr>
            </a:p>
          </p:txBody>
        </p:sp>
        <p:pic>
          <p:nvPicPr>
            <p:cNvPr id="127" name="Google Shape;12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5"/>
          <p:cNvGrpSpPr/>
          <p:nvPr/>
        </p:nvGrpSpPr>
        <p:grpSpPr>
          <a:xfrm>
            <a:off x="-7985197" y="0"/>
            <a:ext cx="9665006" cy="6858000"/>
            <a:chOff x="491575" y="0"/>
            <a:chExt cx="9665006" cy="6858000"/>
          </a:xfrm>
        </p:grpSpPr>
        <p:sp>
          <p:nvSpPr>
            <p:cNvPr id="129" name="Google Shape;129;p1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 rot="16200000">
              <a:off x="8806615" y="3158851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0EEF0"/>
                  </a:solidFill>
                  <a:latin typeface="Balthazar"/>
                  <a:ea typeface="Balthazar"/>
                  <a:cs typeface="Balthazar"/>
                  <a:sym typeface="Balthazar"/>
                </a:rPr>
                <a:t>BUSINESS MODEL</a:t>
              </a:r>
              <a:endParaRPr sz="2000" b="1" dirty="0">
                <a:solidFill>
                  <a:srgbClr val="F0EEF0"/>
                </a:solidFill>
                <a:latin typeface="Balthazar"/>
                <a:ea typeface="Balthazar"/>
                <a:cs typeface="Balthazar"/>
                <a:sym typeface="Balthazar"/>
              </a:endParaRPr>
            </a:p>
          </p:txBody>
        </p:sp>
        <p:pic>
          <p:nvPicPr>
            <p:cNvPr id="132" name="Google Shape;132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5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135" name="Google Shape;135;p1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 rot="16200000">
              <a:off x="8091629" y="3220407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38" name="Google Shape;13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40" name="Google Shape;140;p1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9C108-D6DE-1C1D-A7FE-A483486FCB8B}"/>
              </a:ext>
            </a:extLst>
          </p:cNvPr>
          <p:cNvSpPr txBox="1"/>
          <p:nvPr/>
        </p:nvSpPr>
        <p:spPr>
          <a:xfrm rot="16200000">
            <a:off x="-778369" y="3252175"/>
            <a:ext cx="182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6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150" name="Google Shape;150;p16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R="0" lvl="0" rtl="0">
                <a:spcBef>
                  <a:spcPts val="0"/>
                </a:spcBef>
                <a:spcAft>
                  <a:spcPts val="0"/>
                </a:spcAft>
              </a:pPr>
              <a:endParaRPr lang="en-I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0" rtl="0">
                <a:spcBef>
                  <a:spcPts val="0"/>
                </a:spcBef>
                <a:spcAft>
                  <a:spcPts val="0"/>
                </a:spcAft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 rot="16200000">
              <a:off x="10872792" y="32255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dirty="0">
                  <a:solidFill>
                    <a:srgbClr val="F0EEF0"/>
                  </a:solidFill>
                  <a:latin typeface="Balthazar"/>
                  <a:ea typeface="Balthazar"/>
                  <a:cs typeface="Balthazar"/>
                  <a:sym typeface="Balthazar"/>
                </a:rPr>
                <a:t>PROBLEM</a:t>
              </a:r>
              <a:endParaRPr sz="3200" b="1" dirty="0">
                <a:solidFill>
                  <a:srgbClr val="F0EEF0"/>
                </a:solidFill>
                <a:latin typeface="Balthazar"/>
                <a:ea typeface="Balthazar"/>
                <a:cs typeface="Balthazar"/>
                <a:sym typeface="Balthazar"/>
              </a:endParaRPr>
            </a:p>
          </p:txBody>
        </p:sp>
        <p:pic>
          <p:nvPicPr>
            <p:cNvPr id="153" name="Google Shape;15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6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155" name="Google Shape;155;p1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 rot="16200000">
              <a:off x="10341391" y="31366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8" name="Google Shape;15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6"/>
          <p:cNvGrpSpPr/>
          <p:nvPr/>
        </p:nvGrpSpPr>
        <p:grpSpPr>
          <a:xfrm>
            <a:off x="-7847639" y="0"/>
            <a:ext cx="10047127" cy="6858000"/>
            <a:chOff x="491575" y="0"/>
            <a:chExt cx="10047127" cy="6858000"/>
          </a:xfrm>
        </p:grpSpPr>
        <p:sp>
          <p:nvSpPr>
            <p:cNvPr id="160" name="Google Shape;160;p1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 rot="16200000">
              <a:off x="9188736" y="3158849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DEMO</a:t>
              </a:r>
              <a:endParaRPr sz="4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63" name="Google Shape;1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16"/>
          <p:cNvGrpSpPr/>
          <p:nvPr/>
        </p:nvGrpSpPr>
        <p:grpSpPr>
          <a:xfrm>
            <a:off x="-7985197" y="0"/>
            <a:ext cx="9665006" cy="6858000"/>
            <a:chOff x="491575" y="0"/>
            <a:chExt cx="9665006" cy="6858000"/>
          </a:xfrm>
        </p:grpSpPr>
        <p:sp>
          <p:nvSpPr>
            <p:cNvPr id="165" name="Google Shape;165;p1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 rot="16200000">
              <a:off x="8806615" y="3158849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MODEL</a:t>
              </a:r>
              <a:endParaRPr sz="2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68" name="Google Shape;16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16"/>
          <p:cNvGrpSpPr/>
          <p:nvPr/>
        </p:nvGrpSpPr>
        <p:grpSpPr>
          <a:xfrm>
            <a:off x="-7638543" y="-1"/>
            <a:ext cx="8752997" cy="6858000"/>
            <a:chOff x="718505" y="-1"/>
            <a:chExt cx="8752997" cy="6858000"/>
          </a:xfrm>
        </p:grpSpPr>
        <p:sp>
          <p:nvSpPr>
            <p:cNvPr id="171" name="Google Shape;171;p16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 rot="16200000">
              <a:off x="8152314" y="3189627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74" name="Google Shape;174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16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76" name="Google Shape;176;p1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3641369" y="3428999"/>
            <a:ext cx="6791601" cy="2082039"/>
            <a:chOff x="2795390" y="3874286"/>
            <a:chExt cx="6791601" cy="2082039"/>
          </a:xfrm>
        </p:grpSpPr>
        <p:sp>
          <p:nvSpPr>
            <p:cNvPr id="181" name="Google Shape;181;p16"/>
            <p:cNvSpPr txBox="1"/>
            <p:nvPr/>
          </p:nvSpPr>
          <p:spPr>
            <a:xfrm>
              <a:off x="4168474" y="3874286"/>
              <a:ext cx="404543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endParaRPr sz="32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endParaRPr sz="24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4868805" y="4940703"/>
              <a:ext cx="264477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2795390" y="5587034"/>
              <a:ext cx="679160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714340-9F59-B60D-0F6B-9BA79BD380E2}"/>
              </a:ext>
            </a:extLst>
          </p:cNvPr>
          <p:cNvSpPr txBox="1"/>
          <p:nvPr/>
        </p:nvSpPr>
        <p:spPr>
          <a:xfrm rot="16200000">
            <a:off x="-817157" y="3237498"/>
            <a:ext cx="179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03E05-4C50-5C5D-359F-4D0059F6F59A}"/>
              </a:ext>
            </a:extLst>
          </p:cNvPr>
          <p:cNvSpPr txBox="1"/>
          <p:nvPr/>
        </p:nvSpPr>
        <p:spPr>
          <a:xfrm>
            <a:off x="2814352" y="2841411"/>
            <a:ext cx="77787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>
              <a:solidFill>
                <a:srgbClr val="002060"/>
              </a:solidFill>
            </a:endParaRPr>
          </a:p>
          <a:p>
            <a:r>
              <a:rPr lang="en-IN" sz="2200" dirty="0">
                <a:solidFill>
                  <a:srgbClr val="002060"/>
                </a:solidFill>
              </a:rPr>
              <a:t>The following are the problems faced by organizations to keep their workforce motivated and energetic :</a:t>
            </a:r>
          </a:p>
          <a:p>
            <a:endParaRPr lang="en-IN" sz="22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rgbClr val="002060"/>
                </a:solidFill>
              </a:rPr>
              <a:t>Long hours of continuous working without sufficient breaks leads to fatigue.</a:t>
            </a:r>
          </a:p>
          <a:p>
            <a:endParaRPr lang="en-IN" sz="22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rgbClr val="002060"/>
                </a:solidFill>
              </a:rPr>
              <a:t>Lack of proper motivation to their working employees.</a:t>
            </a:r>
          </a:p>
          <a:p>
            <a:endParaRPr lang="en-IN" sz="22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rgbClr val="002060"/>
                </a:solidFill>
              </a:rPr>
              <a:t>Lack of organizing fun and creative events for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9C220-11A3-A8F3-99DF-19569316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29" y="157168"/>
            <a:ext cx="4186859" cy="279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7"/>
          <p:cNvGrpSpPr/>
          <p:nvPr/>
        </p:nvGrpSpPr>
        <p:grpSpPr>
          <a:xfrm>
            <a:off x="-290920" y="0"/>
            <a:ext cx="12528945" cy="6858000"/>
            <a:chOff x="-290920" y="0"/>
            <a:chExt cx="12528945" cy="6858000"/>
          </a:xfrm>
        </p:grpSpPr>
        <p:sp>
          <p:nvSpPr>
            <p:cNvPr id="192" name="Google Shape;192;p17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 rot="16200000">
              <a:off x="10934226" y="3256450"/>
              <a:ext cx="1992086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dirty="0">
                  <a:solidFill>
                    <a:srgbClr val="F0EEF0"/>
                  </a:solidFill>
                  <a:latin typeface="Balthazar"/>
                  <a:ea typeface="Balthazar"/>
                  <a:cs typeface="Balthazar"/>
                  <a:sym typeface="Balthazar"/>
                </a:rPr>
                <a:t>PROBLEM</a:t>
              </a:r>
              <a:endParaRPr sz="3400" b="1" dirty="0">
                <a:solidFill>
                  <a:srgbClr val="F0EEF0"/>
                </a:solidFill>
                <a:latin typeface="Balthazar"/>
                <a:ea typeface="Balthazar"/>
                <a:cs typeface="Balthazar"/>
                <a:sym typeface="Balthazar"/>
              </a:endParaRPr>
            </a:p>
          </p:txBody>
        </p:sp>
        <p:pic>
          <p:nvPicPr>
            <p:cNvPr id="195" name="Google Shape;195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7"/>
          <p:cNvGrpSpPr/>
          <p:nvPr/>
        </p:nvGrpSpPr>
        <p:grpSpPr>
          <a:xfrm>
            <a:off x="226787" y="-2"/>
            <a:ext cx="11447505" cy="6858000"/>
            <a:chOff x="213096" y="0"/>
            <a:chExt cx="11447505" cy="6858000"/>
          </a:xfrm>
        </p:grpSpPr>
        <p:sp>
          <p:nvSpPr>
            <p:cNvPr id="197" name="Google Shape;197;p1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 rot="-5400000">
              <a:off x="10225230" y="3241044"/>
              <a:ext cx="22244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6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00" name="Google Shape;20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7"/>
          <p:cNvGrpSpPr/>
          <p:nvPr/>
        </p:nvGrpSpPr>
        <p:grpSpPr>
          <a:xfrm>
            <a:off x="-7847639" y="0"/>
            <a:ext cx="10036215" cy="6858000"/>
            <a:chOff x="491575" y="0"/>
            <a:chExt cx="10036215" cy="6858000"/>
          </a:xfrm>
        </p:grpSpPr>
        <p:sp>
          <p:nvSpPr>
            <p:cNvPr id="202" name="Google Shape;202;p1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 rot="16200000">
              <a:off x="9177824" y="3101658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DEMO</a:t>
              </a:r>
              <a:endParaRPr sz="4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05" name="Google Shape;205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17"/>
          <p:cNvGrpSpPr/>
          <p:nvPr/>
        </p:nvGrpSpPr>
        <p:grpSpPr>
          <a:xfrm>
            <a:off x="-7985197" y="0"/>
            <a:ext cx="9664773" cy="6858000"/>
            <a:chOff x="491575" y="0"/>
            <a:chExt cx="9664773" cy="6858000"/>
          </a:xfrm>
        </p:grpSpPr>
        <p:sp>
          <p:nvSpPr>
            <p:cNvPr id="207" name="Google Shape;207;p1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 rot="16200000">
              <a:off x="8806382" y="3158851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MODEL</a:t>
              </a:r>
              <a:endParaRPr sz="2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10" name="Google Shape;21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17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7"/>
          <p:cNvGrpSpPr/>
          <p:nvPr/>
        </p:nvGrpSpPr>
        <p:grpSpPr>
          <a:xfrm>
            <a:off x="-7638543" y="-1"/>
            <a:ext cx="8754274" cy="6858000"/>
            <a:chOff x="718505" y="-1"/>
            <a:chExt cx="8754274" cy="6858000"/>
          </a:xfrm>
        </p:grpSpPr>
        <p:sp>
          <p:nvSpPr>
            <p:cNvPr id="213" name="Google Shape;213;p17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 rot="16200000">
              <a:off x="8153591" y="3161605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17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18" name="Google Shape;218;p17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 rot="-5400000">
              <a:off x="-738260" y="3220386"/>
              <a:ext cx="19920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7902899" y="596213"/>
            <a:ext cx="1872488" cy="2789241"/>
            <a:chOff x="6381342" y="2209800"/>
            <a:chExt cx="1805441" cy="1866900"/>
          </a:xfrm>
        </p:grpSpPr>
        <p:sp>
          <p:nvSpPr>
            <p:cNvPr id="222" name="Google Shape;222;p17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6381342" y="2371375"/>
              <a:ext cx="1805441" cy="885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Fun Quizzes</a:t>
              </a:r>
              <a:endParaRPr sz="4000" b="1" dirty="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6836846" y="2563851"/>
              <a:ext cx="894432" cy="247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5398178" y="546522"/>
            <a:ext cx="1896749" cy="2838931"/>
            <a:chOff x="3894164" y="2176541"/>
            <a:chExt cx="1805440" cy="1900159"/>
          </a:xfrm>
        </p:grpSpPr>
        <p:sp>
          <p:nvSpPr>
            <p:cNvPr id="226" name="Google Shape;226;p17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3894164" y="2176541"/>
              <a:ext cx="1805440" cy="1050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Alert </a:t>
              </a:r>
              <a:r>
                <a:rPr lang="en-US" sz="3200" b="1" dirty="0" err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Notifica</a:t>
              </a:r>
              <a:r>
                <a:rPr lang="en-US" sz="3200" b="1" dirty="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-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err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tion</a:t>
              </a:r>
              <a:endParaRPr lang="en-US" sz="3200" b="1" dirty="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4339969" y="2563851"/>
              <a:ext cx="894432" cy="247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2998782" y="555699"/>
            <a:ext cx="1815958" cy="2829755"/>
            <a:chOff x="1414198" y="2209800"/>
            <a:chExt cx="1805441" cy="1866900"/>
          </a:xfrm>
        </p:grpSpPr>
        <p:sp>
          <p:nvSpPr>
            <p:cNvPr id="230" name="Google Shape;230;p17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1414198" y="2436401"/>
              <a:ext cx="1805441" cy="791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Reward Points</a:t>
              </a:r>
              <a:endParaRPr sz="3600" b="1" dirty="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1843092" y="2563851"/>
              <a:ext cx="89443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3" name="Google Shape;233;p17"/>
          <p:cNvSpPr/>
          <p:nvPr/>
        </p:nvSpPr>
        <p:spPr>
          <a:xfrm rot="10800000" flipH="1">
            <a:off x="2821015" y="2488704"/>
            <a:ext cx="2095763" cy="4277173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 rot="10800000" flipH="1">
            <a:off x="5192967" y="2452000"/>
            <a:ext cx="2248094" cy="4313873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 rot="10800000" flipH="1">
            <a:off x="7754879" y="2452004"/>
            <a:ext cx="2180912" cy="4313870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2982416" y="3136808"/>
            <a:ext cx="1840619" cy="2862282"/>
            <a:chOff x="1387588" y="3828054"/>
            <a:chExt cx="1840619" cy="2862282"/>
          </a:xfrm>
        </p:grpSpPr>
        <p:sp>
          <p:nvSpPr>
            <p:cNvPr id="237" name="Google Shape;237;p17"/>
            <p:cNvSpPr txBox="1"/>
            <p:nvPr/>
          </p:nvSpPr>
          <p:spPr>
            <a:xfrm>
              <a:off x="1387588" y="3828054"/>
              <a:ext cx="1840619" cy="2862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Develop an application which will monitor the employee’s performance and for every goal accomplished, they will receive reward points.</a:t>
              </a:r>
              <a:endParaRPr sz="1800" b="1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1488849" y="4408437"/>
              <a:ext cx="159158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dirty="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5394324" y="3146196"/>
            <a:ext cx="1981214" cy="2800726"/>
            <a:chOff x="3799496" y="3837442"/>
            <a:chExt cx="1981214" cy="2800726"/>
          </a:xfrm>
        </p:grpSpPr>
        <p:sp>
          <p:nvSpPr>
            <p:cNvPr id="240" name="Google Shape;240;p17"/>
            <p:cNvSpPr txBox="1"/>
            <p:nvPr/>
          </p:nvSpPr>
          <p:spPr>
            <a:xfrm>
              <a:off x="3799496" y="3837442"/>
              <a:ext cx="1981214" cy="2800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52CBB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While working, the employee will get a pop-up notification reminding him to take a break and have some rest</a:t>
              </a:r>
              <a:endParaRPr sz="2200" b="1" dirty="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1" name="Google Shape;241;p17"/>
            <p:cNvSpPr txBox="1"/>
            <p:nvPr/>
          </p:nvSpPr>
          <p:spPr>
            <a:xfrm>
              <a:off x="3944790" y="4408437"/>
              <a:ext cx="168479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dirty="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42" name="Google Shape;242;p17"/>
          <p:cNvGrpSpPr/>
          <p:nvPr/>
        </p:nvGrpSpPr>
        <p:grpSpPr>
          <a:xfrm>
            <a:off x="8036159" y="3146196"/>
            <a:ext cx="1698511" cy="3416279"/>
            <a:chOff x="6441331" y="3837442"/>
            <a:chExt cx="1698511" cy="3416279"/>
          </a:xfrm>
        </p:grpSpPr>
        <p:sp>
          <p:nvSpPr>
            <p:cNvPr id="243" name="Google Shape;243;p17"/>
            <p:cNvSpPr txBox="1"/>
            <p:nvPr/>
          </p:nvSpPr>
          <p:spPr>
            <a:xfrm>
              <a:off x="6441331" y="3837442"/>
              <a:ext cx="1698511" cy="3416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rgbClr val="FEC63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Every once in a while, some fun quizzes will be conducted for the employees of the organization which will help them improve their skills and win some fun prizes</a:t>
              </a:r>
              <a:endParaRPr b="1" dirty="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6488272" y="4146827"/>
              <a:ext cx="159158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dirty="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45" name="Google Shape;24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0672" y="1984246"/>
            <a:ext cx="894354" cy="89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9467" y="1987602"/>
            <a:ext cx="897858" cy="89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2544" y="1906141"/>
            <a:ext cx="907482" cy="9074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DE0410-1BC9-F0DB-1BF8-01AA072BF428}"/>
              </a:ext>
            </a:extLst>
          </p:cNvPr>
          <p:cNvSpPr txBox="1"/>
          <p:nvPr/>
        </p:nvSpPr>
        <p:spPr>
          <a:xfrm rot="16200000">
            <a:off x="-731879" y="3213012"/>
            <a:ext cx="18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8"/>
          <p:cNvGrpSpPr/>
          <p:nvPr/>
        </p:nvGrpSpPr>
        <p:grpSpPr>
          <a:xfrm>
            <a:off x="-290920" y="0"/>
            <a:ext cx="12501832" cy="6858000"/>
            <a:chOff x="-290920" y="0"/>
            <a:chExt cx="12501832" cy="6858000"/>
          </a:xfrm>
        </p:grpSpPr>
        <p:sp>
          <p:nvSpPr>
            <p:cNvPr id="257" name="Google Shape;257;p18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 rot="16200000">
              <a:off x="10922502" y="3255626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PROBLEM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226788" y="-2"/>
            <a:ext cx="11467203" cy="6858000"/>
            <a:chOff x="213096" y="0"/>
            <a:chExt cx="11467203" cy="6858000"/>
          </a:xfrm>
        </p:grpSpPr>
        <p:sp>
          <p:nvSpPr>
            <p:cNvPr id="262" name="Google Shape;262;p1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 txBox="1"/>
            <p:nvPr/>
          </p:nvSpPr>
          <p:spPr>
            <a:xfrm rot="16200000">
              <a:off x="10391889" y="3196607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65" name="Google Shape;26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8"/>
          <p:cNvGrpSpPr/>
          <p:nvPr/>
        </p:nvGrpSpPr>
        <p:grpSpPr>
          <a:xfrm>
            <a:off x="1184133" y="0"/>
            <a:ext cx="10059125" cy="6858000"/>
            <a:chOff x="491575" y="0"/>
            <a:chExt cx="10059125" cy="6858000"/>
          </a:xfrm>
        </p:grpSpPr>
        <p:sp>
          <p:nvSpPr>
            <p:cNvPr id="267" name="Google Shape;267;p18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 rot="16200000">
              <a:off x="9169957" y="3045250"/>
              <a:ext cx="1992086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DEMO</a:t>
              </a:r>
              <a:endParaRPr sz="4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9385467" y="3247473"/>
              <a:ext cx="483000" cy="483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-7972898" y="-4921"/>
            <a:ext cx="9665229" cy="6858000"/>
            <a:chOff x="491575" y="0"/>
            <a:chExt cx="9665229" cy="6858000"/>
          </a:xfrm>
        </p:grpSpPr>
        <p:sp>
          <p:nvSpPr>
            <p:cNvPr id="272" name="Google Shape;272;p1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 txBox="1"/>
            <p:nvPr/>
          </p:nvSpPr>
          <p:spPr>
            <a:xfrm rot="16200000">
              <a:off x="8806838" y="3158851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MODEL</a:t>
              </a:r>
              <a:endParaRPr sz="2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7638543" y="-1"/>
            <a:ext cx="8752079" cy="6858000"/>
            <a:chOff x="718505" y="-1"/>
            <a:chExt cx="8752079" cy="6858000"/>
          </a:xfrm>
        </p:grpSpPr>
        <p:sp>
          <p:nvSpPr>
            <p:cNvPr id="278" name="Google Shape;278;p18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 rot="16200000">
              <a:off x="8151396" y="3106806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81" name="Google Shape;28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18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83" name="Google Shape;283;p18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286" name="Google Shape;286;p18"/>
          <p:cNvCxnSpPr/>
          <p:nvPr/>
        </p:nvCxnSpPr>
        <p:spPr>
          <a:xfrm>
            <a:off x="3850016" y="3623253"/>
            <a:ext cx="1966913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288" name="Google Shape;288;p18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0" name="Google Shape;290;p18"/>
          <p:cNvCxnSpPr/>
          <p:nvPr/>
        </p:nvCxnSpPr>
        <p:spPr>
          <a:xfrm>
            <a:off x="5997735" y="3623253"/>
            <a:ext cx="1966913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1" name="Google Shape;291;p18"/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292" name="Google Shape;292;p18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8"/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295" name="Google Shape;295;p18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2594536" y="4142156"/>
            <a:ext cx="2289049" cy="548616"/>
            <a:chOff x="1514240" y="4816886"/>
            <a:chExt cx="2289049" cy="548616"/>
          </a:xfrm>
        </p:grpSpPr>
        <p:sp>
          <p:nvSpPr>
            <p:cNvPr id="298" name="Google Shape;298;p18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1733898" y="5088543"/>
              <a:ext cx="18497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00" name="Google Shape;300;p18"/>
          <p:cNvSpPr txBox="1"/>
          <p:nvPr/>
        </p:nvSpPr>
        <p:spPr>
          <a:xfrm>
            <a:off x="2594536" y="3709155"/>
            <a:ext cx="228904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Download the application from Google Play Store or App Store</a:t>
            </a:r>
            <a:endParaRPr sz="2000" b="1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4783446" y="4142156"/>
            <a:ext cx="2289049" cy="548616"/>
            <a:chOff x="1514240" y="4816886"/>
            <a:chExt cx="2289049" cy="548616"/>
          </a:xfrm>
        </p:grpSpPr>
        <p:sp>
          <p:nvSpPr>
            <p:cNvPr id="302" name="Google Shape;302;p18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1733898" y="5088543"/>
              <a:ext cx="1978087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04" name="Google Shape;304;p18"/>
          <p:cNvSpPr txBox="1"/>
          <p:nvPr/>
        </p:nvSpPr>
        <p:spPr>
          <a:xfrm>
            <a:off x="4783446" y="3709155"/>
            <a:ext cx="228904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 up on the application using your mobile number or email ID</a:t>
            </a:r>
            <a:endParaRPr sz="2000" b="1" dirty="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5" name="Google Shape;305;p18"/>
          <p:cNvGrpSpPr/>
          <p:nvPr/>
        </p:nvGrpSpPr>
        <p:grpSpPr>
          <a:xfrm>
            <a:off x="6912585" y="4142156"/>
            <a:ext cx="2289049" cy="548616"/>
            <a:chOff x="1514240" y="4816886"/>
            <a:chExt cx="2289049" cy="548616"/>
          </a:xfrm>
        </p:grpSpPr>
        <p:sp>
          <p:nvSpPr>
            <p:cNvPr id="306" name="Google Shape;306;p18"/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7" name="Google Shape;307;p18"/>
            <p:cNvSpPr txBox="1"/>
            <p:nvPr/>
          </p:nvSpPr>
          <p:spPr>
            <a:xfrm>
              <a:off x="1733898" y="5088543"/>
              <a:ext cx="18497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08" name="Google Shape;308;p18"/>
          <p:cNvSpPr txBox="1"/>
          <p:nvPr/>
        </p:nvSpPr>
        <p:spPr>
          <a:xfrm>
            <a:off x="6912585" y="3709155"/>
            <a:ext cx="2289049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the organization in which you are working and link your bank account to avail your rewards directly</a:t>
            </a:r>
            <a:endParaRPr sz="2000" b="1" dirty="0">
              <a:solidFill>
                <a:srgbClr val="FEC63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9" name="Google Shape;309;p18"/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310" name="Google Shape;310;p18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314" name="Google Shape;314;p18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8"/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318" name="Google Shape;318;p18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E482EC-A263-8AB7-046A-78C0D4452112}"/>
              </a:ext>
            </a:extLst>
          </p:cNvPr>
          <p:cNvSpPr txBox="1"/>
          <p:nvPr/>
        </p:nvSpPr>
        <p:spPr>
          <a:xfrm rot="16200000">
            <a:off x="-763878" y="3156160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5168-963D-EEF5-65B0-B3F050D78FC5}"/>
              </a:ext>
            </a:extLst>
          </p:cNvPr>
          <p:cNvSpPr txBox="1"/>
          <p:nvPr/>
        </p:nvSpPr>
        <p:spPr>
          <a:xfrm>
            <a:off x="3517267" y="2077350"/>
            <a:ext cx="50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08AF3-FE01-D0BC-2E55-F2FD42390730}"/>
              </a:ext>
            </a:extLst>
          </p:cNvPr>
          <p:cNvSpPr txBox="1"/>
          <p:nvPr/>
        </p:nvSpPr>
        <p:spPr>
          <a:xfrm>
            <a:off x="5697674" y="2039248"/>
            <a:ext cx="73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DC644-4935-98B6-4623-8EF6E8224C27}"/>
              </a:ext>
            </a:extLst>
          </p:cNvPr>
          <p:cNvSpPr txBox="1"/>
          <p:nvPr/>
        </p:nvSpPr>
        <p:spPr>
          <a:xfrm>
            <a:off x="7797505" y="2026349"/>
            <a:ext cx="487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9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30" name="Google Shape;330;p19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 txBox="1"/>
            <p:nvPr/>
          </p:nvSpPr>
          <p:spPr>
            <a:xfrm rot="16200000">
              <a:off x="10872792" y="32255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PROBLEM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3" name="Google Shape;33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19"/>
          <p:cNvGrpSpPr/>
          <p:nvPr/>
        </p:nvGrpSpPr>
        <p:grpSpPr>
          <a:xfrm>
            <a:off x="226788" y="-2"/>
            <a:ext cx="11465249" cy="6858000"/>
            <a:chOff x="213096" y="0"/>
            <a:chExt cx="11465249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 txBox="1"/>
            <p:nvPr/>
          </p:nvSpPr>
          <p:spPr>
            <a:xfrm rot="16200000">
              <a:off x="10389935" y="31366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8" name="Google Shape;33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p19"/>
          <p:cNvGrpSpPr/>
          <p:nvPr/>
        </p:nvGrpSpPr>
        <p:grpSpPr>
          <a:xfrm>
            <a:off x="1184133" y="0"/>
            <a:ext cx="10044794" cy="6858000"/>
            <a:chOff x="491575" y="0"/>
            <a:chExt cx="10044794" cy="6858000"/>
          </a:xfrm>
        </p:grpSpPr>
        <p:sp>
          <p:nvSpPr>
            <p:cNvPr id="340" name="Google Shape;340;p1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9"/>
            <p:cNvSpPr txBox="1"/>
            <p:nvPr/>
          </p:nvSpPr>
          <p:spPr>
            <a:xfrm rot="16200000">
              <a:off x="9186403" y="3182033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DEMO</a:t>
              </a:r>
              <a:endParaRPr sz="4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3" name="Google Shape;34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1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19"/>
          <p:cNvGrpSpPr/>
          <p:nvPr/>
        </p:nvGrpSpPr>
        <p:grpSpPr>
          <a:xfrm>
            <a:off x="1049062" y="0"/>
            <a:ext cx="9679190" cy="6858000"/>
            <a:chOff x="491575" y="0"/>
            <a:chExt cx="9679190" cy="6858000"/>
          </a:xfrm>
        </p:grpSpPr>
        <p:sp>
          <p:nvSpPr>
            <p:cNvPr id="346" name="Google Shape;346;p19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 txBox="1"/>
            <p:nvPr/>
          </p:nvSpPr>
          <p:spPr>
            <a:xfrm rot="16200000">
              <a:off x="8697689" y="2951964"/>
              <a:ext cx="1992086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MODEL</a:t>
              </a:r>
              <a:endParaRPr sz="28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9" name="Google Shape;34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6200000">
              <a:off x="8920601" y="3247471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19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351" name="Google Shape;351;p19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 rot="-5400000">
              <a:off x="8091629" y="3220387"/>
              <a:ext cx="19920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4" name="Google Shape;35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p19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56" name="Google Shape;356;p19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9"/>
            <p:cNvSpPr txBox="1"/>
            <p:nvPr/>
          </p:nvSpPr>
          <p:spPr>
            <a:xfrm rot="-5400000">
              <a:off x="-738260" y="3251164"/>
              <a:ext cx="19920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60" name="Google Shape;360;p19"/>
          <p:cNvSpPr/>
          <p:nvPr/>
        </p:nvSpPr>
        <p:spPr>
          <a:xfrm>
            <a:off x="1590156" y="1623565"/>
            <a:ext cx="2017224" cy="201722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4287817" y="1594502"/>
            <a:ext cx="2075350" cy="207535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7057250" y="1589351"/>
            <a:ext cx="2085652" cy="208565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19"/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369" name="Google Shape;369;p19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/>
            </a:p>
          </p:txBody>
        </p:sp>
      </p:grpSp>
      <p:grpSp>
        <p:nvGrpSpPr>
          <p:cNvPr id="371" name="Google Shape;371;p19"/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372" name="Google Shape;372;p19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375" name="Google Shape;375;p19"/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>
            <a:off x="1089803" y="4112242"/>
            <a:ext cx="3048141" cy="2063401"/>
            <a:chOff x="264581" y="4416136"/>
            <a:chExt cx="3048141" cy="2063401"/>
          </a:xfrm>
        </p:grpSpPr>
        <p:sp>
          <p:nvSpPr>
            <p:cNvPr id="378" name="Google Shape;378;p19"/>
            <p:cNvSpPr txBox="1"/>
            <p:nvPr/>
          </p:nvSpPr>
          <p:spPr>
            <a:xfrm>
              <a:off x="466266" y="4416136"/>
              <a:ext cx="264477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KEY PARTNERS</a:t>
              </a:r>
              <a:endParaRPr sz="24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466266" y="5002250"/>
              <a:ext cx="2644771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Google Play Store / App Store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XYZ Bank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dirty="0" err="1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PeyTM</a:t>
              </a:r>
              <a:r>
                <a:rPr lang="en-IN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(payment gateway)</a:t>
              </a:r>
              <a:endParaRPr sz="1800" dirty="0">
                <a:solidFill>
                  <a:schemeClr val="accent3">
                    <a:lumMod val="75000"/>
                  </a:schemeClr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0" name="Google Shape;380;p19"/>
            <p:cNvSpPr txBox="1"/>
            <p:nvPr/>
          </p:nvSpPr>
          <p:spPr>
            <a:xfrm>
              <a:off x="264581" y="5186916"/>
              <a:ext cx="304814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81" name="Google Shape;381;p19"/>
          <p:cNvGrpSpPr/>
          <p:nvPr/>
        </p:nvGrpSpPr>
        <p:grpSpPr>
          <a:xfrm>
            <a:off x="3983187" y="3981613"/>
            <a:ext cx="2917995" cy="2897924"/>
            <a:chOff x="3320125" y="4416136"/>
            <a:chExt cx="2917995" cy="2897924"/>
          </a:xfrm>
        </p:grpSpPr>
        <p:sp>
          <p:nvSpPr>
            <p:cNvPr id="382" name="Google Shape;382;p19"/>
            <p:cNvSpPr txBox="1"/>
            <p:nvPr/>
          </p:nvSpPr>
          <p:spPr>
            <a:xfrm>
              <a:off x="3344736" y="4416136"/>
              <a:ext cx="264477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VALUE PROPOSITIONS</a:t>
              </a:r>
              <a:endParaRPr sz="24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" name="Google Shape;383;p19"/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3320125" y="4728777"/>
              <a:ext cx="2917995" cy="2585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One stop solution for bringing-in motivation for the employees and also to make working fun for them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Viewed as a premium application</a:t>
              </a: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85" name="Google Shape;385;p19"/>
          <p:cNvGrpSpPr/>
          <p:nvPr/>
        </p:nvGrpSpPr>
        <p:grpSpPr>
          <a:xfrm>
            <a:off x="6779667" y="3958435"/>
            <a:ext cx="3229021" cy="2438037"/>
            <a:chOff x="6392839" y="4262329"/>
            <a:chExt cx="3229021" cy="2438037"/>
          </a:xfrm>
        </p:grpSpPr>
        <p:sp>
          <p:nvSpPr>
            <p:cNvPr id="386" name="Google Shape;386;p19"/>
            <p:cNvSpPr txBox="1"/>
            <p:nvPr/>
          </p:nvSpPr>
          <p:spPr>
            <a:xfrm>
              <a:off x="6392839" y="4262329"/>
              <a:ext cx="27700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CUSTOMER RELATIONSHIPS</a:t>
              </a:r>
              <a:endParaRPr sz="24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7" name="Google Shape;387;p19"/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6573719" y="5223079"/>
              <a:ext cx="3048141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24*7 Customer Support available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IN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Personalized quizzes based on the interests of the users</a:t>
              </a: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51F0CF-6073-DDC7-BB1C-6D0E4C9932B6}"/>
              </a:ext>
            </a:extLst>
          </p:cNvPr>
          <p:cNvSpPr txBox="1"/>
          <p:nvPr/>
        </p:nvSpPr>
        <p:spPr>
          <a:xfrm rot="16200000">
            <a:off x="-928136" y="3136609"/>
            <a:ext cx="20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0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98" name="Google Shape;398;p20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0"/>
            <p:cNvSpPr txBox="1"/>
            <p:nvPr/>
          </p:nvSpPr>
          <p:spPr>
            <a:xfrm rot="16200000">
              <a:off x="10872792" y="32255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PROBLEM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1" name="Google Shape;40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20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403" name="Google Shape;403;p20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0"/>
            <p:cNvSpPr txBox="1"/>
            <p:nvPr/>
          </p:nvSpPr>
          <p:spPr>
            <a:xfrm rot="16200000">
              <a:off x="10341391" y="3136632"/>
              <a:ext cx="199208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</a:t>
              </a:r>
              <a:endParaRPr sz="32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6" name="Google Shape;406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20"/>
          <p:cNvGrpSpPr/>
          <p:nvPr/>
        </p:nvGrpSpPr>
        <p:grpSpPr>
          <a:xfrm>
            <a:off x="1184133" y="0"/>
            <a:ext cx="10015782" cy="6858000"/>
            <a:chOff x="491575" y="0"/>
            <a:chExt cx="10015782" cy="6858000"/>
          </a:xfrm>
        </p:grpSpPr>
        <p:sp>
          <p:nvSpPr>
            <p:cNvPr id="408" name="Google Shape;408;p2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0"/>
            <p:cNvSpPr txBox="1"/>
            <p:nvPr/>
          </p:nvSpPr>
          <p:spPr>
            <a:xfrm rot="16200000">
              <a:off x="9157391" y="3075075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DEMO</a:t>
              </a:r>
              <a:endParaRPr sz="4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1" name="Google Shape;41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20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20"/>
          <p:cNvGrpSpPr/>
          <p:nvPr/>
        </p:nvGrpSpPr>
        <p:grpSpPr>
          <a:xfrm>
            <a:off x="1049062" y="0"/>
            <a:ext cx="9653925" cy="6858000"/>
            <a:chOff x="491575" y="0"/>
            <a:chExt cx="9653925" cy="6858000"/>
          </a:xfrm>
        </p:grpSpPr>
        <p:sp>
          <p:nvSpPr>
            <p:cNvPr id="414" name="Google Shape;414;p20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 rot="16200000">
              <a:off x="8795534" y="3122505"/>
              <a:ext cx="199208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MODEL</a:t>
              </a:r>
              <a:endParaRPr sz="20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7" name="Google Shape;41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Google Shape;418;p2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419" name="Google Shape;419;p20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0"/>
            <p:cNvSpPr txBox="1"/>
            <p:nvPr/>
          </p:nvSpPr>
          <p:spPr>
            <a:xfrm rot="16200000">
              <a:off x="8091629" y="3189630"/>
              <a:ext cx="199208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MARKET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23" name="Google Shape;423;p2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456" name="Google Shape;45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264564">
            <a:off x="8983655" y="3316632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270AD-F9FD-55FD-B3E1-DC27D4F7D7F8}"/>
              </a:ext>
            </a:extLst>
          </p:cNvPr>
          <p:cNvSpPr txBox="1"/>
          <p:nvPr/>
        </p:nvSpPr>
        <p:spPr>
          <a:xfrm rot="16200000">
            <a:off x="-838046" y="3122307"/>
            <a:ext cx="17762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EB03-37C5-D50A-6FAF-3D4264409A69}"/>
              </a:ext>
            </a:extLst>
          </p:cNvPr>
          <p:cNvSpPr txBox="1"/>
          <p:nvPr/>
        </p:nvSpPr>
        <p:spPr>
          <a:xfrm>
            <a:off x="697219" y="562708"/>
            <a:ext cx="9297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dirty="0">
                <a:solidFill>
                  <a:srgbClr val="002060"/>
                </a:solidFill>
              </a:rPr>
              <a:t>CUSTOMER SEGMENTS AND TARGET AUDIENCE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7C916-7F2A-43D1-B32D-8F478F0C7C8B}"/>
              </a:ext>
            </a:extLst>
          </p:cNvPr>
          <p:cNvSpPr txBox="1"/>
          <p:nvPr/>
        </p:nvSpPr>
        <p:spPr>
          <a:xfrm>
            <a:off x="849035" y="1678075"/>
            <a:ext cx="794447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The customer segment will mostly consists of people who are aged 22 years and above can use our application.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Our target audience are mainly the working professionals who have a hard time doing monotonous jobs and feeling low &amp; demotivated.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We have defined our target market in these key geographical locations :</a:t>
            </a:r>
          </a:p>
          <a:p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 Delhi, Mumbai, Bengaluru, Hyderabad, Kolkata, Chennai, etc.</a:t>
            </a:r>
          </a:p>
          <a:p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473</Words>
  <Application>Microsoft Office PowerPoint</Application>
  <PresentationFormat>Widescreen</PresentationFormat>
  <Paragraphs>106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Balthazar</vt:lpstr>
      <vt:lpstr>Calibri</vt:lpstr>
      <vt:lpstr>Trebuchet MS</vt:lpstr>
      <vt:lpstr>Twentieth Century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Kumar</dc:creator>
  <cp:lastModifiedBy>Suraj Kumar</cp:lastModifiedBy>
  <cp:revision>40</cp:revision>
  <dcterms:modified xsi:type="dcterms:W3CDTF">2022-10-01T13:11:33Z</dcterms:modified>
</cp:coreProperties>
</file>