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Montserrat"/>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76">
          <p15:clr>
            <a:srgbClr val="9AA0A6"/>
          </p15:clr>
        </p15:guide>
        <p15:guide id="2" pos="3456">
          <p15:clr>
            <a:srgbClr val="9AA0A6"/>
          </p15:clr>
        </p15:guide>
        <p15:guide id="3" pos="4032">
          <p15:clr>
            <a:srgbClr val="9AA0A6"/>
          </p15:clr>
        </p15:guide>
        <p15:guide id="4" pos="6912">
          <p15:clr>
            <a:srgbClr val="9AA0A6"/>
          </p15:clr>
        </p15:guide>
      </p15:sldGuideLst>
    </p:ext>
    <p:ext uri="http://customooxmlschemas.google.com/">
      <go:slidesCustomData xmlns:go="http://customooxmlschemas.google.com/" r:id="rId25" roundtripDataSignature="AMtx7mi/2NaijSlV9N8kgJ6YP4TtuPV/5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76"/>
        <p:guide pos="3456"/>
        <p:guide pos="4032"/>
        <p:guide pos="691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d88a085e32_7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d88a085e32_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d88a085e32_4_167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d88a085e32_4_16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d879c48a62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d879c48a6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d88a085e32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gd88a085e32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d88a085e32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gd88a085e32_4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d879c48a62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d879c48a6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88a085e32_4_16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d88a085e32_4_167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88a085e32_4_16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d88a085e32_4_167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88a085e32_4_16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d88a085e32_4_167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88a085e32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d88a085e32_4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88a085e32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d88a085e32_4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88a085e32_7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88a085e32_7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88a085e32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d88a085e32_4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 name="Shape 11"/>
        <p:cNvGrpSpPr/>
        <p:nvPr/>
      </p:nvGrpSpPr>
      <p:grpSpPr>
        <a:xfrm>
          <a:off x="0" y="0"/>
          <a:ext cx="0" cy="0"/>
          <a:chOff x="0" y="0"/>
          <a:chExt cx="0" cy="0"/>
        </a:xfrm>
      </p:grpSpPr>
      <p:pic>
        <p:nvPicPr>
          <p:cNvPr descr="A picture containing logo&#10;&#10;Description automatically generated" id="12" name="Google Shape;12;p4"/>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3" name="Google Shape;13;p4"/>
          <p:cNvSpPr txBox="1"/>
          <p:nvPr>
            <p:ph type="ctrTitle"/>
          </p:nvPr>
        </p:nvSpPr>
        <p:spPr>
          <a:xfrm>
            <a:off x="2327562" y="4239494"/>
            <a:ext cx="7885217" cy="81426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B01E23"/>
              </a:buClr>
              <a:buSzPts val="2800"/>
              <a:buFont typeface="Arial"/>
              <a:buNone/>
              <a:defRPr sz="2800">
                <a:solidFill>
                  <a:srgbClr val="B01E2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4"/>
          <p:cNvSpPr txBox="1"/>
          <p:nvPr>
            <p:ph idx="1" type="body"/>
          </p:nvPr>
        </p:nvSpPr>
        <p:spPr>
          <a:xfrm>
            <a:off x="2327562" y="5217041"/>
            <a:ext cx="3756563" cy="43973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1600"/>
              <a:buNone/>
              <a:defRPr sz="1600">
                <a:solidFill>
                  <a:srgbClr val="C00000"/>
                </a:solidFill>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 name="Google Shape;15;p4"/>
          <p:cNvSpPr txBox="1"/>
          <p:nvPr>
            <p:ph idx="2" type="body"/>
          </p:nvPr>
        </p:nvSpPr>
        <p:spPr>
          <a:xfrm>
            <a:off x="6270170" y="5217041"/>
            <a:ext cx="3942609" cy="43973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1600"/>
              <a:buNone/>
              <a:defRPr sz="1600">
                <a:solidFill>
                  <a:srgbClr val="C00000"/>
                </a:solidFill>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6" name="Shape 66"/>
        <p:cNvGrpSpPr/>
        <p:nvPr/>
      </p:nvGrpSpPr>
      <p:grpSpPr>
        <a:xfrm>
          <a:off x="0" y="0"/>
          <a:ext cx="0" cy="0"/>
          <a:chOff x="0" y="0"/>
          <a:chExt cx="0" cy="0"/>
        </a:xfrm>
      </p:grpSpPr>
      <p:sp>
        <p:nvSpPr>
          <p:cNvPr id="67" name="Google Shape;67;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2" name="Shape 72"/>
        <p:cNvGrpSpPr/>
        <p:nvPr/>
      </p:nvGrpSpPr>
      <p:grpSpPr>
        <a:xfrm>
          <a:off x="0" y="0"/>
          <a:ext cx="0" cy="0"/>
          <a:chOff x="0" y="0"/>
          <a:chExt cx="0" cy="0"/>
        </a:xfrm>
      </p:grpSpPr>
      <p:sp>
        <p:nvSpPr>
          <p:cNvPr id="73" name="Google Shape;73;p1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5"/>
          <p:cNvSpPr txBox="1"/>
          <p:nvPr>
            <p:ph type="title"/>
          </p:nvPr>
        </p:nvSpPr>
        <p:spPr>
          <a:xfrm>
            <a:off x="281300" y="720908"/>
            <a:ext cx="10085858" cy="5418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000"/>
              <a:buFont typeface="Arial"/>
              <a:buNone/>
              <a:defRPr sz="2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5"/>
          <p:cNvSpPr txBox="1"/>
          <p:nvPr>
            <p:ph idx="1" type="body"/>
          </p:nvPr>
        </p:nvSpPr>
        <p:spPr>
          <a:xfrm>
            <a:off x="281300" y="1485673"/>
            <a:ext cx="11629401" cy="504575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atin typeface="Arial"/>
                <a:ea typeface="Arial"/>
                <a:cs typeface="Arial"/>
                <a:sym typeface="Arial"/>
              </a:defRPr>
            </a:lvl1pPr>
            <a:lvl2pPr indent="-228600" lvl="1" marL="914400" algn="l">
              <a:lnSpc>
                <a:spcPct val="90000"/>
              </a:lnSpc>
              <a:spcBef>
                <a:spcPts val="500"/>
              </a:spcBef>
              <a:spcAft>
                <a:spcPts val="0"/>
              </a:spcAft>
              <a:buClr>
                <a:schemeClr val="dk1"/>
              </a:buClr>
              <a:buSzPts val="1600"/>
              <a:buNone/>
              <a:defRPr sz="1600">
                <a:latin typeface="Arial"/>
                <a:ea typeface="Arial"/>
                <a:cs typeface="Arial"/>
                <a:sym typeface="Arial"/>
              </a:defRPr>
            </a:lvl2pPr>
            <a:lvl3pPr indent="-228600" lvl="2" marL="137160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algn="l">
              <a:lnSpc>
                <a:spcPct val="90000"/>
              </a:lnSpc>
              <a:spcBef>
                <a:spcPts val="500"/>
              </a:spcBef>
              <a:spcAft>
                <a:spcPts val="0"/>
              </a:spcAft>
              <a:buClr>
                <a:schemeClr val="dk1"/>
              </a:buClr>
              <a:buSzPts val="1600"/>
              <a:buNone/>
              <a:defRPr sz="1600">
                <a:latin typeface="Arial"/>
                <a:ea typeface="Arial"/>
                <a:cs typeface="Arial"/>
                <a:sym typeface="Arial"/>
              </a:defRPr>
            </a:lvl4pPr>
            <a:lvl5pPr indent="-228600" lvl="4" marL="2286000" algn="l">
              <a:lnSpc>
                <a:spcPct val="90000"/>
              </a:lnSpc>
              <a:spcBef>
                <a:spcPts val="500"/>
              </a:spcBef>
              <a:spcAft>
                <a:spcPts val="0"/>
              </a:spcAft>
              <a:buClr>
                <a:schemeClr val="dk1"/>
              </a:buClr>
              <a:buSzPts val="1600"/>
              <a:buNone/>
              <a:defRPr sz="1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9" name="Google Shape;19;p5"/>
          <p:cNvPicPr preferRelativeResize="0"/>
          <p:nvPr/>
        </p:nvPicPr>
        <p:blipFill rotWithShape="1">
          <a:blip r:embed="rId2">
            <a:alphaModFix/>
          </a:blip>
          <a:srcRect b="0" l="0" r="0" t="0"/>
          <a:stretch/>
        </p:blipFill>
        <p:spPr>
          <a:xfrm>
            <a:off x="10481786" y="232002"/>
            <a:ext cx="1465200" cy="1030741"/>
          </a:xfrm>
          <a:prstGeom prst="rect">
            <a:avLst/>
          </a:prstGeom>
          <a:noFill/>
          <a:ln>
            <a:noFill/>
          </a:ln>
        </p:spPr>
      </p:pic>
      <p:pic>
        <p:nvPicPr>
          <p:cNvPr id="20" name="Google Shape;20;p5"/>
          <p:cNvPicPr preferRelativeResize="0"/>
          <p:nvPr/>
        </p:nvPicPr>
        <p:blipFill rotWithShape="1">
          <a:blip r:embed="rId3">
            <a:alphaModFix/>
          </a:blip>
          <a:srcRect b="0" l="0" r="0" t="0"/>
          <a:stretch/>
        </p:blipFill>
        <p:spPr>
          <a:xfrm>
            <a:off x="317585" y="232002"/>
            <a:ext cx="1465200" cy="26597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4" name="Google Shape;2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7" name="Google Shape;37;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2" name="Shape 52"/>
        <p:cNvGrpSpPr/>
        <p:nvPr/>
      </p:nvGrpSpPr>
      <p:grpSpPr>
        <a:xfrm>
          <a:off x="0" y="0"/>
          <a:ext cx="0" cy="0"/>
          <a:chOff x="0" y="0"/>
          <a:chExt cx="0" cy="0"/>
        </a:xfrm>
      </p:grpSpPr>
      <p:sp>
        <p:nvSpPr>
          <p:cNvPr id="53" name="Google Shape;53;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5" name="Google Shape;55;p1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6" name="Google Shape;5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9" name="Shape 59"/>
        <p:cNvGrpSpPr/>
        <p:nvPr/>
      </p:nvGrpSpPr>
      <p:grpSpPr>
        <a:xfrm>
          <a:off x="0" y="0"/>
          <a:ext cx="0" cy="0"/>
          <a:chOff x="0" y="0"/>
          <a:chExt cx="0" cy="0"/>
        </a:xfrm>
      </p:grpSpPr>
      <p:sp>
        <p:nvSpPr>
          <p:cNvPr id="60" name="Google Shape;60;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2"/>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2" name="Google Shape;62;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github.com/rohithandique/maverick-web-ap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
          <p:cNvSpPr txBox="1"/>
          <p:nvPr>
            <p:ph type="ctrTitle"/>
          </p:nvPr>
        </p:nvSpPr>
        <p:spPr>
          <a:xfrm>
            <a:off x="2327562" y="4239494"/>
            <a:ext cx="7885217" cy="81426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B01E23"/>
              </a:buClr>
              <a:buSzPts val="2520"/>
              <a:buFont typeface="Arial"/>
              <a:buNone/>
            </a:pPr>
            <a:r>
              <a:rPr b="1" lang="en-US" sz="2220">
                <a:latin typeface="Montserrat"/>
                <a:ea typeface="Montserrat"/>
                <a:cs typeface="Montserrat"/>
                <a:sym typeface="Montserrat"/>
              </a:rPr>
              <a:t>CUSTOMISED DISCOUNT - TECHNICAL PROTOTYPE</a:t>
            </a:r>
            <a:endParaRPr b="1" sz="2220">
              <a:latin typeface="Montserrat"/>
              <a:ea typeface="Montserrat"/>
              <a:cs typeface="Montserrat"/>
              <a:sym typeface="Montserrat"/>
            </a:endParaRPr>
          </a:p>
        </p:txBody>
      </p:sp>
      <p:sp>
        <p:nvSpPr>
          <p:cNvPr id="83" name="Google Shape;83;p1"/>
          <p:cNvSpPr txBox="1"/>
          <p:nvPr>
            <p:ph idx="1" type="body"/>
          </p:nvPr>
        </p:nvSpPr>
        <p:spPr>
          <a:xfrm>
            <a:off x="2071325" y="5217050"/>
            <a:ext cx="4577100" cy="814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C00000"/>
              </a:buClr>
              <a:buSzPts val="1600"/>
              <a:buNone/>
            </a:pPr>
            <a:r>
              <a:rPr b="1" lang="en-US">
                <a:latin typeface="Montserrat"/>
                <a:ea typeface="Montserrat"/>
                <a:cs typeface="Montserrat"/>
                <a:sym typeface="Montserrat"/>
              </a:rPr>
              <a:t>SWIFT SNIPERS</a:t>
            </a:r>
            <a:endParaRPr b="1">
              <a:latin typeface="Montserrat"/>
              <a:ea typeface="Montserrat"/>
              <a:cs typeface="Montserrat"/>
              <a:sym typeface="Montserrat"/>
            </a:endParaRPr>
          </a:p>
          <a:p>
            <a:pPr indent="0" lvl="0" marL="0" rtl="0" algn="l">
              <a:lnSpc>
                <a:spcPct val="90000"/>
              </a:lnSpc>
              <a:spcBef>
                <a:spcPts val="0"/>
              </a:spcBef>
              <a:spcAft>
                <a:spcPts val="0"/>
              </a:spcAft>
              <a:buClr>
                <a:srgbClr val="C00000"/>
              </a:buClr>
              <a:buSzPts val="1600"/>
              <a:buNone/>
            </a:pPr>
            <a:r>
              <a:rPr lang="en-US">
                <a:latin typeface="Montserrat"/>
                <a:ea typeface="Montserrat"/>
                <a:cs typeface="Montserrat"/>
                <a:sym typeface="Montserrat"/>
              </a:rPr>
              <a:t>National Institute Of Technology Karnataka, Surathkal</a:t>
            </a:r>
            <a:endParaRPr>
              <a:latin typeface="Montserrat"/>
              <a:ea typeface="Montserrat"/>
              <a:cs typeface="Montserrat"/>
              <a:sym typeface="Montserrat"/>
            </a:endParaRPr>
          </a:p>
        </p:txBody>
      </p:sp>
      <p:sp>
        <p:nvSpPr>
          <p:cNvPr id="84" name="Google Shape;84;p1"/>
          <p:cNvSpPr txBox="1"/>
          <p:nvPr>
            <p:ph idx="2" type="body"/>
          </p:nvPr>
        </p:nvSpPr>
        <p:spPr>
          <a:xfrm>
            <a:off x="6602125" y="5140846"/>
            <a:ext cx="3942600" cy="906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00000"/>
              </a:buClr>
              <a:buSzPts val="1600"/>
              <a:buNone/>
            </a:pPr>
            <a:r>
              <a:rPr lang="en-US" sz="1800">
                <a:latin typeface="Montserrat"/>
                <a:ea typeface="Montserrat"/>
                <a:cs typeface="Montserrat"/>
                <a:sym typeface="Montserrat"/>
              </a:rPr>
              <a:t>Suraj Kumar L</a:t>
            </a:r>
            <a:endParaRPr sz="1800">
              <a:latin typeface="Montserrat"/>
              <a:ea typeface="Montserrat"/>
              <a:cs typeface="Montserrat"/>
              <a:sym typeface="Montserrat"/>
            </a:endParaRPr>
          </a:p>
          <a:p>
            <a:pPr indent="0" lvl="0" marL="0" rtl="0" algn="l">
              <a:lnSpc>
                <a:spcPct val="90000"/>
              </a:lnSpc>
              <a:spcBef>
                <a:spcPts val="0"/>
              </a:spcBef>
              <a:spcAft>
                <a:spcPts val="0"/>
              </a:spcAft>
              <a:buClr>
                <a:srgbClr val="C00000"/>
              </a:buClr>
              <a:buSzPts val="1600"/>
              <a:buNone/>
            </a:pPr>
            <a:r>
              <a:rPr lang="en-US" sz="1800">
                <a:latin typeface="Montserrat"/>
                <a:ea typeface="Montserrat"/>
                <a:cs typeface="Montserrat"/>
                <a:sym typeface="Montserrat"/>
              </a:rPr>
              <a:t>Rohit Handique</a:t>
            </a:r>
            <a:endParaRPr sz="1800">
              <a:latin typeface="Montserrat"/>
              <a:ea typeface="Montserrat"/>
              <a:cs typeface="Montserrat"/>
              <a:sym typeface="Montserrat"/>
            </a:endParaRPr>
          </a:p>
          <a:p>
            <a:pPr indent="0" lvl="0" marL="0" rtl="0" algn="l">
              <a:lnSpc>
                <a:spcPct val="90000"/>
              </a:lnSpc>
              <a:spcBef>
                <a:spcPts val="0"/>
              </a:spcBef>
              <a:spcAft>
                <a:spcPts val="0"/>
              </a:spcAft>
              <a:buClr>
                <a:srgbClr val="C00000"/>
              </a:buClr>
              <a:buSzPts val="1600"/>
              <a:buNone/>
            </a:pPr>
            <a:r>
              <a:rPr lang="en-US" sz="1800">
                <a:latin typeface="Montserrat"/>
                <a:ea typeface="Montserrat"/>
                <a:cs typeface="Montserrat"/>
                <a:sym typeface="Montserrat"/>
              </a:rPr>
              <a:t>Mihir BL</a:t>
            </a:r>
            <a:endParaRPr sz="1800">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d88a085e32_7_1"/>
          <p:cNvSpPr txBox="1"/>
          <p:nvPr>
            <p:ph type="title"/>
          </p:nvPr>
        </p:nvSpPr>
        <p:spPr>
          <a:xfrm>
            <a:off x="281300" y="720908"/>
            <a:ext cx="10086000" cy="5418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latin typeface="Montserrat"/>
                <a:ea typeface="Montserrat"/>
                <a:cs typeface="Montserrat"/>
                <a:sym typeface="Montserrat"/>
              </a:rPr>
              <a:t>Web App - After Running</a:t>
            </a:r>
            <a:endParaRPr b="1">
              <a:latin typeface="Montserrat"/>
              <a:ea typeface="Montserrat"/>
              <a:cs typeface="Montserrat"/>
              <a:sym typeface="Montserrat"/>
            </a:endParaRPr>
          </a:p>
        </p:txBody>
      </p:sp>
      <p:pic>
        <p:nvPicPr>
          <p:cNvPr id="220" name="Google Shape;220;gd88a085e32_7_1"/>
          <p:cNvPicPr preferRelativeResize="0"/>
          <p:nvPr/>
        </p:nvPicPr>
        <p:blipFill>
          <a:blip r:embed="rId3">
            <a:alphaModFix/>
          </a:blip>
          <a:stretch>
            <a:fillRect/>
          </a:stretch>
        </p:blipFill>
        <p:spPr>
          <a:xfrm>
            <a:off x="2128575" y="2168408"/>
            <a:ext cx="6858000" cy="3962400"/>
          </a:xfrm>
          <a:prstGeom prst="rect">
            <a:avLst/>
          </a:prstGeom>
          <a:noFill/>
          <a:ln>
            <a:noFill/>
          </a:ln>
        </p:spPr>
      </p:pic>
      <p:grpSp>
        <p:nvGrpSpPr>
          <p:cNvPr id="221" name="Google Shape;221;gd88a085e32_7_1"/>
          <p:cNvGrpSpPr/>
          <p:nvPr/>
        </p:nvGrpSpPr>
        <p:grpSpPr>
          <a:xfrm>
            <a:off x="258600" y="1355423"/>
            <a:ext cx="10086000" cy="48900"/>
            <a:chOff x="258600" y="1203023"/>
            <a:chExt cx="10086000" cy="48900"/>
          </a:xfrm>
        </p:grpSpPr>
        <p:sp>
          <p:nvSpPr>
            <p:cNvPr id="222" name="Google Shape;222;gd88a085e32_7_1"/>
            <p:cNvSpPr/>
            <p:nvPr/>
          </p:nvSpPr>
          <p:spPr>
            <a:xfrm>
              <a:off x="258600" y="1203023"/>
              <a:ext cx="10086000" cy="48900"/>
            </a:xfrm>
            <a:prstGeom prst="rect">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3" name="Google Shape;223;gd88a085e32_7_1"/>
            <p:cNvSpPr/>
            <p:nvPr/>
          </p:nvSpPr>
          <p:spPr>
            <a:xfrm>
              <a:off x="258600" y="1203023"/>
              <a:ext cx="5704500" cy="48900"/>
            </a:xfrm>
            <a:prstGeom prst="rect">
              <a:avLst/>
            </a:prstGeom>
            <a:solidFill>
              <a:srgbClr val="C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solidFill>
                  <a:srgbClr val="1155CC"/>
                </a:solidFill>
              </a:endParaRPr>
            </a:p>
          </p:txBody>
        </p:sp>
      </p:grpSp>
      <p:grpSp>
        <p:nvGrpSpPr>
          <p:cNvPr id="224" name="Google Shape;224;gd88a085e32_7_1"/>
          <p:cNvGrpSpPr/>
          <p:nvPr/>
        </p:nvGrpSpPr>
        <p:grpSpPr>
          <a:xfrm>
            <a:off x="11046049" y="5864602"/>
            <a:ext cx="949085" cy="770123"/>
            <a:chOff x="1536948" y="644708"/>
            <a:chExt cx="665371" cy="541768"/>
          </a:xfrm>
        </p:grpSpPr>
        <p:grpSp>
          <p:nvGrpSpPr>
            <p:cNvPr id="225" name="Google Shape;225;gd88a085e32_7_1"/>
            <p:cNvGrpSpPr/>
            <p:nvPr/>
          </p:nvGrpSpPr>
          <p:grpSpPr>
            <a:xfrm>
              <a:off x="1536948" y="644708"/>
              <a:ext cx="665371" cy="541768"/>
              <a:chOff x="8995711" y="239191"/>
              <a:chExt cx="1077698" cy="902045"/>
            </a:xfrm>
          </p:grpSpPr>
          <p:sp>
            <p:nvSpPr>
              <p:cNvPr id="226" name="Google Shape;226;gd88a085e32_7_1"/>
              <p:cNvSpPr/>
              <p:nvPr/>
            </p:nvSpPr>
            <p:spPr>
              <a:xfrm>
                <a:off x="9187173" y="1028455"/>
                <a:ext cx="424358" cy="112781"/>
              </a:xfrm>
              <a:custGeom>
                <a:rect b="b" l="l" r="r" t="t"/>
                <a:pathLst>
                  <a:path extrusionOk="0" h="2259" w="7589">
                    <a:moveTo>
                      <a:pt x="2792" y="0"/>
                    </a:moveTo>
                    <a:lnTo>
                      <a:pt x="2415" y="1130"/>
                    </a:lnTo>
                    <a:lnTo>
                      <a:pt x="567" y="1130"/>
                    </a:lnTo>
                    <a:cubicBezTo>
                      <a:pt x="253" y="1130"/>
                      <a:pt x="0" y="1383"/>
                      <a:pt x="0" y="1696"/>
                    </a:cubicBezTo>
                    <a:cubicBezTo>
                      <a:pt x="0" y="2006"/>
                      <a:pt x="253" y="2259"/>
                      <a:pt x="567" y="2259"/>
                    </a:cubicBezTo>
                    <a:lnTo>
                      <a:pt x="7589" y="2259"/>
                    </a:lnTo>
                    <a:cubicBezTo>
                      <a:pt x="7101" y="1831"/>
                      <a:pt x="6821" y="1214"/>
                      <a:pt x="6821" y="567"/>
                    </a:cubicBezTo>
                    <a:lnTo>
                      <a:pt x="6821" y="0"/>
                    </a:lnTo>
                    <a:close/>
                  </a:path>
                </a:pathLst>
              </a:custGeom>
              <a:solidFill>
                <a:srgbClr val="C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435D74"/>
                  </a:solidFill>
                </a:endParaRPr>
              </a:p>
            </p:txBody>
          </p:sp>
          <p:sp>
            <p:nvSpPr>
              <p:cNvPr id="227" name="Google Shape;227;gd88a085e32_7_1"/>
              <p:cNvSpPr/>
              <p:nvPr/>
            </p:nvSpPr>
            <p:spPr>
              <a:xfrm>
                <a:off x="8995711" y="859310"/>
                <a:ext cx="572875" cy="112831"/>
              </a:xfrm>
              <a:custGeom>
                <a:rect b="b" l="l" r="r" t="t"/>
                <a:pathLst>
                  <a:path extrusionOk="0" h="2260" w="10245">
                    <a:moveTo>
                      <a:pt x="1" y="1"/>
                    </a:moveTo>
                    <a:lnTo>
                      <a:pt x="1" y="567"/>
                    </a:lnTo>
                    <a:cubicBezTo>
                      <a:pt x="1" y="1500"/>
                      <a:pt x="756" y="2259"/>
                      <a:pt x="1693" y="2259"/>
                    </a:cubicBezTo>
                    <a:lnTo>
                      <a:pt x="10245" y="2259"/>
                    </a:lnTo>
                    <a:lnTo>
                      <a:pt x="10245" y="1"/>
                    </a:lnTo>
                    <a:close/>
                  </a:path>
                </a:pathLst>
              </a:custGeom>
              <a:solidFill>
                <a:srgbClr val="C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435D74"/>
                  </a:solidFill>
                </a:endParaRPr>
              </a:p>
            </p:txBody>
          </p:sp>
          <p:sp>
            <p:nvSpPr>
              <p:cNvPr id="228" name="Google Shape;228;gd88a085e32_7_1"/>
              <p:cNvSpPr/>
              <p:nvPr/>
            </p:nvSpPr>
            <p:spPr>
              <a:xfrm>
                <a:off x="8995711" y="239191"/>
                <a:ext cx="1077698" cy="563803"/>
              </a:xfrm>
              <a:custGeom>
                <a:rect b="b" l="l" r="r" t="t"/>
                <a:pathLst>
                  <a:path extrusionOk="0" h="11293" w="19273">
                    <a:moveTo>
                      <a:pt x="1693" y="0"/>
                    </a:moveTo>
                    <a:cubicBezTo>
                      <a:pt x="756" y="0"/>
                      <a:pt x="1" y="759"/>
                      <a:pt x="1" y="1696"/>
                    </a:cubicBezTo>
                    <a:lnTo>
                      <a:pt x="1" y="11293"/>
                    </a:lnTo>
                    <a:lnTo>
                      <a:pt x="10245" y="11293"/>
                    </a:lnTo>
                    <a:lnTo>
                      <a:pt x="10245" y="7342"/>
                    </a:lnTo>
                    <a:cubicBezTo>
                      <a:pt x="10245" y="6092"/>
                      <a:pt x="11257" y="5083"/>
                      <a:pt x="12503" y="5083"/>
                    </a:cubicBezTo>
                    <a:lnTo>
                      <a:pt x="17020" y="5083"/>
                    </a:lnTo>
                    <a:cubicBezTo>
                      <a:pt x="18201" y="5083"/>
                      <a:pt x="19179" y="5993"/>
                      <a:pt x="19273" y="7167"/>
                    </a:cubicBezTo>
                    <a:lnTo>
                      <a:pt x="19273" y="1696"/>
                    </a:lnTo>
                    <a:cubicBezTo>
                      <a:pt x="19270" y="759"/>
                      <a:pt x="18514" y="0"/>
                      <a:pt x="17577" y="0"/>
                    </a:cubicBezTo>
                    <a:close/>
                  </a:path>
                </a:pathLst>
              </a:custGeom>
              <a:solidFill>
                <a:srgbClr val="C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435D74"/>
                  </a:solidFill>
                </a:endParaRPr>
              </a:p>
            </p:txBody>
          </p:sp>
        </p:grpSp>
        <p:grpSp>
          <p:nvGrpSpPr>
            <p:cNvPr id="229" name="Google Shape;229;gd88a085e32_7_1"/>
            <p:cNvGrpSpPr/>
            <p:nvPr/>
          </p:nvGrpSpPr>
          <p:grpSpPr>
            <a:xfrm>
              <a:off x="1929617" y="830975"/>
              <a:ext cx="233931" cy="338620"/>
              <a:chOff x="9631717" y="549325"/>
              <a:chExt cx="378897" cy="563803"/>
            </a:xfrm>
          </p:grpSpPr>
          <p:sp>
            <p:nvSpPr>
              <p:cNvPr id="230" name="Google Shape;230;gd88a085e32_7_1"/>
              <p:cNvSpPr/>
              <p:nvPr/>
            </p:nvSpPr>
            <p:spPr>
              <a:xfrm>
                <a:off x="9631717" y="690214"/>
                <a:ext cx="378897" cy="281926"/>
              </a:xfrm>
              <a:custGeom>
                <a:rect b="b" l="l" r="r" t="t"/>
                <a:pathLst>
                  <a:path extrusionOk="0" h="5647" w="6776">
                    <a:moveTo>
                      <a:pt x="0" y="0"/>
                    </a:moveTo>
                    <a:lnTo>
                      <a:pt x="0" y="5646"/>
                    </a:lnTo>
                    <a:lnTo>
                      <a:pt x="6775" y="5646"/>
                    </a:lnTo>
                    <a:lnTo>
                      <a:pt x="6775" y="0"/>
                    </a:lnTo>
                    <a:close/>
                  </a:path>
                </a:pathLst>
              </a:cu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435D74"/>
                  </a:solidFill>
                </a:endParaRPr>
              </a:p>
            </p:txBody>
          </p:sp>
          <p:sp>
            <p:nvSpPr>
              <p:cNvPr id="231" name="Google Shape;231;gd88a085e32_7_1"/>
              <p:cNvSpPr/>
              <p:nvPr/>
            </p:nvSpPr>
            <p:spPr>
              <a:xfrm>
                <a:off x="9631717" y="1028455"/>
                <a:ext cx="378897" cy="84673"/>
              </a:xfrm>
              <a:custGeom>
                <a:rect b="b" l="l" r="r" t="t"/>
                <a:pathLst>
                  <a:path extrusionOk="0" h="1696" w="6776">
                    <a:moveTo>
                      <a:pt x="0" y="0"/>
                    </a:moveTo>
                    <a:lnTo>
                      <a:pt x="0" y="567"/>
                    </a:lnTo>
                    <a:cubicBezTo>
                      <a:pt x="0" y="1190"/>
                      <a:pt x="506" y="1696"/>
                      <a:pt x="1129" y="1696"/>
                    </a:cubicBezTo>
                    <a:lnTo>
                      <a:pt x="5646" y="1696"/>
                    </a:lnTo>
                    <a:cubicBezTo>
                      <a:pt x="6270" y="1696"/>
                      <a:pt x="6775" y="1190"/>
                      <a:pt x="6775" y="567"/>
                    </a:cubicBezTo>
                    <a:lnTo>
                      <a:pt x="6775" y="0"/>
                    </a:lnTo>
                    <a:close/>
                  </a:path>
                </a:pathLst>
              </a:cu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435D74"/>
                  </a:solidFill>
                </a:endParaRPr>
              </a:p>
            </p:txBody>
          </p:sp>
          <p:sp>
            <p:nvSpPr>
              <p:cNvPr id="232" name="Google Shape;232;gd88a085e32_7_1"/>
              <p:cNvSpPr/>
              <p:nvPr/>
            </p:nvSpPr>
            <p:spPr>
              <a:xfrm>
                <a:off x="9631717" y="549325"/>
                <a:ext cx="378897" cy="84523"/>
              </a:xfrm>
              <a:custGeom>
                <a:rect b="b" l="l" r="r" t="t"/>
                <a:pathLst>
                  <a:path extrusionOk="0" h="1693" w="6776">
                    <a:moveTo>
                      <a:pt x="1129" y="1"/>
                    </a:moveTo>
                    <a:cubicBezTo>
                      <a:pt x="506" y="1"/>
                      <a:pt x="0" y="503"/>
                      <a:pt x="0" y="1130"/>
                    </a:cubicBezTo>
                    <a:lnTo>
                      <a:pt x="0" y="1693"/>
                    </a:lnTo>
                    <a:lnTo>
                      <a:pt x="6775" y="1693"/>
                    </a:lnTo>
                    <a:lnTo>
                      <a:pt x="6775" y="1130"/>
                    </a:lnTo>
                    <a:cubicBezTo>
                      <a:pt x="6775" y="503"/>
                      <a:pt x="6270" y="1"/>
                      <a:pt x="5646" y="1"/>
                    </a:cubicBezTo>
                    <a:close/>
                  </a:path>
                </a:pathLst>
              </a:cu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435D74"/>
                  </a:solidFill>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d88a085e32_4_16733"/>
          <p:cNvSpPr txBox="1"/>
          <p:nvPr>
            <p:ph type="title"/>
          </p:nvPr>
        </p:nvSpPr>
        <p:spPr>
          <a:xfrm>
            <a:off x="281300" y="644708"/>
            <a:ext cx="10086000" cy="5418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2100">
                <a:latin typeface="Montserrat"/>
                <a:ea typeface="Montserrat"/>
                <a:cs typeface="Montserrat"/>
                <a:sym typeface="Montserrat"/>
              </a:rPr>
              <a:t>What we achieved by using Classification + Regression</a:t>
            </a:r>
            <a:endParaRPr b="1" sz="2100">
              <a:latin typeface="Montserrat"/>
              <a:ea typeface="Montserrat"/>
              <a:cs typeface="Montserrat"/>
              <a:sym typeface="Montserrat"/>
            </a:endParaRPr>
          </a:p>
        </p:txBody>
      </p:sp>
      <p:sp>
        <p:nvSpPr>
          <p:cNvPr id="238" name="Google Shape;238;gd88a085e32_4_16733"/>
          <p:cNvSpPr txBox="1"/>
          <p:nvPr>
            <p:ph idx="1" type="body"/>
          </p:nvPr>
        </p:nvSpPr>
        <p:spPr>
          <a:xfrm>
            <a:off x="281250" y="1497925"/>
            <a:ext cx="11629500" cy="2267400"/>
          </a:xfrm>
          <a:prstGeom prst="rect">
            <a:avLst/>
          </a:prstGeom>
        </p:spPr>
        <p:txBody>
          <a:bodyPr anchorCtr="0" anchor="t" bIns="45700" lIns="91425" spcFirstLastPara="1" rIns="91425" wrap="square" tIns="45700">
            <a:normAutofit/>
          </a:bodyPr>
          <a:lstStyle/>
          <a:p>
            <a:pPr indent="-323850" lvl="0" marL="457200" rtl="0" algn="l">
              <a:lnSpc>
                <a:spcPct val="105000"/>
              </a:lnSpc>
              <a:spcBef>
                <a:spcPts val="1000"/>
              </a:spcBef>
              <a:spcAft>
                <a:spcPts val="0"/>
              </a:spcAft>
              <a:buSzPts val="1500"/>
              <a:buFont typeface="Montserrat"/>
              <a:buAutoNum type="arabicPeriod"/>
            </a:pPr>
            <a:r>
              <a:rPr b="1" lang="en-US" sz="1500">
                <a:latin typeface="Montserrat"/>
                <a:ea typeface="Montserrat"/>
                <a:cs typeface="Montserrat"/>
                <a:sym typeface="Montserrat"/>
              </a:rPr>
              <a:t>Very Good results </a:t>
            </a:r>
            <a:r>
              <a:rPr lang="en-US" sz="1500">
                <a:latin typeface="Montserrat"/>
                <a:ea typeface="Montserrat"/>
                <a:cs typeface="Montserrat"/>
                <a:sym typeface="Montserrat"/>
              </a:rPr>
              <a:t>in predicting </a:t>
            </a:r>
            <a:r>
              <a:rPr b="1" lang="en-US" sz="1500">
                <a:latin typeface="Montserrat"/>
                <a:ea typeface="Montserrat"/>
                <a:cs typeface="Montserrat"/>
                <a:sym typeface="Montserrat"/>
              </a:rPr>
              <a:t>True </a:t>
            </a:r>
            <a:r>
              <a:rPr b="1" lang="en-US" sz="1500">
                <a:latin typeface="Montserrat"/>
                <a:ea typeface="Montserrat"/>
                <a:cs typeface="Montserrat"/>
                <a:sym typeface="Montserrat"/>
              </a:rPr>
              <a:t>Negatives</a:t>
            </a:r>
            <a:r>
              <a:rPr b="1" lang="en-US" sz="1500">
                <a:latin typeface="Montserrat"/>
                <a:ea typeface="Montserrat"/>
                <a:cs typeface="Montserrat"/>
                <a:sym typeface="Montserrat"/>
              </a:rPr>
              <a:t> </a:t>
            </a:r>
            <a:r>
              <a:rPr lang="en-US" sz="1500">
                <a:latin typeface="Montserrat"/>
                <a:ea typeface="Montserrat"/>
                <a:cs typeface="Montserrat"/>
                <a:sym typeface="Montserrat"/>
              </a:rPr>
              <a:t>(ie. if a poc </a:t>
            </a:r>
            <a:r>
              <a:rPr lang="en-US" sz="1500">
                <a:latin typeface="Montserrat"/>
                <a:ea typeface="Montserrat"/>
                <a:cs typeface="Montserrat"/>
                <a:sym typeface="Montserrat"/>
              </a:rPr>
              <a:t>doesn't</a:t>
            </a:r>
            <a:r>
              <a:rPr lang="en-US" sz="1500">
                <a:latin typeface="Montserrat"/>
                <a:ea typeface="Montserrat"/>
                <a:cs typeface="Montserrat"/>
                <a:sym typeface="Montserrat"/>
              </a:rPr>
              <a:t> deserve a discount then our model will predict it correctly with</a:t>
            </a:r>
            <a:r>
              <a:rPr b="1" lang="en-US" sz="1500">
                <a:latin typeface="Montserrat"/>
                <a:ea typeface="Montserrat"/>
                <a:cs typeface="Montserrat"/>
                <a:sym typeface="Montserrat"/>
              </a:rPr>
              <a:t> 99% accuracy</a:t>
            </a:r>
            <a:r>
              <a:rPr lang="en-US" sz="1500">
                <a:latin typeface="Montserrat"/>
                <a:ea typeface="Montserrat"/>
                <a:cs typeface="Montserrat"/>
                <a:sym typeface="Montserrat"/>
              </a:rPr>
              <a:t>) (fig 1)</a:t>
            </a:r>
            <a:endParaRPr sz="1500">
              <a:latin typeface="Montserrat"/>
              <a:ea typeface="Montserrat"/>
              <a:cs typeface="Montserrat"/>
              <a:sym typeface="Montserrat"/>
            </a:endParaRPr>
          </a:p>
          <a:p>
            <a:pPr indent="-323850" lvl="0" marL="457200" rtl="0" algn="l">
              <a:lnSpc>
                <a:spcPct val="105000"/>
              </a:lnSpc>
              <a:spcBef>
                <a:spcPts val="0"/>
              </a:spcBef>
              <a:spcAft>
                <a:spcPts val="0"/>
              </a:spcAft>
              <a:buSzPts val="1500"/>
              <a:buFont typeface="Montserrat"/>
              <a:buAutoNum type="arabicPeriod"/>
            </a:pPr>
            <a:r>
              <a:rPr i="1" lang="en-US" sz="1500">
                <a:latin typeface="Montserrat"/>
                <a:ea typeface="Montserrat"/>
                <a:cs typeface="Montserrat"/>
                <a:sym typeface="Montserrat"/>
              </a:rPr>
              <a:t>This ensures company isn’t giving away discounts to POCs which </a:t>
            </a:r>
            <a:r>
              <a:rPr i="1" lang="en-US" sz="1500">
                <a:latin typeface="Montserrat"/>
                <a:ea typeface="Montserrat"/>
                <a:cs typeface="Montserrat"/>
                <a:sym typeface="Montserrat"/>
              </a:rPr>
              <a:t>doesn't</a:t>
            </a:r>
            <a:r>
              <a:rPr i="1" lang="en-US" sz="1500">
                <a:latin typeface="Montserrat"/>
                <a:ea typeface="Montserrat"/>
                <a:cs typeface="Montserrat"/>
                <a:sym typeface="Montserrat"/>
              </a:rPr>
              <a:t> have a good business significance</a:t>
            </a:r>
            <a:endParaRPr i="1" sz="1500">
              <a:latin typeface="Montserrat"/>
              <a:ea typeface="Montserrat"/>
              <a:cs typeface="Montserrat"/>
              <a:sym typeface="Montserrat"/>
            </a:endParaRPr>
          </a:p>
          <a:p>
            <a:pPr indent="-323850" lvl="0" marL="457200" rtl="0" algn="l">
              <a:lnSpc>
                <a:spcPct val="105000"/>
              </a:lnSpc>
              <a:spcBef>
                <a:spcPts val="0"/>
              </a:spcBef>
              <a:spcAft>
                <a:spcPts val="0"/>
              </a:spcAft>
              <a:buSzPts val="1500"/>
              <a:buAutoNum type="arabicPeriod"/>
            </a:pPr>
            <a:r>
              <a:rPr lang="en-US" sz="1500">
                <a:latin typeface="Montserrat"/>
                <a:ea typeface="Montserrat"/>
                <a:cs typeface="Montserrat"/>
                <a:sym typeface="Montserrat"/>
              </a:rPr>
              <a:t>Predicting the non-zero </a:t>
            </a:r>
            <a:r>
              <a:rPr lang="en-US" sz="1500">
                <a:latin typeface="Montserrat"/>
                <a:ea typeface="Montserrat"/>
                <a:cs typeface="Montserrat"/>
                <a:sym typeface="Montserrat"/>
              </a:rPr>
              <a:t>values</a:t>
            </a:r>
            <a:r>
              <a:rPr lang="en-US" sz="1500">
                <a:latin typeface="Montserrat"/>
                <a:ea typeface="Montserrat"/>
                <a:cs typeface="Montserrat"/>
                <a:sym typeface="Montserrat"/>
              </a:rPr>
              <a:t> with</a:t>
            </a:r>
            <a:r>
              <a:rPr b="1" lang="en-US" sz="1500">
                <a:latin typeface="Montserrat"/>
                <a:ea typeface="Montserrat"/>
                <a:cs typeface="Montserrat"/>
                <a:sym typeface="Montserrat"/>
              </a:rPr>
              <a:t> 90+% </a:t>
            </a:r>
            <a:r>
              <a:rPr b="1" lang="en-US" sz="1500">
                <a:latin typeface="Montserrat"/>
                <a:ea typeface="Montserrat"/>
                <a:cs typeface="Montserrat"/>
                <a:sym typeface="Montserrat"/>
              </a:rPr>
              <a:t>R</a:t>
            </a:r>
            <a:r>
              <a:rPr b="1" baseline="30000" lang="en-US" sz="1500">
                <a:latin typeface="Montserrat"/>
                <a:ea typeface="Montserrat"/>
                <a:cs typeface="Montserrat"/>
                <a:sym typeface="Montserrat"/>
              </a:rPr>
              <a:t>2</a:t>
            </a:r>
            <a:r>
              <a:rPr b="1" lang="en-US" sz="1500">
                <a:latin typeface="Montserrat"/>
                <a:ea typeface="Montserrat"/>
                <a:cs typeface="Montserrat"/>
                <a:sym typeface="Montserrat"/>
              </a:rPr>
              <a:t> scores, MAE &lt; 200 </a:t>
            </a:r>
            <a:r>
              <a:rPr lang="en-US" sz="1500">
                <a:latin typeface="Montserrat"/>
                <a:ea typeface="Montserrat"/>
                <a:cs typeface="Montserrat"/>
                <a:sym typeface="Montserrat"/>
              </a:rPr>
              <a:t>because our regression models does not have to worry about the zero discounts as the Classifier models already dealt with it, having a very good accuracy score, hence improving the regression score as well</a:t>
            </a:r>
            <a:endParaRPr sz="1500">
              <a:latin typeface="Montserrat"/>
              <a:ea typeface="Montserrat"/>
              <a:cs typeface="Montserrat"/>
              <a:sym typeface="Montserrat"/>
            </a:endParaRPr>
          </a:p>
          <a:p>
            <a:pPr indent="0" lvl="0" marL="0" rtl="0" algn="l">
              <a:lnSpc>
                <a:spcPct val="105000"/>
              </a:lnSpc>
              <a:spcBef>
                <a:spcPts val="1000"/>
              </a:spcBef>
              <a:spcAft>
                <a:spcPts val="0"/>
              </a:spcAft>
              <a:buNone/>
            </a:pPr>
            <a:r>
              <a:t/>
            </a:r>
            <a:endParaRPr sz="1500">
              <a:latin typeface="Montserrat"/>
              <a:ea typeface="Montserrat"/>
              <a:cs typeface="Montserrat"/>
              <a:sym typeface="Montserrat"/>
            </a:endParaRPr>
          </a:p>
        </p:txBody>
      </p:sp>
      <p:sp>
        <p:nvSpPr>
          <p:cNvPr id="239" name="Google Shape;239;gd88a085e32_4_16733"/>
          <p:cNvSpPr txBox="1"/>
          <p:nvPr/>
        </p:nvSpPr>
        <p:spPr>
          <a:xfrm>
            <a:off x="521150" y="5218350"/>
            <a:ext cx="109605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latin typeface="Montserrat"/>
                <a:ea typeface="Montserrat"/>
                <a:cs typeface="Montserrat"/>
                <a:sym typeface="Montserrat"/>
              </a:rPr>
              <a:t>Additional </a:t>
            </a:r>
            <a:r>
              <a:rPr b="1" lang="en-US" sz="1900">
                <a:latin typeface="Montserrat"/>
                <a:ea typeface="Montserrat"/>
                <a:cs typeface="Montserrat"/>
                <a:sym typeface="Montserrat"/>
              </a:rPr>
              <a:t>strategies adopted</a:t>
            </a:r>
            <a:r>
              <a:rPr b="1" lang="en-US" sz="1900">
                <a:latin typeface="Montserrat"/>
                <a:ea typeface="Montserrat"/>
                <a:cs typeface="Montserrat"/>
                <a:sym typeface="Montserrat"/>
              </a:rPr>
              <a:t> to increase the accuracy:</a:t>
            </a:r>
            <a:endParaRPr b="1" sz="1900">
              <a:latin typeface="Montserrat"/>
              <a:ea typeface="Montserrat"/>
              <a:cs typeface="Montserrat"/>
              <a:sym typeface="Montserrat"/>
            </a:endParaRPr>
          </a:p>
        </p:txBody>
      </p:sp>
      <p:sp>
        <p:nvSpPr>
          <p:cNvPr id="240" name="Google Shape;240;gd88a085e32_4_16733"/>
          <p:cNvSpPr txBox="1"/>
          <p:nvPr/>
        </p:nvSpPr>
        <p:spPr>
          <a:xfrm>
            <a:off x="481700" y="5623825"/>
            <a:ext cx="10086000" cy="9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US" sz="1500">
                <a:solidFill>
                  <a:schemeClr val="dk1"/>
                </a:solidFill>
                <a:latin typeface="Montserrat"/>
                <a:ea typeface="Montserrat"/>
                <a:cs typeface="Montserrat"/>
                <a:sym typeface="Montserrat"/>
              </a:rPr>
              <a:t>By predicting total discount(1) and on-invoice discount(2) and subtracting (2) from (1)to get off invoice discount, we managed to get the most optimum accuracy instead of predicting on-invoice and off-invoice and adding them up to get the total discount.</a:t>
            </a:r>
            <a:endParaRPr sz="1500">
              <a:latin typeface="Calibri"/>
              <a:ea typeface="Calibri"/>
              <a:cs typeface="Calibri"/>
              <a:sym typeface="Calibri"/>
            </a:endParaRPr>
          </a:p>
        </p:txBody>
      </p:sp>
      <p:pic>
        <p:nvPicPr>
          <p:cNvPr id="241" name="Google Shape;241;gd88a085e32_4_16733"/>
          <p:cNvPicPr preferRelativeResize="0"/>
          <p:nvPr/>
        </p:nvPicPr>
        <p:blipFill>
          <a:blip r:embed="rId3">
            <a:alphaModFix/>
          </a:blip>
          <a:stretch>
            <a:fillRect/>
          </a:stretch>
        </p:blipFill>
        <p:spPr>
          <a:xfrm>
            <a:off x="787325" y="3239675"/>
            <a:ext cx="5252873" cy="1836050"/>
          </a:xfrm>
          <a:prstGeom prst="rect">
            <a:avLst/>
          </a:prstGeom>
          <a:noFill/>
          <a:ln>
            <a:noFill/>
          </a:ln>
        </p:spPr>
      </p:pic>
      <p:sp>
        <p:nvSpPr>
          <p:cNvPr id="242" name="Google Shape;242;gd88a085e32_4_16733"/>
          <p:cNvSpPr txBox="1"/>
          <p:nvPr/>
        </p:nvSpPr>
        <p:spPr>
          <a:xfrm>
            <a:off x="6136750" y="3841375"/>
            <a:ext cx="514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Montserrat"/>
                <a:ea typeface="Montserrat"/>
                <a:cs typeface="Montserrat"/>
                <a:sym typeface="Montserrat"/>
              </a:rPr>
              <a:t>Fig 1 - (Also present in the submitted .ipynb file)</a:t>
            </a:r>
            <a:endParaRPr>
              <a:latin typeface="Montserrat"/>
              <a:ea typeface="Montserrat"/>
              <a:cs typeface="Montserrat"/>
              <a:sym typeface="Montserrat"/>
            </a:endParaRPr>
          </a:p>
        </p:txBody>
      </p:sp>
      <p:grpSp>
        <p:nvGrpSpPr>
          <p:cNvPr id="243" name="Google Shape;243;gd88a085e32_4_16733"/>
          <p:cNvGrpSpPr/>
          <p:nvPr/>
        </p:nvGrpSpPr>
        <p:grpSpPr>
          <a:xfrm>
            <a:off x="258600" y="1279223"/>
            <a:ext cx="10086000" cy="48900"/>
            <a:chOff x="258600" y="1203023"/>
            <a:chExt cx="10086000" cy="48900"/>
          </a:xfrm>
        </p:grpSpPr>
        <p:sp>
          <p:nvSpPr>
            <p:cNvPr id="244" name="Google Shape;244;gd88a085e32_4_16733"/>
            <p:cNvSpPr/>
            <p:nvPr/>
          </p:nvSpPr>
          <p:spPr>
            <a:xfrm>
              <a:off x="258600" y="1203023"/>
              <a:ext cx="10086000" cy="48900"/>
            </a:xfrm>
            <a:prstGeom prst="rect">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5" name="Google Shape;245;gd88a085e32_4_16733"/>
            <p:cNvSpPr/>
            <p:nvPr/>
          </p:nvSpPr>
          <p:spPr>
            <a:xfrm>
              <a:off x="258600" y="1203023"/>
              <a:ext cx="5704500" cy="48900"/>
            </a:xfrm>
            <a:prstGeom prst="rect">
              <a:avLst/>
            </a:prstGeom>
            <a:solidFill>
              <a:srgbClr val="C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solidFill>
                  <a:srgbClr val="1155CC"/>
                </a:solidFill>
              </a:endParaRPr>
            </a:p>
          </p:txBody>
        </p:sp>
      </p:grpSp>
      <p:sp>
        <p:nvSpPr>
          <p:cNvPr id="246" name="Google Shape;246;gd88a085e32_4_16733"/>
          <p:cNvSpPr/>
          <p:nvPr/>
        </p:nvSpPr>
        <p:spPr>
          <a:xfrm>
            <a:off x="10972911" y="5623821"/>
            <a:ext cx="745521" cy="719388"/>
          </a:xfrm>
          <a:custGeom>
            <a:rect b="b" l="l" r="r" t="t"/>
            <a:pathLst>
              <a:path extrusionOk="0" h="8980" w="8791">
                <a:moveTo>
                  <a:pt x="4537" y="0"/>
                </a:moveTo>
                <a:cubicBezTo>
                  <a:pt x="2048" y="0"/>
                  <a:pt x="0" y="2017"/>
                  <a:pt x="0" y="4506"/>
                </a:cubicBezTo>
                <a:cubicBezTo>
                  <a:pt x="0" y="6963"/>
                  <a:pt x="2048" y="8979"/>
                  <a:pt x="4537" y="8979"/>
                </a:cubicBezTo>
                <a:cubicBezTo>
                  <a:pt x="6459" y="8979"/>
                  <a:pt x="8160" y="7719"/>
                  <a:pt x="8790" y="5986"/>
                </a:cubicBezTo>
                <a:cubicBezTo>
                  <a:pt x="8633" y="5860"/>
                  <a:pt x="8443" y="5640"/>
                  <a:pt x="8286" y="5514"/>
                </a:cubicBezTo>
                <a:lnTo>
                  <a:pt x="7498" y="5514"/>
                </a:lnTo>
                <a:cubicBezTo>
                  <a:pt x="7057" y="6742"/>
                  <a:pt x="5923" y="7593"/>
                  <a:pt x="4568" y="7593"/>
                </a:cubicBezTo>
                <a:cubicBezTo>
                  <a:pt x="2836" y="7593"/>
                  <a:pt x="1481" y="6175"/>
                  <a:pt x="1481" y="4506"/>
                </a:cubicBezTo>
                <a:cubicBezTo>
                  <a:pt x="1481" y="2804"/>
                  <a:pt x="2867" y="1387"/>
                  <a:pt x="4568" y="1387"/>
                </a:cubicBezTo>
                <a:cubicBezTo>
                  <a:pt x="5923" y="1387"/>
                  <a:pt x="7057" y="2237"/>
                  <a:pt x="7498" y="3466"/>
                </a:cubicBezTo>
                <a:lnTo>
                  <a:pt x="8286" y="3466"/>
                </a:lnTo>
                <a:cubicBezTo>
                  <a:pt x="8443" y="3308"/>
                  <a:pt x="8633" y="3088"/>
                  <a:pt x="8790" y="2993"/>
                </a:cubicBezTo>
                <a:cubicBezTo>
                  <a:pt x="8160" y="1261"/>
                  <a:pt x="6522" y="0"/>
                  <a:pt x="4537" y="0"/>
                </a:cubicBezTo>
                <a:close/>
              </a:path>
            </a:pathLst>
          </a:cu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7" name="Google Shape;247;gd88a085e32_4_16733"/>
          <p:cNvSpPr/>
          <p:nvPr/>
        </p:nvSpPr>
        <p:spPr>
          <a:xfrm>
            <a:off x="11330873" y="5842521"/>
            <a:ext cx="649352" cy="280625"/>
          </a:xfrm>
          <a:custGeom>
            <a:rect b="b" l="l" r="r" t="t"/>
            <a:pathLst>
              <a:path extrusionOk="0" h="3503" w="7657">
                <a:moveTo>
                  <a:pt x="7260" y="0"/>
                </a:moveTo>
                <a:cubicBezTo>
                  <a:pt x="7232" y="0"/>
                  <a:pt x="7206" y="4"/>
                  <a:pt x="7184" y="11"/>
                </a:cubicBezTo>
                <a:lnTo>
                  <a:pt x="5073" y="736"/>
                </a:lnTo>
                <a:cubicBezTo>
                  <a:pt x="5042" y="736"/>
                  <a:pt x="5010" y="767"/>
                  <a:pt x="4947" y="799"/>
                </a:cubicBezTo>
                <a:lnTo>
                  <a:pt x="4380" y="1398"/>
                </a:lnTo>
                <a:lnTo>
                  <a:pt x="347" y="1398"/>
                </a:lnTo>
                <a:cubicBezTo>
                  <a:pt x="158" y="1398"/>
                  <a:pt x="1" y="1555"/>
                  <a:pt x="1" y="1744"/>
                </a:cubicBezTo>
                <a:cubicBezTo>
                  <a:pt x="1" y="1965"/>
                  <a:pt x="158" y="2122"/>
                  <a:pt x="347" y="2122"/>
                </a:cubicBezTo>
                <a:lnTo>
                  <a:pt x="4380" y="2122"/>
                </a:lnTo>
                <a:lnTo>
                  <a:pt x="4947" y="2689"/>
                </a:lnTo>
                <a:cubicBezTo>
                  <a:pt x="5010" y="2752"/>
                  <a:pt x="5042" y="2784"/>
                  <a:pt x="5073" y="2784"/>
                </a:cubicBezTo>
                <a:lnTo>
                  <a:pt x="7184" y="3477"/>
                </a:lnTo>
                <a:cubicBezTo>
                  <a:pt x="7210" y="3494"/>
                  <a:pt x="7242" y="3502"/>
                  <a:pt x="7275" y="3502"/>
                </a:cubicBezTo>
                <a:cubicBezTo>
                  <a:pt x="7362" y="3502"/>
                  <a:pt x="7462" y="3451"/>
                  <a:pt x="7531" y="3382"/>
                </a:cubicBezTo>
                <a:cubicBezTo>
                  <a:pt x="7594" y="3256"/>
                  <a:pt x="7657" y="3099"/>
                  <a:pt x="7562" y="2973"/>
                </a:cubicBezTo>
                <a:lnTo>
                  <a:pt x="6932" y="1744"/>
                </a:lnTo>
                <a:lnTo>
                  <a:pt x="7562" y="547"/>
                </a:lnTo>
                <a:cubicBezTo>
                  <a:pt x="7657" y="389"/>
                  <a:pt x="7594" y="232"/>
                  <a:pt x="7531" y="137"/>
                </a:cubicBezTo>
                <a:cubicBezTo>
                  <a:pt x="7458" y="41"/>
                  <a:pt x="7349" y="0"/>
                  <a:pt x="7260" y="0"/>
                </a:cubicBezTo>
                <a:close/>
              </a:path>
            </a:pathLst>
          </a:cu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8" name="Google Shape;248;gd88a085e32_4_16733"/>
          <p:cNvSpPr/>
          <p:nvPr/>
        </p:nvSpPr>
        <p:spPr>
          <a:xfrm>
            <a:off x="11039652" y="6368363"/>
            <a:ext cx="641295" cy="201957"/>
          </a:xfrm>
          <a:custGeom>
            <a:rect b="b" l="l" r="r" t="t"/>
            <a:pathLst>
              <a:path extrusionOk="0" h="2521" w="7562">
                <a:moveTo>
                  <a:pt x="1828" y="0"/>
                </a:moveTo>
                <a:lnTo>
                  <a:pt x="1482" y="1135"/>
                </a:lnTo>
                <a:lnTo>
                  <a:pt x="1040" y="1135"/>
                </a:lnTo>
                <a:cubicBezTo>
                  <a:pt x="442" y="1135"/>
                  <a:pt x="1" y="1607"/>
                  <a:pt x="1" y="2174"/>
                </a:cubicBezTo>
                <a:cubicBezTo>
                  <a:pt x="1" y="2363"/>
                  <a:pt x="158" y="2521"/>
                  <a:pt x="379" y="2521"/>
                </a:cubicBezTo>
                <a:lnTo>
                  <a:pt x="7310" y="2521"/>
                </a:lnTo>
                <a:cubicBezTo>
                  <a:pt x="7404" y="2489"/>
                  <a:pt x="7562" y="2363"/>
                  <a:pt x="7562" y="2174"/>
                </a:cubicBezTo>
                <a:cubicBezTo>
                  <a:pt x="7562" y="1576"/>
                  <a:pt x="7089" y="1135"/>
                  <a:pt x="6554" y="1135"/>
                </a:cubicBezTo>
                <a:lnTo>
                  <a:pt x="6113" y="1135"/>
                </a:lnTo>
                <a:lnTo>
                  <a:pt x="5766" y="0"/>
                </a:lnTo>
                <a:cubicBezTo>
                  <a:pt x="5168" y="252"/>
                  <a:pt x="4506" y="410"/>
                  <a:pt x="3781" y="410"/>
                </a:cubicBezTo>
                <a:cubicBezTo>
                  <a:pt x="3088" y="410"/>
                  <a:pt x="2427" y="252"/>
                  <a:pt x="1828" y="0"/>
                </a:cubicBezTo>
                <a:close/>
              </a:path>
            </a:pathLst>
          </a:custGeom>
          <a:solidFill>
            <a:srgbClr val="C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9" name="Google Shape;249;gd88a085e32_4_16733"/>
          <p:cNvSpPr/>
          <p:nvPr/>
        </p:nvSpPr>
        <p:spPr>
          <a:xfrm>
            <a:off x="11151849" y="5787886"/>
            <a:ext cx="390188" cy="391257"/>
          </a:xfrm>
          <a:custGeom>
            <a:rect b="b" l="l" r="r" t="t"/>
            <a:pathLst>
              <a:path extrusionOk="0" h="4884" w="4601">
                <a:moveTo>
                  <a:pt x="2427" y="0"/>
                </a:moveTo>
                <a:cubicBezTo>
                  <a:pt x="1104" y="0"/>
                  <a:pt x="1" y="1103"/>
                  <a:pt x="1" y="2458"/>
                </a:cubicBezTo>
                <a:cubicBezTo>
                  <a:pt x="1" y="3781"/>
                  <a:pt x="1104" y="4884"/>
                  <a:pt x="2427" y="4884"/>
                </a:cubicBezTo>
                <a:cubicBezTo>
                  <a:pt x="3404" y="4884"/>
                  <a:pt x="4254" y="4348"/>
                  <a:pt x="4601" y="3497"/>
                </a:cubicBezTo>
                <a:lnTo>
                  <a:pt x="2427" y="3497"/>
                </a:lnTo>
                <a:cubicBezTo>
                  <a:pt x="1828" y="3497"/>
                  <a:pt x="1419" y="3025"/>
                  <a:pt x="1419" y="2489"/>
                </a:cubicBezTo>
                <a:cubicBezTo>
                  <a:pt x="1356" y="1859"/>
                  <a:pt x="1828" y="1386"/>
                  <a:pt x="2427" y="1386"/>
                </a:cubicBezTo>
                <a:lnTo>
                  <a:pt x="4601" y="1386"/>
                </a:lnTo>
                <a:cubicBezTo>
                  <a:pt x="4191" y="567"/>
                  <a:pt x="3372" y="0"/>
                  <a:pt x="2427" y="0"/>
                </a:cubicBezTo>
                <a:close/>
              </a:path>
            </a:pathLst>
          </a:custGeom>
          <a:solidFill>
            <a:srgbClr val="C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d879c48a62_0_3"/>
          <p:cNvSpPr txBox="1"/>
          <p:nvPr>
            <p:ph type="title"/>
          </p:nvPr>
        </p:nvSpPr>
        <p:spPr>
          <a:xfrm>
            <a:off x="738500" y="111308"/>
            <a:ext cx="10086000" cy="5418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2500">
                <a:latin typeface="Montserrat"/>
                <a:ea typeface="Montserrat"/>
                <a:cs typeface="Montserrat"/>
                <a:sym typeface="Montserrat"/>
              </a:rPr>
              <a:t>Our Final Champion Algorithm</a:t>
            </a:r>
            <a:endParaRPr b="1" sz="2500">
              <a:latin typeface="Montserrat"/>
              <a:ea typeface="Montserrat"/>
              <a:cs typeface="Montserrat"/>
              <a:sym typeface="Montserrat"/>
            </a:endParaRPr>
          </a:p>
        </p:txBody>
      </p:sp>
      <p:pic>
        <p:nvPicPr>
          <p:cNvPr id="255" name="Google Shape;255;gd879c48a62_0_3"/>
          <p:cNvPicPr preferRelativeResize="0"/>
          <p:nvPr/>
        </p:nvPicPr>
        <p:blipFill>
          <a:blip r:embed="rId3">
            <a:alphaModFix/>
          </a:blip>
          <a:stretch>
            <a:fillRect/>
          </a:stretch>
        </p:blipFill>
        <p:spPr>
          <a:xfrm>
            <a:off x="1854216" y="653100"/>
            <a:ext cx="8069983" cy="6052500"/>
          </a:xfrm>
          <a:prstGeom prst="rect">
            <a:avLst/>
          </a:prstGeom>
          <a:noFill/>
          <a:ln>
            <a:noFill/>
          </a:ln>
        </p:spPr>
      </p:pic>
      <p:grpSp>
        <p:nvGrpSpPr>
          <p:cNvPr id="256" name="Google Shape;256;gd879c48a62_0_3"/>
          <p:cNvGrpSpPr/>
          <p:nvPr/>
        </p:nvGrpSpPr>
        <p:grpSpPr>
          <a:xfrm>
            <a:off x="258600" y="745823"/>
            <a:ext cx="10086000" cy="48900"/>
            <a:chOff x="258600" y="1203023"/>
            <a:chExt cx="10086000" cy="48900"/>
          </a:xfrm>
        </p:grpSpPr>
        <p:sp>
          <p:nvSpPr>
            <p:cNvPr id="257" name="Google Shape;257;gd879c48a62_0_3"/>
            <p:cNvSpPr/>
            <p:nvPr/>
          </p:nvSpPr>
          <p:spPr>
            <a:xfrm>
              <a:off x="258600" y="1203023"/>
              <a:ext cx="10086000" cy="48900"/>
            </a:xfrm>
            <a:prstGeom prst="rect">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8" name="Google Shape;258;gd879c48a62_0_3"/>
            <p:cNvSpPr/>
            <p:nvPr/>
          </p:nvSpPr>
          <p:spPr>
            <a:xfrm>
              <a:off x="258600" y="1203023"/>
              <a:ext cx="5704500" cy="48900"/>
            </a:xfrm>
            <a:prstGeom prst="rect">
              <a:avLst/>
            </a:prstGeom>
            <a:solidFill>
              <a:srgbClr val="C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solidFill>
                  <a:srgbClr val="1155CC"/>
                </a:solidFill>
              </a:endParaRPr>
            </a:p>
          </p:txBody>
        </p:sp>
      </p:grpSp>
      <p:grpSp>
        <p:nvGrpSpPr>
          <p:cNvPr id="259" name="Google Shape;259;gd879c48a62_0_3"/>
          <p:cNvGrpSpPr/>
          <p:nvPr/>
        </p:nvGrpSpPr>
        <p:grpSpPr>
          <a:xfrm>
            <a:off x="10973203" y="5562131"/>
            <a:ext cx="941177" cy="1033464"/>
            <a:chOff x="11173109" y="5721191"/>
            <a:chExt cx="740851" cy="874483"/>
          </a:xfrm>
        </p:grpSpPr>
        <p:sp>
          <p:nvSpPr>
            <p:cNvPr id="260" name="Google Shape;260;gd879c48a62_0_3"/>
            <p:cNvSpPr/>
            <p:nvPr/>
          </p:nvSpPr>
          <p:spPr>
            <a:xfrm>
              <a:off x="11323184" y="6482275"/>
              <a:ext cx="442606" cy="113400"/>
            </a:xfrm>
            <a:custGeom>
              <a:rect b="b" l="l" r="r" t="t"/>
              <a:pathLst>
                <a:path extrusionOk="0" h="1643" w="7435">
                  <a:moveTo>
                    <a:pt x="819" y="1"/>
                  </a:moveTo>
                  <a:cubicBezTo>
                    <a:pt x="347" y="1"/>
                    <a:pt x="0" y="347"/>
                    <a:pt x="0" y="851"/>
                  </a:cubicBezTo>
                  <a:lnTo>
                    <a:pt x="0" y="1229"/>
                  </a:lnTo>
                  <a:cubicBezTo>
                    <a:pt x="0" y="1481"/>
                    <a:pt x="189" y="1639"/>
                    <a:pt x="410" y="1639"/>
                  </a:cubicBezTo>
                  <a:lnTo>
                    <a:pt x="7026" y="1639"/>
                  </a:lnTo>
                  <a:cubicBezTo>
                    <a:pt x="7044" y="1641"/>
                    <a:pt x="7062" y="1642"/>
                    <a:pt x="7080" y="1642"/>
                  </a:cubicBezTo>
                  <a:cubicBezTo>
                    <a:pt x="7300" y="1642"/>
                    <a:pt x="7435" y="1463"/>
                    <a:pt x="7435" y="1229"/>
                  </a:cubicBezTo>
                  <a:lnTo>
                    <a:pt x="7435" y="851"/>
                  </a:lnTo>
                  <a:cubicBezTo>
                    <a:pt x="7435" y="379"/>
                    <a:pt x="7089" y="1"/>
                    <a:pt x="6616" y="1"/>
                  </a:cubicBezTo>
                  <a:close/>
                </a:path>
              </a:pathLst>
            </a:custGeom>
            <a:solidFill>
              <a:srgbClr val="C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1" name="Google Shape;261;gd879c48a62_0_3"/>
            <p:cNvSpPr/>
            <p:nvPr/>
          </p:nvSpPr>
          <p:spPr>
            <a:xfrm>
              <a:off x="11173109" y="5721191"/>
              <a:ext cx="740851" cy="702417"/>
            </a:xfrm>
            <a:custGeom>
              <a:rect b="b" l="l" r="r" t="t"/>
              <a:pathLst>
                <a:path extrusionOk="0" h="10177" w="12445">
                  <a:moveTo>
                    <a:pt x="11626" y="1608"/>
                  </a:moveTo>
                  <a:lnTo>
                    <a:pt x="11626" y="2899"/>
                  </a:lnTo>
                  <a:cubicBezTo>
                    <a:pt x="11626" y="3939"/>
                    <a:pt x="10807" y="4853"/>
                    <a:pt x="9767" y="4916"/>
                  </a:cubicBezTo>
                  <a:cubicBezTo>
                    <a:pt x="9893" y="4538"/>
                    <a:pt x="9956" y="4128"/>
                    <a:pt x="9956" y="3718"/>
                  </a:cubicBezTo>
                  <a:lnTo>
                    <a:pt x="9956" y="1608"/>
                  </a:lnTo>
                  <a:close/>
                  <a:moveTo>
                    <a:pt x="2521" y="1639"/>
                  </a:moveTo>
                  <a:lnTo>
                    <a:pt x="2521" y="3718"/>
                  </a:lnTo>
                  <a:cubicBezTo>
                    <a:pt x="2521" y="4160"/>
                    <a:pt x="2616" y="4538"/>
                    <a:pt x="2710" y="4947"/>
                  </a:cubicBezTo>
                  <a:cubicBezTo>
                    <a:pt x="1702" y="4853"/>
                    <a:pt x="883" y="4002"/>
                    <a:pt x="883" y="2899"/>
                  </a:cubicBezTo>
                  <a:lnTo>
                    <a:pt x="883" y="1639"/>
                  </a:lnTo>
                  <a:close/>
                  <a:moveTo>
                    <a:pt x="6176" y="1576"/>
                  </a:moveTo>
                  <a:cubicBezTo>
                    <a:pt x="6333" y="1576"/>
                    <a:pt x="6491" y="1671"/>
                    <a:pt x="6554" y="1828"/>
                  </a:cubicBezTo>
                  <a:lnTo>
                    <a:pt x="6932" y="2647"/>
                  </a:lnTo>
                  <a:lnTo>
                    <a:pt x="7845" y="2773"/>
                  </a:lnTo>
                  <a:cubicBezTo>
                    <a:pt x="8003" y="2805"/>
                    <a:pt x="8129" y="2899"/>
                    <a:pt x="8160" y="3025"/>
                  </a:cubicBezTo>
                  <a:cubicBezTo>
                    <a:pt x="8349" y="3214"/>
                    <a:pt x="8318" y="3403"/>
                    <a:pt x="8192" y="3466"/>
                  </a:cubicBezTo>
                  <a:lnTo>
                    <a:pt x="7530" y="4097"/>
                  </a:lnTo>
                  <a:lnTo>
                    <a:pt x="7688" y="5010"/>
                  </a:lnTo>
                  <a:cubicBezTo>
                    <a:pt x="7719" y="5168"/>
                    <a:pt x="7656" y="5325"/>
                    <a:pt x="7530" y="5420"/>
                  </a:cubicBezTo>
                  <a:cubicBezTo>
                    <a:pt x="7452" y="5459"/>
                    <a:pt x="7363" y="5486"/>
                    <a:pt x="7268" y="5486"/>
                  </a:cubicBezTo>
                  <a:cubicBezTo>
                    <a:pt x="7210" y="5486"/>
                    <a:pt x="7149" y="5475"/>
                    <a:pt x="7089" y="5451"/>
                  </a:cubicBezTo>
                  <a:lnTo>
                    <a:pt x="6270" y="5010"/>
                  </a:lnTo>
                  <a:lnTo>
                    <a:pt x="5451" y="5451"/>
                  </a:lnTo>
                  <a:cubicBezTo>
                    <a:pt x="5380" y="5480"/>
                    <a:pt x="5309" y="5495"/>
                    <a:pt x="5241" y="5495"/>
                  </a:cubicBezTo>
                  <a:cubicBezTo>
                    <a:pt x="5158" y="5495"/>
                    <a:pt x="5079" y="5472"/>
                    <a:pt x="5010" y="5420"/>
                  </a:cubicBezTo>
                  <a:cubicBezTo>
                    <a:pt x="4884" y="5325"/>
                    <a:pt x="4821" y="5168"/>
                    <a:pt x="4852" y="5010"/>
                  </a:cubicBezTo>
                  <a:lnTo>
                    <a:pt x="5010" y="4097"/>
                  </a:lnTo>
                  <a:lnTo>
                    <a:pt x="4348" y="3466"/>
                  </a:lnTo>
                  <a:cubicBezTo>
                    <a:pt x="4222" y="3340"/>
                    <a:pt x="4191" y="3214"/>
                    <a:pt x="4222" y="3025"/>
                  </a:cubicBezTo>
                  <a:cubicBezTo>
                    <a:pt x="4254" y="2899"/>
                    <a:pt x="4411" y="2773"/>
                    <a:pt x="4537" y="2773"/>
                  </a:cubicBezTo>
                  <a:lnTo>
                    <a:pt x="5451" y="2647"/>
                  </a:lnTo>
                  <a:lnTo>
                    <a:pt x="5829" y="1828"/>
                  </a:lnTo>
                  <a:cubicBezTo>
                    <a:pt x="5924" y="1671"/>
                    <a:pt x="6018" y="1576"/>
                    <a:pt x="6176" y="1576"/>
                  </a:cubicBezTo>
                  <a:close/>
                  <a:moveTo>
                    <a:pt x="2931" y="1"/>
                  </a:moveTo>
                  <a:cubicBezTo>
                    <a:pt x="2679" y="1"/>
                    <a:pt x="2521" y="190"/>
                    <a:pt x="2521" y="410"/>
                  </a:cubicBezTo>
                  <a:lnTo>
                    <a:pt x="2521" y="852"/>
                  </a:lnTo>
                  <a:lnTo>
                    <a:pt x="442" y="852"/>
                  </a:lnTo>
                  <a:cubicBezTo>
                    <a:pt x="190" y="852"/>
                    <a:pt x="1" y="1041"/>
                    <a:pt x="1" y="1230"/>
                  </a:cubicBezTo>
                  <a:lnTo>
                    <a:pt x="1" y="2899"/>
                  </a:lnTo>
                  <a:cubicBezTo>
                    <a:pt x="1" y="4506"/>
                    <a:pt x="1292" y="5766"/>
                    <a:pt x="2931" y="5766"/>
                  </a:cubicBezTo>
                  <a:lnTo>
                    <a:pt x="3120" y="5766"/>
                  </a:lnTo>
                  <a:cubicBezTo>
                    <a:pt x="3561" y="6428"/>
                    <a:pt x="4222" y="6932"/>
                    <a:pt x="4978" y="7216"/>
                  </a:cubicBezTo>
                  <a:lnTo>
                    <a:pt x="4978" y="8507"/>
                  </a:lnTo>
                  <a:cubicBezTo>
                    <a:pt x="4506" y="8507"/>
                    <a:pt x="4128" y="8854"/>
                    <a:pt x="4128" y="9358"/>
                  </a:cubicBezTo>
                  <a:lnTo>
                    <a:pt x="4128" y="10177"/>
                  </a:lnTo>
                  <a:lnTo>
                    <a:pt x="8286" y="10177"/>
                  </a:lnTo>
                  <a:lnTo>
                    <a:pt x="8286" y="9358"/>
                  </a:lnTo>
                  <a:cubicBezTo>
                    <a:pt x="8286" y="8885"/>
                    <a:pt x="7908" y="8507"/>
                    <a:pt x="7436" y="8507"/>
                  </a:cubicBezTo>
                  <a:lnTo>
                    <a:pt x="7436" y="7216"/>
                  </a:lnTo>
                  <a:cubicBezTo>
                    <a:pt x="8192" y="6932"/>
                    <a:pt x="8854" y="6428"/>
                    <a:pt x="9295" y="5766"/>
                  </a:cubicBezTo>
                  <a:lnTo>
                    <a:pt x="9484" y="5766"/>
                  </a:lnTo>
                  <a:cubicBezTo>
                    <a:pt x="11122" y="5766"/>
                    <a:pt x="12414" y="4475"/>
                    <a:pt x="12414" y="2899"/>
                  </a:cubicBezTo>
                  <a:lnTo>
                    <a:pt x="12414" y="1230"/>
                  </a:lnTo>
                  <a:cubicBezTo>
                    <a:pt x="12445" y="978"/>
                    <a:pt x="12288" y="852"/>
                    <a:pt x="12067" y="852"/>
                  </a:cubicBezTo>
                  <a:lnTo>
                    <a:pt x="9956" y="852"/>
                  </a:lnTo>
                  <a:lnTo>
                    <a:pt x="9956" y="410"/>
                  </a:lnTo>
                  <a:cubicBezTo>
                    <a:pt x="9956" y="158"/>
                    <a:pt x="9767" y="1"/>
                    <a:pt x="9547" y="1"/>
                  </a:cubicBezTo>
                  <a:close/>
                </a:path>
              </a:pathLst>
            </a:cu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d88a085e32_4_0"/>
          <p:cNvSpPr txBox="1"/>
          <p:nvPr>
            <p:ph type="title"/>
          </p:nvPr>
        </p:nvSpPr>
        <p:spPr>
          <a:xfrm>
            <a:off x="281300" y="492308"/>
            <a:ext cx="10086000" cy="541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000"/>
              <a:buFont typeface="Arial"/>
              <a:buNone/>
            </a:pPr>
            <a:r>
              <a:rPr b="1" lang="en-US">
                <a:latin typeface="Montserrat"/>
                <a:ea typeface="Montserrat"/>
                <a:cs typeface="Montserrat"/>
                <a:sym typeface="Montserrat"/>
              </a:rPr>
              <a:t>Scalability Of Solution</a:t>
            </a:r>
            <a:endParaRPr b="1">
              <a:latin typeface="Montserrat"/>
              <a:ea typeface="Montserrat"/>
              <a:cs typeface="Montserrat"/>
              <a:sym typeface="Montserrat"/>
            </a:endParaRPr>
          </a:p>
        </p:txBody>
      </p:sp>
      <p:sp>
        <p:nvSpPr>
          <p:cNvPr id="267" name="Google Shape;267;gd88a085e32_4_0"/>
          <p:cNvSpPr txBox="1"/>
          <p:nvPr>
            <p:ph idx="1" type="body"/>
          </p:nvPr>
        </p:nvSpPr>
        <p:spPr>
          <a:xfrm>
            <a:off x="205100" y="1714275"/>
            <a:ext cx="11629500" cy="2411100"/>
          </a:xfrm>
          <a:prstGeom prst="rect">
            <a:avLst/>
          </a:prstGeom>
          <a:noFill/>
          <a:ln>
            <a:noFill/>
          </a:ln>
        </p:spPr>
        <p:txBody>
          <a:bodyPr anchorCtr="0" anchor="t" bIns="45700" lIns="91425" spcFirstLastPara="1" rIns="91425" wrap="square" tIns="45700">
            <a:normAutofit/>
          </a:bodyPr>
          <a:lstStyle/>
          <a:p>
            <a:pPr indent="-330200" lvl="0" marL="457200" rtl="0" algn="l">
              <a:lnSpc>
                <a:spcPct val="150000"/>
              </a:lnSpc>
              <a:spcBef>
                <a:spcPts val="0"/>
              </a:spcBef>
              <a:spcAft>
                <a:spcPts val="0"/>
              </a:spcAft>
              <a:buSzPts val="1600"/>
              <a:buFont typeface="Montserrat"/>
              <a:buChar char="●"/>
            </a:pPr>
            <a:r>
              <a:rPr lang="en-US">
                <a:latin typeface="Montserrat"/>
                <a:ea typeface="Montserrat"/>
                <a:cs typeface="Montserrat"/>
                <a:sym typeface="Montserrat"/>
              </a:rPr>
              <a:t>Even if more rows are added, the model will be able to run and get results</a:t>
            </a:r>
            <a:endParaRPr>
              <a:latin typeface="Montserrat"/>
              <a:ea typeface="Montserrat"/>
              <a:cs typeface="Montserrat"/>
              <a:sym typeface="Montserrat"/>
            </a:endParaRPr>
          </a:p>
          <a:p>
            <a:pPr indent="-330200" lvl="0" marL="457200" rtl="0" algn="l">
              <a:lnSpc>
                <a:spcPct val="150000"/>
              </a:lnSpc>
              <a:spcBef>
                <a:spcPts val="0"/>
              </a:spcBef>
              <a:spcAft>
                <a:spcPts val="0"/>
              </a:spcAft>
              <a:buSzPts val="1600"/>
              <a:buFont typeface="Montserrat"/>
              <a:buChar char="●"/>
            </a:pPr>
            <a:r>
              <a:rPr lang="en-US">
                <a:latin typeface="Montserrat"/>
                <a:ea typeface="Montserrat"/>
                <a:cs typeface="Montserrat"/>
                <a:sym typeface="Montserrat"/>
              </a:rPr>
              <a:t>If additional features are added, then the ipynb note books can be </a:t>
            </a:r>
            <a:r>
              <a:rPr lang="en-US">
                <a:latin typeface="Montserrat"/>
                <a:ea typeface="Montserrat"/>
                <a:cs typeface="Montserrat"/>
                <a:sym typeface="Montserrat"/>
              </a:rPr>
              <a:t>modified</a:t>
            </a:r>
            <a:r>
              <a:rPr lang="en-US">
                <a:latin typeface="Montserrat"/>
                <a:ea typeface="Montserrat"/>
                <a:cs typeface="Montserrat"/>
                <a:sym typeface="Montserrat"/>
              </a:rPr>
              <a:t> easily to </a:t>
            </a:r>
            <a:r>
              <a:rPr lang="en-US">
                <a:latin typeface="Montserrat"/>
                <a:ea typeface="Montserrat"/>
                <a:cs typeface="Montserrat"/>
                <a:sym typeface="Montserrat"/>
              </a:rPr>
              <a:t>adopt</a:t>
            </a:r>
            <a:r>
              <a:rPr lang="en-US">
                <a:latin typeface="Montserrat"/>
                <a:ea typeface="Montserrat"/>
                <a:cs typeface="Montserrat"/>
                <a:sym typeface="Montserrat"/>
              </a:rPr>
              <a:t> to new features (create a new column, run encoded ipynb to get modified dataset and run the cells to train the models)</a:t>
            </a:r>
            <a:endParaRPr>
              <a:latin typeface="Montserrat"/>
              <a:ea typeface="Montserrat"/>
              <a:cs typeface="Montserrat"/>
              <a:sym typeface="Montserrat"/>
            </a:endParaRPr>
          </a:p>
          <a:p>
            <a:pPr indent="-330200" lvl="0" marL="457200" rtl="0" algn="l">
              <a:lnSpc>
                <a:spcPct val="150000"/>
              </a:lnSpc>
              <a:spcBef>
                <a:spcPts val="0"/>
              </a:spcBef>
              <a:spcAft>
                <a:spcPts val="0"/>
              </a:spcAft>
              <a:buSzPts val="1600"/>
              <a:buFont typeface="Montserrat"/>
              <a:buChar char="●"/>
            </a:pPr>
            <a:r>
              <a:rPr lang="en-US">
                <a:latin typeface="Montserrat"/>
                <a:ea typeface="Montserrat"/>
                <a:cs typeface="Montserrat"/>
                <a:sym typeface="Montserrat"/>
              </a:rPr>
              <a:t>The current models still are on the over fitted side, so tuning it more can get both training and test accuracy to around 94 to 96% which is the best version of all our assumptions.</a:t>
            </a:r>
            <a:endParaRPr>
              <a:latin typeface="Montserrat"/>
              <a:ea typeface="Montserrat"/>
              <a:cs typeface="Montserrat"/>
              <a:sym typeface="Montserrat"/>
            </a:endParaRPr>
          </a:p>
          <a:p>
            <a:pPr indent="0" lvl="0" marL="0" rtl="0" algn="l">
              <a:lnSpc>
                <a:spcPct val="150000"/>
              </a:lnSpc>
              <a:spcBef>
                <a:spcPts val="0"/>
              </a:spcBef>
              <a:spcAft>
                <a:spcPts val="0"/>
              </a:spcAft>
              <a:buNone/>
            </a:pPr>
            <a:r>
              <a:t/>
            </a:r>
            <a:endParaRPr>
              <a:latin typeface="Montserrat"/>
              <a:ea typeface="Montserrat"/>
              <a:cs typeface="Montserrat"/>
              <a:sym typeface="Montserrat"/>
            </a:endParaRPr>
          </a:p>
        </p:txBody>
      </p:sp>
      <p:grpSp>
        <p:nvGrpSpPr>
          <p:cNvPr id="268" name="Google Shape;268;gd88a085e32_4_0"/>
          <p:cNvGrpSpPr/>
          <p:nvPr/>
        </p:nvGrpSpPr>
        <p:grpSpPr>
          <a:xfrm>
            <a:off x="258600" y="1126823"/>
            <a:ext cx="10086000" cy="48900"/>
            <a:chOff x="258600" y="1203023"/>
            <a:chExt cx="10086000" cy="48900"/>
          </a:xfrm>
        </p:grpSpPr>
        <p:sp>
          <p:nvSpPr>
            <p:cNvPr id="269" name="Google Shape;269;gd88a085e32_4_0"/>
            <p:cNvSpPr/>
            <p:nvPr/>
          </p:nvSpPr>
          <p:spPr>
            <a:xfrm>
              <a:off x="258600" y="1203023"/>
              <a:ext cx="10086000" cy="48900"/>
            </a:xfrm>
            <a:prstGeom prst="rect">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0" name="Google Shape;270;gd88a085e32_4_0"/>
            <p:cNvSpPr/>
            <p:nvPr/>
          </p:nvSpPr>
          <p:spPr>
            <a:xfrm>
              <a:off x="258600" y="1203023"/>
              <a:ext cx="5704500" cy="48900"/>
            </a:xfrm>
            <a:prstGeom prst="rect">
              <a:avLst/>
            </a:prstGeom>
            <a:solidFill>
              <a:srgbClr val="C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solidFill>
                  <a:srgbClr val="1155CC"/>
                </a:solidFill>
              </a:endParaRPr>
            </a:p>
          </p:txBody>
        </p:sp>
      </p:grpSp>
      <p:sp>
        <p:nvSpPr>
          <p:cNvPr id="271" name="Google Shape;271;gd88a085e32_4_0"/>
          <p:cNvSpPr txBox="1"/>
          <p:nvPr/>
        </p:nvSpPr>
        <p:spPr>
          <a:xfrm>
            <a:off x="586775" y="1256275"/>
            <a:ext cx="3300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rgbClr val="C7372F"/>
                </a:solidFill>
                <a:latin typeface="Montserrat"/>
                <a:ea typeface="Montserrat"/>
                <a:cs typeface="Montserrat"/>
                <a:sym typeface="Montserrat"/>
              </a:rPr>
              <a:t>Model related</a:t>
            </a:r>
            <a:endParaRPr b="1" sz="1600">
              <a:solidFill>
                <a:srgbClr val="C7372F"/>
              </a:solidFill>
              <a:latin typeface="Montserrat"/>
              <a:ea typeface="Montserrat"/>
              <a:cs typeface="Montserrat"/>
              <a:sym typeface="Montserrat"/>
            </a:endParaRPr>
          </a:p>
        </p:txBody>
      </p:sp>
      <p:sp>
        <p:nvSpPr>
          <p:cNvPr id="272" name="Google Shape;272;gd88a085e32_4_0"/>
          <p:cNvSpPr txBox="1"/>
          <p:nvPr/>
        </p:nvSpPr>
        <p:spPr>
          <a:xfrm>
            <a:off x="235250" y="4021900"/>
            <a:ext cx="11721600" cy="22779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dk1"/>
              </a:buClr>
              <a:buSzPts val="1600"/>
              <a:buFont typeface="Montserrat"/>
              <a:buChar char="●"/>
            </a:pPr>
            <a:r>
              <a:rPr lang="en-US" sz="1600">
                <a:solidFill>
                  <a:schemeClr val="dk1"/>
                </a:solidFill>
                <a:latin typeface="Montserrat"/>
                <a:ea typeface="Montserrat"/>
                <a:cs typeface="Montserrat"/>
                <a:sym typeface="Montserrat"/>
              </a:rPr>
              <a:t>The web app can take in more inputs based on the model (different types also) and run and get results.</a:t>
            </a:r>
            <a:endParaRPr sz="1600">
              <a:solidFill>
                <a:schemeClr val="dk1"/>
              </a:solidFill>
              <a:latin typeface="Montserrat"/>
              <a:ea typeface="Montserrat"/>
              <a:cs typeface="Montserrat"/>
              <a:sym typeface="Montserrat"/>
            </a:endParaRPr>
          </a:p>
          <a:p>
            <a:pPr indent="-330200" lvl="0" marL="457200" rtl="0" algn="l">
              <a:lnSpc>
                <a:spcPct val="150000"/>
              </a:lnSpc>
              <a:spcBef>
                <a:spcPts val="0"/>
              </a:spcBef>
              <a:spcAft>
                <a:spcPts val="0"/>
              </a:spcAft>
              <a:buClr>
                <a:schemeClr val="dk1"/>
              </a:buClr>
              <a:buSzPts val="1600"/>
              <a:buFont typeface="Montserrat"/>
              <a:buChar char="●"/>
            </a:pPr>
            <a:r>
              <a:rPr lang="en-US" sz="1600">
                <a:solidFill>
                  <a:schemeClr val="dk1"/>
                </a:solidFill>
                <a:latin typeface="Montserrat"/>
                <a:ea typeface="Montserrat"/>
                <a:cs typeface="Montserrat"/>
                <a:sym typeface="Montserrat"/>
              </a:rPr>
              <a:t>A further extension would be to visualise significant data such as POC Rank, Top Selling Products, Segment Wise distribution...etc so that a non-technical person would understand the data easily</a:t>
            </a:r>
            <a:endParaRPr sz="1600">
              <a:solidFill>
                <a:schemeClr val="dk1"/>
              </a:solidFill>
              <a:latin typeface="Montserrat"/>
              <a:ea typeface="Montserrat"/>
              <a:cs typeface="Montserrat"/>
              <a:sym typeface="Montserrat"/>
            </a:endParaRPr>
          </a:p>
          <a:p>
            <a:pPr indent="-330200" lvl="0" marL="457200" rtl="0" algn="l">
              <a:lnSpc>
                <a:spcPct val="150000"/>
              </a:lnSpc>
              <a:spcBef>
                <a:spcPts val="0"/>
              </a:spcBef>
              <a:spcAft>
                <a:spcPts val="0"/>
              </a:spcAft>
              <a:buClr>
                <a:schemeClr val="dk1"/>
              </a:buClr>
              <a:buSzPts val="1600"/>
              <a:buFont typeface="Montserrat"/>
              <a:buChar char="●"/>
            </a:pPr>
            <a:r>
              <a:rPr lang="en-US" sz="1600">
                <a:solidFill>
                  <a:schemeClr val="dk1"/>
                </a:solidFill>
                <a:latin typeface="Montserrat"/>
                <a:ea typeface="Montserrat"/>
                <a:cs typeface="Montserrat"/>
                <a:sym typeface="Montserrat"/>
              </a:rPr>
              <a:t>To simplify this even further, we could develop a gauge chart showing the business profile level of a certain POC on a scale of 0-100. This score will be calculated by considering parameters such as GTO, YoY Growth, Profitability ...etc, assigning them weights according to the significance and taking the weighted sum. </a:t>
            </a:r>
            <a:endParaRPr sz="1600">
              <a:solidFill>
                <a:schemeClr val="dk1"/>
              </a:solidFill>
              <a:latin typeface="Montserrat"/>
              <a:ea typeface="Montserrat"/>
              <a:cs typeface="Montserrat"/>
              <a:sym typeface="Montserrat"/>
            </a:endParaRPr>
          </a:p>
        </p:txBody>
      </p:sp>
      <p:sp>
        <p:nvSpPr>
          <p:cNvPr id="273" name="Google Shape;273;gd88a085e32_4_0"/>
          <p:cNvSpPr txBox="1"/>
          <p:nvPr/>
        </p:nvSpPr>
        <p:spPr>
          <a:xfrm>
            <a:off x="586775" y="3542275"/>
            <a:ext cx="3300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rgbClr val="C7372F"/>
                </a:solidFill>
                <a:latin typeface="Montserrat"/>
                <a:ea typeface="Montserrat"/>
                <a:cs typeface="Montserrat"/>
                <a:sym typeface="Montserrat"/>
              </a:rPr>
              <a:t>App related</a:t>
            </a:r>
            <a:endParaRPr b="1" sz="1600">
              <a:solidFill>
                <a:srgbClr val="C7372F"/>
              </a:solidFill>
              <a:latin typeface="Montserrat"/>
              <a:ea typeface="Montserrat"/>
              <a:cs typeface="Montserrat"/>
              <a:sym typeface="Montserrat"/>
            </a:endParaRPr>
          </a:p>
        </p:txBody>
      </p:sp>
      <p:sp>
        <p:nvSpPr>
          <p:cNvPr id="274" name="Google Shape;274;gd88a085e32_4_0"/>
          <p:cNvSpPr/>
          <p:nvPr/>
        </p:nvSpPr>
        <p:spPr>
          <a:xfrm>
            <a:off x="11241585" y="5886243"/>
            <a:ext cx="787469" cy="145175"/>
          </a:xfrm>
          <a:custGeom>
            <a:rect b="b" l="l" r="r" t="t"/>
            <a:pathLst>
              <a:path extrusionOk="0" h="2051" w="12351">
                <a:moveTo>
                  <a:pt x="1355" y="1"/>
                </a:moveTo>
                <a:cubicBezTo>
                  <a:pt x="1" y="1"/>
                  <a:pt x="32" y="2049"/>
                  <a:pt x="1355" y="2049"/>
                </a:cubicBezTo>
                <a:lnTo>
                  <a:pt x="11027" y="2049"/>
                </a:lnTo>
                <a:cubicBezTo>
                  <a:pt x="11047" y="2050"/>
                  <a:pt x="11066" y="2050"/>
                  <a:pt x="11085" y="2050"/>
                </a:cubicBezTo>
                <a:cubicBezTo>
                  <a:pt x="12350" y="2050"/>
                  <a:pt x="12331" y="1"/>
                  <a:pt x="11027" y="1"/>
                </a:cubicBezTo>
                <a:close/>
              </a:path>
            </a:pathLst>
          </a:custGeom>
          <a:solidFill>
            <a:srgbClr val="C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5" name="Google Shape;275;gd88a085e32_4_0"/>
          <p:cNvSpPr/>
          <p:nvPr/>
        </p:nvSpPr>
        <p:spPr>
          <a:xfrm>
            <a:off x="11305852" y="6082523"/>
            <a:ext cx="652877" cy="628903"/>
          </a:xfrm>
          <a:custGeom>
            <a:rect b="b" l="l" r="r" t="t"/>
            <a:pathLst>
              <a:path extrusionOk="0" h="8885" w="10240">
                <a:moveTo>
                  <a:pt x="8570" y="756"/>
                </a:moveTo>
                <a:cubicBezTo>
                  <a:pt x="8759" y="756"/>
                  <a:pt x="8917" y="914"/>
                  <a:pt x="8917" y="1103"/>
                </a:cubicBezTo>
                <a:lnTo>
                  <a:pt x="8917" y="1765"/>
                </a:lnTo>
                <a:cubicBezTo>
                  <a:pt x="8917" y="1995"/>
                  <a:pt x="8737" y="2116"/>
                  <a:pt x="8558" y="2116"/>
                </a:cubicBezTo>
                <a:cubicBezTo>
                  <a:pt x="8419" y="2116"/>
                  <a:pt x="8279" y="2042"/>
                  <a:pt x="8224" y="1891"/>
                </a:cubicBezTo>
                <a:lnTo>
                  <a:pt x="6081" y="4065"/>
                </a:lnTo>
                <a:cubicBezTo>
                  <a:pt x="6018" y="4112"/>
                  <a:pt x="5924" y="4135"/>
                  <a:pt x="5833" y="4135"/>
                </a:cubicBezTo>
                <a:cubicBezTo>
                  <a:pt x="5743" y="4135"/>
                  <a:pt x="5656" y="4112"/>
                  <a:pt x="5609" y="4065"/>
                </a:cubicBezTo>
                <a:lnTo>
                  <a:pt x="3781" y="2237"/>
                </a:lnTo>
                <a:lnTo>
                  <a:pt x="1986" y="4065"/>
                </a:lnTo>
                <a:cubicBezTo>
                  <a:pt x="1912" y="4138"/>
                  <a:pt x="1831" y="4168"/>
                  <a:pt x="1752" y="4168"/>
                </a:cubicBezTo>
                <a:cubicBezTo>
                  <a:pt x="1493" y="4168"/>
                  <a:pt x="1271" y="3834"/>
                  <a:pt x="1513" y="3592"/>
                </a:cubicBezTo>
                <a:lnTo>
                  <a:pt x="3561" y="1544"/>
                </a:lnTo>
                <a:cubicBezTo>
                  <a:pt x="3624" y="1481"/>
                  <a:pt x="3711" y="1450"/>
                  <a:pt x="3797" y="1450"/>
                </a:cubicBezTo>
                <a:cubicBezTo>
                  <a:pt x="3884" y="1450"/>
                  <a:pt x="3970" y="1481"/>
                  <a:pt x="4033" y="1544"/>
                </a:cubicBezTo>
                <a:lnTo>
                  <a:pt x="5829" y="3340"/>
                </a:lnTo>
                <a:lnTo>
                  <a:pt x="7783" y="1418"/>
                </a:lnTo>
                <a:cubicBezTo>
                  <a:pt x="7404" y="1292"/>
                  <a:pt x="7499" y="756"/>
                  <a:pt x="7877" y="756"/>
                </a:cubicBezTo>
                <a:close/>
                <a:moveTo>
                  <a:pt x="5136" y="7562"/>
                </a:moveTo>
                <a:cubicBezTo>
                  <a:pt x="5325" y="7562"/>
                  <a:pt x="5483" y="7719"/>
                  <a:pt x="5483" y="7908"/>
                </a:cubicBezTo>
                <a:cubicBezTo>
                  <a:pt x="5483" y="8097"/>
                  <a:pt x="5325" y="8255"/>
                  <a:pt x="5136" y="8255"/>
                </a:cubicBezTo>
                <a:cubicBezTo>
                  <a:pt x="4916" y="8255"/>
                  <a:pt x="4758" y="8097"/>
                  <a:pt x="4758" y="7908"/>
                </a:cubicBezTo>
                <a:cubicBezTo>
                  <a:pt x="4758" y="7719"/>
                  <a:pt x="4916" y="7562"/>
                  <a:pt x="5136" y="7562"/>
                </a:cubicBezTo>
                <a:close/>
                <a:moveTo>
                  <a:pt x="1" y="0"/>
                </a:moveTo>
                <a:lnTo>
                  <a:pt x="1" y="5167"/>
                </a:lnTo>
                <a:cubicBezTo>
                  <a:pt x="1" y="5703"/>
                  <a:pt x="442" y="6175"/>
                  <a:pt x="1040" y="6175"/>
                </a:cubicBezTo>
                <a:lnTo>
                  <a:pt x="4758" y="6175"/>
                </a:lnTo>
                <a:lnTo>
                  <a:pt x="4758" y="6931"/>
                </a:lnTo>
                <a:cubicBezTo>
                  <a:pt x="4380" y="7089"/>
                  <a:pt x="4096" y="7436"/>
                  <a:pt x="4096" y="7877"/>
                </a:cubicBezTo>
                <a:cubicBezTo>
                  <a:pt x="4096" y="8412"/>
                  <a:pt x="4569" y="8885"/>
                  <a:pt x="5136" y="8885"/>
                </a:cubicBezTo>
                <a:cubicBezTo>
                  <a:pt x="5672" y="8885"/>
                  <a:pt x="6144" y="8412"/>
                  <a:pt x="6144" y="7877"/>
                </a:cubicBezTo>
                <a:cubicBezTo>
                  <a:pt x="6144" y="7436"/>
                  <a:pt x="5861" y="7057"/>
                  <a:pt x="5483" y="6931"/>
                </a:cubicBezTo>
                <a:lnTo>
                  <a:pt x="5483" y="6175"/>
                </a:lnTo>
                <a:lnTo>
                  <a:pt x="9232" y="6175"/>
                </a:lnTo>
                <a:cubicBezTo>
                  <a:pt x="9767" y="6175"/>
                  <a:pt x="10240" y="5703"/>
                  <a:pt x="10240" y="5167"/>
                </a:cubicBezTo>
                <a:lnTo>
                  <a:pt x="10240" y="0"/>
                </a:lnTo>
                <a:cubicBezTo>
                  <a:pt x="10114" y="32"/>
                  <a:pt x="10019" y="32"/>
                  <a:pt x="9893" y="32"/>
                </a:cubicBezTo>
                <a:lnTo>
                  <a:pt x="347" y="32"/>
                </a:lnTo>
                <a:cubicBezTo>
                  <a:pt x="253" y="32"/>
                  <a:pt x="127" y="32"/>
                  <a:pt x="1" y="0"/>
                </a:cubicBezTo>
                <a:close/>
              </a:path>
            </a:pathLst>
          </a:cu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d88a085e32_4_5"/>
          <p:cNvSpPr txBox="1"/>
          <p:nvPr>
            <p:ph type="title"/>
          </p:nvPr>
        </p:nvSpPr>
        <p:spPr>
          <a:xfrm>
            <a:off x="281300" y="568508"/>
            <a:ext cx="10086000" cy="541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000"/>
              <a:buFont typeface="Arial"/>
              <a:buNone/>
            </a:pPr>
            <a:r>
              <a:rPr b="1" lang="en-US" sz="2100"/>
              <a:t>List of Tools/Technology used</a:t>
            </a:r>
            <a:endParaRPr b="1" sz="2100"/>
          </a:p>
        </p:txBody>
      </p:sp>
      <p:sp>
        <p:nvSpPr>
          <p:cNvPr id="281" name="Google Shape;281;gd88a085e32_4_5"/>
          <p:cNvSpPr txBox="1"/>
          <p:nvPr>
            <p:ph idx="1" type="body"/>
          </p:nvPr>
        </p:nvSpPr>
        <p:spPr>
          <a:xfrm>
            <a:off x="281300" y="1485675"/>
            <a:ext cx="11083500" cy="5045700"/>
          </a:xfrm>
          <a:prstGeom prst="rect">
            <a:avLst/>
          </a:prstGeom>
          <a:noFill/>
          <a:ln>
            <a:noFill/>
          </a:ln>
        </p:spPr>
        <p:txBody>
          <a:bodyPr anchorCtr="0" anchor="t" bIns="45700" lIns="91425" spcFirstLastPara="1" rIns="91425" wrap="square" tIns="45700">
            <a:normAutofit/>
          </a:bodyPr>
          <a:lstStyle/>
          <a:p>
            <a:pPr indent="-349250" lvl="0" marL="457200" rtl="0" algn="l">
              <a:lnSpc>
                <a:spcPct val="150000"/>
              </a:lnSpc>
              <a:spcBef>
                <a:spcPts val="0"/>
              </a:spcBef>
              <a:spcAft>
                <a:spcPts val="0"/>
              </a:spcAft>
              <a:buSzPts val="1900"/>
              <a:buFont typeface="Montserrat"/>
              <a:buAutoNum type="arabicPeriod"/>
            </a:pPr>
            <a:r>
              <a:rPr lang="en-US" sz="1900">
                <a:latin typeface="Montserrat"/>
                <a:ea typeface="Montserrat"/>
                <a:cs typeface="Montserrat"/>
                <a:sym typeface="Montserrat"/>
              </a:rPr>
              <a:t>Google Colab/ </a:t>
            </a:r>
            <a:r>
              <a:rPr lang="en-US" sz="1900">
                <a:latin typeface="Montserrat"/>
                <a:ea typeface="Montserrat"/>
                <a:cs typeface="Montserrat"/>
                <a:sym typeface="Montserrat"/>
              </a:rPr>
              <a:t>Jupyter</a:t>
            </a:r>
            <a:r>
              <a:rPr lang="en-US" sz="1900">
                <a:latin typeface="Montserrat"/>
                <a:ea typeface="Montserrat"/>
                <a:cs typeface="Montserrat"/>
                <a:sym typeface="Montserrat"/>
              </a:rPr>
              <a:t> Notebook</a:t>
            </a:r>
            <a:endParaRPr sz="1900">
              <a:latin typeface="Montserrat"/>
              <a:ea typeface="Montserrat"/>
              <a:cs typeface="Montserrat"/>
              <a:sym typeface="Montserrat"/>
            </a:endParaRPr>
          </a:p>
          <a:p>
            <a:pPr indent="0" lvl="0" marL="457200" rtl="0" algn="l">
              <a:lnSpc>
                <a:spcPct val="150000"/>
              </a:lnSpc>
              <a:spcBef>
                <a:spcPts val="0"/>
              </a:spcBef>
              <a:spcAft>
                <a:spcPts val="0"/>
              </a:spcAft>
              <a:buNone/>
            </a:pPr>
            <a:r>
              <a:rPr lang="en-US" sz="1900">
                <a:latin typeface="Montserrat"/>
                <a:ea typeface="Montserrat"/>
                <a:cs typeface="Montserrat"/>
                <a:sym typeface="Montserrat"/>
              </a:rPr>
              <a:t>a) XGBoost Classifier </a:t>
            </a:r>
            <a:endParaRPr sz="1900">
              <a:latin typeface="Montserrat"/>
              <a:ea typeface="Montserrat"/>
              <a:cs typeface="Montserrat"/>
              <a:sym typeface="Montserrat"/>
            </a:endParaRPr>
          </a:p>
          <a:p>
            <a:pPr indent="0" lvl="0" marL="457200" rtl="0" algn="l">
              <a:lnSpc>
                <a:spcPct val="150000"/>
              </a:lnSpc>
              <a:spcBef>
                <a:spcPts val="0"/>
              </a:spcBef>
              <a:spcAft>
                <a:spcPts val="0"/>
              </a:spcAft>
              <a:buNone/>
            </a:pPr>
            <a:r>
              <a:rPr lang="en-US" sz="1900">
                <a:latin typeface="Montserrat"/>
                <a:ea typeface="Montserrat"/>
                <a:cs typeface="Montserrat"/>
                <a:sym typeface="Montserrat"/>
              </a:rPr>
              <a:t>b) Random Forest Regressor</a:t>
            </a:r>
            <a:endParaRPr sz="1900">
              <a:latin typeface="Montserrat"/>
              <a:ea typeface="Montserrat"/>
              <a:cs typeface="Montserrat"/>
              <a:sym typeface="Montserrat"/>
            </a:endParaRPr>
          </a:p>
          <a:p>
            <a:pPr indent="0" lvl="0" marL="457200" rtl="0" algn="l">
              <a:lnSpc>
                <a:spcPct val="150000"/>
              </a:lnSpc>
              <a:spcBef>
                <a:spcPts val="0"/>
              </a:spcBef>
              <a:spcAft>
                <a:spcPts val="0"/>
              </a:spcAft>
              <a:buNone/>
            </a:pPr>
            <a:r>
              <a:rPr lang="en-US" sz="1900">
                <a:latin typeface="Montserrat"/>
                <a:ea typeface="Montserrat"/>
                <a:cs typeface="Montserrat"/>
                <a:sym typeface="Montserrat"/>
              </a:rPr>
              <a:t>c) Scikit-Learn </a:t>
            </a:r>
            <a:endParaRPr sz="1900">
              <a:latin typeface="Montserrat"/>
              <a:ea typeface="Montserrat"/>
              <a:cs typeface="Montserrat"/>
              <a:sym typeface="Montserrat"/>
            </a:endParaRPr>
          </a:p>
          <a:p>
            <a:pPr indent="0" lvl="0" marL="457200" rtl="0" algn="l">
              <a:lnSpc>
                <a:spcPct val="150000"/>
              </a:lnSpc>
              <a:spcBef>
                <a:spcPts val="0"/>
              </a:spcBef>
              <a:spcAft>
                <a:spcPts val="0"/>
              </a:spcAft>
              <a:buNone/>
            </a:pPr>
            <a:r>
              <a:rPr lang="en-US" sz="1900">
                <a:latin typeface="Montserrat"/>
                <a:ea typeface="Montserrat"/>
                <a:cs typeface="Montserrat"/>
                <a:sym typeface="Montserrat"/>
              </a:rPr>
              <a:t>d) Pandas</a:t>
            </a:r>
            <a:endParaRPr sz="1900">
              <a:latin typeface="Montserrat"/>
              <a:ea typeface="Montserrat"/>
              <a:cs typeface="Montserrat"/>
              <a:sym typeface="Montserrat"/>
            </a:endParaRPr>
          </a:p>
          <a:p>
            <a:pPr indent="0" lvl="0" marL="457200" rtl="0" algn="l">
              <a:lnSpc>
                <a:spcPct val="150000"/>
              </a:lnSpc>
              <a:spcBef>
                <a:spcPts val="0"/>
              </a:spcBef>
              <a:spcAft>
                <a:spcPts val="0"/>
              </a:spcAft>
              <a:buNone/>
            </a:pPr>
            <a:r>
              <a:rPr lang="en-US" sz="1900">
                <a:latin typeface="Montserrat"/>
                <a:ea typeface="Montserrat"/>
                <a:cs typeface="Montserrat"/>
                <a:sym typeface="Montserrat"/>
              </a:rPr>
              <a:t>e) Numpy</a:t>
            </a:r>
            <a:endParaRPr sz="1900">
              <a:latin typeface="Montserrat"/>
              <a:ea typeface="Montserrat"/>
              <a:cs typeface="Montserrat"/>
              <a:sym typeface="Montserrat"/>
            </a:endParaRPr>
          </a:p>
          <a:p>
            <a:pPr indent="-349250" lvl="0" marL="457200" rtl="0" algn="l">
              <a:lnSpc>
                <a:spcPct val="150000"/>
              </a:lnSpc>
              <a:spcBef>
                <a:spcPts val="0"/>
              </a:spcBef>
              <a:spcAft>
                <a:spcPts val="0"/>
              </a:spcAft>
              <a:buSzPts val="1900"/>
              <a:buFont typeface="Montserrat"/>
              <a:buAutoNum type="arabicPeriod"/>
            </a:pPr>
            <a:r>
              <a:rPr lang="en-US" sz="1900">
                <a:latin typeface="Montserrat"/>
                <a:ea typeface="Montserrat"/>
                <a:cs typeface="Montserrat"/>
                <a:sym typeface="Montserrat"/>
              </a:rPr>
              <a:t>Web app</a:t>
            </a:r>
            <a:endParaRPr sz="1900">
              <a:latin typeface="Montserrat"/>
              <a:ea typeface="Montserrat"/>
              <a:cs typeface="Montserrat"/>
              <a:sym typeface="Montserrat"/>
            </a:endParaRPr>
          </a:p>
          <a:p>
            <a:pPr indent="0" lvl="0" marL="457200" rtl="0" algn="l">
              <a:lnSpc>
                <a:spcPct val="150000"/>
              </a:lnSpc>
              <a:spcBef>
                <a:spcPts val="0"/>
              </a:spcBef>
              <a:spcAft>
                <a:spcPts val="0"/>
              </a:spcAft>
              <a:buNone/>
            </a:pPr>
            <a:r>
              <a:rPr lang="en-US" sz="1900">
                <a:latin typeface="Montserrat"/>
                <a:ea typeface="Montserrat"/>
                <a:cs typeface="Montserrat"/>
                <a:sym typeface="Montserrat"/>
              </a:rPr>
              <a:t>a) Streamlit</a:t>
            </a:r>
            <a:endParaRPr sz="1900">
              <a:latin typeface="Montserrat"/>
              <a:ea typeface="Montserrat"/>
              <a:cs typeface="Montserrat"/>
              <a:sym typeface="Montserrat"/>
            </a:endParaRPr>
          </a:p>
          <a:p>
            <a:pPr indent="0" lvl="0" marL="457200" rtl="0" algn="l">
              <a:lnSpc>
                <a:spcPct val="150000"/>
              </a:lnSpc>
              <a:spcBef>
                <a:spcPts val="0"/>
              </a:spcBef>
              <a:spcAft>
                <a:spcPts val="0"/>
              </a:spcAft>
              <a:buNone/>
            </a:pPr>
            <a:r>
              <a:rPr lang="en-US" sz="1900">
                <a:latin typeface="Montserrat"/>
                <a:ea typeface="Montserrat"/>
                <a:cs typeface="Montserrat"/>
                <a:sym typeface="Montserrat"/>
              </a:rPr>
              <a:t>b) pickle</a:t>
            </a:r>
            <a:endParaRPr sz="1900">
              <a:latin typeface="Montserrat"/>
              <a:ea typeface="Montserrat"/>
              <a:cs typeface="Montserrat"/>
              <a:sym typeface="Montserrat"/>
            </a:endParaRPr>
          </a:p>
          <a:p>
            <a:pPr indent="0" lvl="0" marL="457200" rtl="0" algn="l">
              <a:lnSpc>
                <a:spcPct val="150000"/>
              </a:lnSpc>
              <a:spcBef>
                <a:spcPts val="0"/>
              </a:spcBef>
              <a:spcAft>
                <a:spcPts val="0"/>
              </a:spcAft>
              <a:buNone/>
            </a:pPr>
            <a:r>
              <a:rPr lang="en-US" sz="1900">
                <a:latin typeface="Montserrat"/>
                <a:ea typeface="Montserrat"/>
                <a:cs typeface="Montserrat"/>
                <a:sym typeface="Montserrat"/>
              </a:rPr>
              <a:t>c) Heroku</a:t>
            </a:r>
            <a:endParaRPr sz="1900">
              <a:latin typeface="Montserrat"/>
              <a:ea typeface="Montserrat"/>
              <a:cs typeface="Montserrat"/>
              <a:sym typeface="Montserrat"/>
            </a:endParaRPr>
          </a:p>
          <a:p>
            <a:pPr indent="0" lvl="0" marL="457200" rtl="0" algn="l">
              <a:lnSpc>
                <a:spcPct val="150000"/>
              </a:lnSpc>
              <a:spcBef>
                <a:spcPts val="0"/>
              </a:spcBef>
              <a:spcAft>
                <a:spcPts val="0"/>
              </a:spcAft>
              <a:buNone/>
            </a:pPr>
            <a:r>
              <a:rPr lang="en-US" sz="1900">
                <a:latin typeface="Montserrat"/>
                <a:ea typeface="Montserrat"/>
                <a:cs typeface="Montserrat"/>
                <a:sym typeface="Montserrat"/>
              </a:rPr>
              <a:t>d) Git/GitHub</a:t>
            </a:r>
            <a:endParaRPr sz="1900">
              <a:latin typeface="Montserrat"/>
              <a:ea typeface="Montserrat"/>
              <a:cs typeface="Montserrat"/>
              <a:sym typeface="Montserrat"/>
            </a:endParaRPr>
          </a:p>
        </p:txBody>
      </p:sp>
      <p:grpSp>
        <p:nvGrpSpPr>
          <p:cNvPr id="282" name="Google Shape;282;gd88a085e32_4_5"/>
          <p:cNvGrpSpPr/>
          <p:nvPr/>
        </p:nvGrpSpPr>
        <p:grpSpPr>
          <a:xfrm>
            <a:off x="258600" y="1126823"/>
            <a:ext cx="10086000" cy="48900"/>
            <a:chOff x="258600" y="1203023"/>
            <a:chExt cx="10086000" cy="48900"/>
          </a:xfrm>
        </p:grpSpPr>
        <p:sp>
          <p:nvSpPr>
            <p:cNvPr id="283" name="Google Shape;283;gd88a085e32_4_5"/>
            <p:cNvSpPr/>
            <p:nvPr/>
          </p:nvSpPr>
          <p:spPr>
            <a:xfrm>
              <a:off x="258600" y="1203023"/>
              <a:ext cx="10086000" cy="48900"/>
            </a:xfrm>
            <a:prstGeom prst="rect">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4" name="Google Shape;284;gd88a085e32_4_5"/>
            <p:cNvSpPr/>
            <p:nvPr/>
          </p:nvSpPr>
          <p:spPr>
            <a:xfrm>
              <a:off x="258600" y="1203023"/>
              <a:ext cx="5704500" cy="48900"/>
            </a:xfrm>
            <a:prstGeom prst="rect">
              <a:avLst/>
            </a:prstGeom>
            <a:solidFill>
              <a:srgbClr val="C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solidFill>
                  <a:srgbClr val="1155CC"/>
                </a:solidFill>
              </a:endParaRPr>
            </a:p>
          </p:txBody>
        </p:sp>
      </p:grpSp>
      <p:grpSp>
        <p:nvGrpSpPr>
          <p:cNvPr id="285" name="Google Shape;285;gd88a085e32_4_5"/>
          <p:cNvGrpSpPr/>
          <p:nvPr/>
        </p:nvGrpSpPr>
        <p:grpSpPr>
          <a:xfrm>
            <a:off x="10972796" y="5467958"/>
            <a:ext cx="916769" cy="1063410"/>
            <a:chOff x="10972796" y="5467958"/>
            <a:chExt cx="916769" cy="1063410"/>
          </a:xfrm>
        </p:grpSpPr>
        <p:sp>
          <p:nvSpPr>
            <p:cNvPr id="286" name="Google Shape;286;gd88a085e32_4_5"/>
            <p:cNvSpPr/>
            <p:nvPr/>
          </p:nvSpPr>
          <p:spPr>
            <a:xfrm>
              <a:off x="10972796" y="5467958"/>
              <a:ext cx="916769" cy="1063410"/>
            </a:xfrm>
            <a:custGeom>
              <a:rect b="b" l="l" r="r" t="t"/>
              <a:pathLst>
                <a:path extrusionOk="0" h="11657" w="8886">
                  <a:moveTo>
                    <a:pt x="5861" y="662"/>
                  </a:moveTo>
                  <a:cubicBezTo>
                    <a:pt x="6302" y="662"/>
                    <a:pt x="6302" y="1323"/>
                    <a:pt x="5861" y="1323"/>
                  </a:cubicBezTo>
                  <a:lnTo>
                    <a:pt x="3120" y="1323"/>
                  </a:lnTo>
                  <a:cubicBezTo>
                    <a:pt x="2647" y="1323"/>
                    <a:pt x="2647" y="662"/>
                    <a:pt x="3120" y="662"/>
                  </a:cubicBezTo>
                  <a:close/>
                  <a:moveTo>
                    <a:pt x="7215" y="3466"/>
                  </a:moveTo>
                  <a:cubicBezTo>
                    <a:pt x="7625" y="3466"/>
                    <a:pt x="7625" y="4127"/>
                    <a:pt x="7215" y="4127"/>
                  </a:cubicBezTo>
                  <a:lnTo>
                    <a:pt x="4443" y="4127"/>
                  </a:lnTo>
                  <a:cubicBezTo>
                    <a:pt x="4002" y="4127"/>
                    <a:pt x="3970" y="3466"/>
                    <a:pt x="4443" y="3466"/>
                  </a:cubicBezTo>
                  <a:close/>
                  <a:moveTo>
                    <a:pt x="3101" y="2795"/>
                  </a:moveTo>
                  <a:cubicBezTo>
                    <a:pt x="3360" y="2795"/>
                    <a:pt x="3582" y="3129"/>
                    <a:pt x="3340" y="3371"/>
                  </a:cubicBezTo>
                  <a:lnTo>
                    <a:pt x="2899" y="3812"/>
                  </a:lnTo>
                  <a:lnTo>
                    <a:pt x="3340" y="4253"/>
                  </a:lnTo>
                  <a:cubicBezTo>
                    <a:pt x="3582" y="4495"/>
                    <a:pt x="3360" y="4830"/>
                    <a:pt x="3101" y="4830"/>
                  </a:cubicBezTo>
                  <a:cubicBezTo>
                    <a:pt x="3023" y="4830"/>
                    <a:pt x="2941" y="4799"/>
                    <a:pt x="2868" y="4726"/>
                  </a:cubicBezTo>
                  <a:lnTo>
                    <a:pt x="2427" y="4285"/>
                  </a:lnTo>
                  <a:lnTo>
                    <a:pt x="2017" y="4726"/>
                  </a:lnTo>
                  <a:cubicBezTo>
                    <a:pt x="1944" y="4799"/>
                    <a:pt x="1862" y="4830"/>
                    <a:pt x="1784" y="4830"/>
                  </a:cubicBezTo>
                  <a:cubicBezTo>
                    <a:pt x="1525" y="4830"/>
                    <a:pt x="1303" y="4495"/>
                    <a:pt x="1545" y="4253"/>
                  </a:cubicBezTo>
                  <a:lnTo>
                    <a:pt x="1954" y="3812"/>
                  </a:lnTo>
                  <a:lnTo>
                    <a:pt x="1545" y="3371"/>
                  </a:lnTo>
                  <a:cubicBezTo>
                    <a:pt x="1303" y="3129"/>
                    <a:pt x="1525" y="2795"/>
                    <a:pt x="1784" y="2795"/>
                  </a:cubicBezTo>
                  <a:cubicBezTo>
                    <a:pt x="1862" y="2795"/>
                    <a:pt x="1944" y="2825"/>
                    <a:pt x="2017" y="2899"/>
                  </a:cubicBezTo>
                  <a:lnTo>
                    <a:pt x="2427" y="3340"/>
                  </a:lnTo>
                  <a:lnTo>
                    <a:pt x="2868" y="2899"/>
                  </a:lnTo>
                  <a:cubicBezTo>
                    <a:pt x="2941" y="2825"/>
                    <a:pt x="3023" y="2795"/>
                    <a:pt x="3101" y="2795"/>
                  </a:cubicBezTo>
                  <a:close/>
                  <a:moveTo>
                    <a:pt x="7242" y="6206"/>
                  </a:moveTo>
                  <a:cubicBezTo>
                    <a:pt x="7625" y="6206"/>
                    <a:pt x="7616" y="6868"/>
                    <a:pt x="7215" y="6868"/>
                  </a:cubicBezTo>
                  <a:lnTo>
                    <a:pt x="4443" y="6868"/>
                  </a:lnTo>
                  <a:cubicBezTo>
                    <a:pt x="4002" y="6868"/>
                    <a:pt x="3970" y="6207"/>
                    <a:pt x="4443" y="6207"/>
                  </a:cubicBezTo>
                  <a:lnTo>
                    <a:pt x="7215" y="6207"/>
                  </a:lnTo>
                  <a:cubicBezTo>
                    <a:pt x="7225" y="6206"/>
                    <a:pt x="7233" y="6206"/>
                    <a:pt x="7242" y="6206"/>
                  </a:cubicBezTo>
                  <a:close/>
                  <a:moveTo>
                    <a:pt x="3101" y="5504"/>
                  </a:moveTo>
                  <a:cubicBezTo>
                    <a:pt x="3360" y="5504"/>
                    <a:pt x="3582" y="5839"/>
                    <a:pt x="3340" y="6081"/>
                  </a:cubicBezTo>
                  <a:lnTo>
                    <a:pt x="2899" y="6522"/>
                  </a:lnTo>
                  <a:lnTo>
                    <a:pt x="3340" y="6963"/>
                  </a:lnTo>
                  <a:cubicBezTo>
                    <a:pt x="3582" y="7205"/>
                    <a:pt x="3360" y="7539"/>
                    <a:pt x="3101" y="7539"/>
                  </a:cubicBezTo>
                  <a:cubicBezTo>
                    <a:pt x="3023" y="7539"/>
                    <a:pt x="2941" y="7509"/>
                    <a:pt x="2868" y="7435"/>
                  </a:cubicBezTo>
                  <a:lnTo>
                    <a:pt x="2427" y="6994"/>
                  </a:lnTo>
                  <a:lnTo>
                    <a:pt x="2017" y="7435"/>
                  </a:lnTo>
                  <a:cubicBezTo>
                    <a:pt x="1944" y="7509"/>
                    <a:pt x="1862" y="7539"/>
                    <a:pt x="1784" y="7539"/>
                  </a:cubicBezTo>
                  <a:cubicBezTo>
                    <a:pt x="1525" y="7539"/>
                    <a:pt x="1303" y="7205"/>
                    <a:pt x="1545" y="6963"/>
                  </a:cubicBezTo>
                  <a:lnTo>
                    <a:pt x="1954" y="6522"/>
                  </a:lnTo>
                  <a:lnTo>
                    <a:pt x="1545" y="6081"/>
                  </a:lnTo>
                  <a:cubicBezTo>
                    <a:pt x="1303" y="5839"/>
                    <a:pt x="1525" y="5504"/>
                    <a:pt x="1784" y="5504"/>
                  </a:cubicBezTo>
                  <a:cubicBezTo>
                    <a:pt x="1862" y="5504"/>
                    <a:pt x="1944" y="5535"/>
                    <a:pt x="2017" y="5608"/>
                  </a:cubicBezTo>
                  <a:lnTo>
                    <a:pt x="2427" y="6049"/>
                  </a:lnTo>
                  <a:lnTo>
                    <a:pt x="2868" y="5608"/>
                  </a:lnTo>
                  <a:cubicBezTo>
                    <a:pt x="2941" y="5535"/>
                    <a:pt x="3023" y="5504"/>
                    <a:pt x="3101" y="5504"/>
                  </a:cubicBezTo>
                  <a:close/>
                  <a:moveTo>
                    <a:pt x="7215" y="8916"/>
                  </a:moveTo>
                  <a:cubicBezTo>
                    <a:pt x="7625" y="8916"/>
                    <a:pt x="7625" y="9609"/>
                    <a:pt x="7215" y="9609"/>
                  </a:cubicBezTo>
                  <a:lnTo>
                    <a:pt x="4443" y="9609"/>
                  </a:lnTo>
                  <a:cubicBezTo>
                    <a:pt x="4002" y="9609"/>
                    <a:pt x="3970" y="8916"/>
                    <a:pt x="4443" y="8916"/>
                  </a:cubicBezTo>
                  <a:close/>
                  <a:moveTo>
                    <a:pt x="2395" y="8254"/>
                  </a:moveTo>
                  <a:cubicBezTo>
                    <a:pt x="2962" y="8254"/>
                    <a:pt x="3435" y="8727"/>
                    <a:pt x="3435" y="9263"/>
                  </a:cubicBezTo>
                  <a:cubicBezTo>
                    <a:pt x="3435" y="9830"/>
                    <a:pt x="2994" y="10302"/>
                    <a:pt x="2395" y="10302"/>
                  </a:cubicBezTo>
                  <a:cubicBezTo>
                    <a:pt x="1860" y="10302"/>
                    <a:pt x="1387" y="9830"/>
                    <a:pt x="1387" y="9263"/>
                  </a:cubicBezTo>
                  <a:cubicBezTo>
                    <a:pt x="1387" y="8727"/>
                    <a:pt x="1860" y="8254"/>
                    <a:pt x="2395" y="8254"/>
                  </a:cubicBezTo>
                  <a:close/>
                  <a:moveTo>
                    <a:pt x="3057" y="0"/>
                  </a:moveTo>
                  <a:cubicBezTo>
                    <a:pt x="2647" y="0"/>
                    <a:pt x="2238" y="252"/>
                    <a:pt x="2112" y="662"/>
                  </a:cubicBezTo>
                  <a:lnTo>
                    <a:pt x="1009" y="662"/>
                  </a:lnTo>
                  <a:cubicBezTo>
                    <a:pt x="473" y="662"/>
                    <a:pt x="1" y="1134"/>
                    <a:pt x="1" y="1670"/>
                  </a:cubicBezTo>
                  <a:lnTo>
                    <a:pt x="1" y="10617"/>
                  </a:lnTo>
                  <a:cubicBezTo>
                    <a:pt x="1" y="11153"/>
                    <a:pt x="473" y="11657"/>
                    <a:pt x="1009" y="11657"/>
                  </a:cubicBezTo>
                  <a:lnTo>
                    <a:pt x="7877" y="11657"/>
                  </a:lnTo>
                  <a:cubicBezTo>
                    <a:pt x="8413" y="11657"/>
                    <a:pt x="8885" y="11184"/>
                    <a:pt x="8885" y="10617"/>
                  </a:cubicBezTo>
                  <a:lnTo>
                    <a:pt x="8885" y="1670"/>
                  </a:lnTo>
                  <a:cubicBezTo>
                    <a:pt x="8885" y="1134"/>
                    <a:pt x="8476" y="662"/>
                    <a:pt x="7877" y="662"/>
                  </a:cubicBezTo>
                  <a:lnTo>
                    <a:pt x="6774" y="662"/>
                  </a:lnTo>
                  <a:cubicBezTo>
                    <a:pt x="6617" y="252"/>
                    <a:pt x="6270" y="0"/>
                    <a:pt x="5829" y="0"/>
                  </a:cubicBezTo>
                  <a:close/>
                </a:path>
              </a:pathLst>
            </a:cu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7" name="Google Shape;287;gd88a085e32_4_5"/>
            <p:cNvSpPr/>
            <p:nvPr/>
          </p:nvSpPr>
          <p:spPr>
            <a:xfrm>
              <a:off x="11184088" y="6281321"/>
              <a:ext cx="71600" cy="66138"/>
            </a:xfrm>
            <a:custGeom>
              <a:rect b="b" l="l" r="r" t="t"/>
              <a:pathLst>
                <a:path extrusionOk="0" h="725" w="694">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d879c48a62_0_81"/>
          <p:cNvSpPr txBox="1"/>
          <p:nvPr>
            <p:ph type="title"/>
          </p:nvPr>
        </p:nvSpPr>
        <p:spPr>
          <a:xfrm>
            <a:off x="914400" y="2224503"/>
            <a:ext cx="10086000" cy="2054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9600">
                <a:solidFill>
                  <a:srgbClr val="C00000"/>
                </a:solidFill>
                <a:latin typeface="Montserrat"/>
                <a:ea typeface="Montserrat"/>
                <a:cs typeface="Montserrat"/>
                <a:sym typeface="Montserrat"/>
              </a:rPr>
              <a:t>Thank</a:t>
            </a:r>
            <a:r>
              <a:rPr lang="en-US" sz="9600">
                <a:latin typeface="Montserrat"/>
                <a:ea typeface="Montserrat"/>
                <a:cs typeface="Montserrat"/>
                <a:sym typeface="Montserrat"/>
              </a:rPr>
              <a:t> </a:t>
            </a:r>
            <a:r>
              <a:rPr lang="en-US" sz="9600">
                <a:solidFill>
                  <a:srgbClr val="F1CC30"/>
                </a:solidFill>
                <a:latin typeface="Montserrat"/>
                <a:ea typeface="Montserrat"/>
                <a:cs typeface="Montserrat"/>
                <a:sym typeface="Montserrat"/>
              </a:rPr>
              <a:t>You</a:t>
            </a:r>
            <a:endParaRPr sz="9600">
              <a:solidFill>
                <a:srgbClr val="F1CC30"/>
              </a:solidFill>
              <a:latin typeface="Montserrat"/>
              <a:ea typeface="Montserrat"/>
              <a:cs typeface="Montserrat"/>
              <a:sym typeface="Montserrat"/>
            </a:endParaRPr>
          </a:p>
        </p:txBody>
      </p:sp>
      <p:sp>
        <p:nvSpPr>
          <p:cNvPr id="293" name="Google Shape;293;gd879c48a62_0_81"/>
          <p:cNvSpPr/>
          <p:nvPr/>
        </p:nvSpPr>
        <p:spPr>
          <a:xfrm>
            <a:off x="10959255" y="5709061"/>
            <a:ext cx="296312" cy="244445"/>
          </a:xfrm>
          <a:custGeom>
            <a:rect b="b" l="l" r="r" t="t"/>
            <a:pathLst>
              <a:path extrusionOk="0" h="3372" w="3435">
                <a:moveTo>
                  <a:pt x="1734" y="0"/>
                </a:moveTo>
                <a:cubicBezTo>
                  <a:pt x="788" y="0"/>
                  <a:pt x="32" y="756"/>
                  <a:pt x="32" y="1702"/>
                </a:cubicBezTo>
                <a:cubicBezTo>
                  <a:pt x="1" y="2678"/>
                  <a:pt x="820" y="3371"/>
                  <a:pt x="1702" y="3371"/>
                </a:cubicBezTo>
                <a:cubicBezTo>
                  <a:pt x="2269" y="3371"/>
                  <a:pt x="2899" y="3025"/>
                  <a:pt x="3214" y="2426"/>
                </a:cubicBezTo>
                <a:cubicBezTo>
                  <a:pt x="3340" y="2206"/>
                  <a:pt x="3435" y="1922"/>
                  <a:pt x="3435" y="1702"/>
                </a:cubicBezTo>
                <a:cubicBezTo>
                  <a:pt x="3435" y="756"/>
                  <a:pt x="2679" y="0"/>
                  <a:pt x="1734" y="0"/>
                </a:cubicBezTo>
                <a:close/>
              </a:path>
            </a:pathLst>
          </a:cu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4" name="Google Shape;294;gd879c48a62_0_81"/>
          <p:cNvSpPr/>
          <p:nvPr/>
        </p:nvSpPr>
        <p:spPr>
          <a:xfrm>
            <a:off x="11432146" y="5857525"/>
            <a:ext cx="233858" cy="196455"/>
          </a:xfrm>
          <a:custGeom>
            <a:rect b="b" l="l" r="r" t="t"/>
            <a:pathLst>
              <a:path extrusionOk="0" h="2710" w="2711">
                <a:moveTo>
                  <a:pt x="1009" y="0"/>
                </a:moveTo>
                <a:cubicBezTo>
                  <a:pt x="410" y="158"/>
                  <a:pt x="1" y="662"/>
                  <a:pt x="1" y="1323"/>
                </a:cubicBezTo>
                <a:cubicBezTo>
                  <a:pt x="1" y="2079"/>
                  <a:pt x="631" y="2710"/>
                  <a:pt x="1355" y="2710"/>
                </a:cubicBezTo>
                <a:cubicBezTo>
                  <a:pt x="1985" y="2710"/>
                  <a:pt x="2553" y="2268"/>
                  <a:pt x="2710" y="1701"/>
                </a:cubicBezTo>
                <a:lnTo>
                  <a:pt x="1355" y="1701"/>
                </a:lnTo>
                <a:cubicBezTo>
                  <a:pt x="1166" y="1701"/>
                  <a:pt x="1009" y="1544"/>
                  <a:pt x="1009" y="1323"/>
                </a:cubicBezTo>
                <a:lnTo>
                  <a:pt x="1009" y="0"/>
                </a:lnTo>
                <a:close/>
              </a:path>
            </a:pathLst>
          </a:cu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5" name="Google Shape;295;gd879c48a62_0_81"/>
          <p:cNvSpPr/>
          <p:nvPr/>
        </p:nvSpPr>
        <p:spPr>
          <a:xfrm>
            <a:off x="11576205" y="5859773"/>
            <a:ext cx="87039" cy="70898"/>
          </a:xfrm>
          <a:custGeom>
            <a:rect b="b" l="l" r="r" t="t"/>
            <a:pathLst>
              <a:path extrusionOk="0" h="978" w="1009">
                <a:moveTo>
                  <a:pt x="0" y="1"/>
                </a:moveTo>
                <a:lnTo>
                  <a:pt x="0" y="977"/>
                </a:lnTo>
                <a:lnTo>
                  <a:pt x="1009" y="977"/>
                </a:lnTo>
                <a:cubicBezTo>
                  <a:pt x="883" y="473"/>
                  <a:pt x="473" y="127"/>
                  <a:pt x="0" y="1"/>
                </a:cubicBezTo>
                <a:close/>
              </a:path>
            </a:pathLst>
          </a:cu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6" name="Google Shape;296;gd879c48a62_0_81"/>
          <p:cNvSpPr/>
          <p:nvPr/>
        </p:nvSpPr>
        <p:spPr>
          <a:xfrm>
            <a:off x="10899475" y="5958000"/>
            <a:ext cx="410437" cy="593859"/>
          </a:xfrm>
          <a:custGeom>
            <a:rect b="b" l="l" r="r" t="t"/>
            <a:pathLst>
              <a:path extrusionOk="0" h="8192" w="4758">
                <a:moveTo>
                  <a:pt x="694" y="0"/>
                </a:moveTo>
                <a:cubicBezTo>
                  <a:pt x="253" y="410"/>
                  <a:pt x="1" y="1008"/>
                  <a:pt x="1" y="1670"/>
                </a:cubicBezTo>
                <a:lnTo>
                  <a:pt x="1" y="3718"/>
                </a:lnTo>
                <a:cubicBezTo>
                  <a:pt x="1" y="4159"/>
                  <a:pt x="253" y="4569"/>
                  <a:pt x="662" y="4726"/>
                </a:cubicBezTo>
                <a:lnTo>
                  <a:pt x="662" y="7152"/>
                </a:lnTo>
                <a:cubicBezTo>
                  <a:pt x="662" y="7687"/>
                  <a:pt x="1135" y="8192"/>
                  <a:pt x="1670" y="8192"/>
                </a:cubicBezTo>
                <a:lnTo>
                  <a:pt x="3057" y="8192"/>
                </a:lnTo>
                <a:cubicBezTo>
                  <a:pt x="3624" y="8192"/>
                  <a:pt x="4096" y="7719"/>
                  <a:pt x="4096" y="7152"/>
                </a:cubicBezTo>
                <a:lnTo>
                  <a:pt x="4096" y="4726"/>
                </a:lnTo>
                <a:cubicBezTo>
                  <a:pt x="4474" y="4569"/>
                  <a:pt x="4758" y="4190"/>
                  <a:pt x="4758" y="3718"/>
                </a:cubicBezTo>
                <a:lnTo>
                  <a:pt x="4758" y="1670"/>
                </a:lnTo>
                <a:cubicBezTo>
                  <a:pt x="4758" y="1008"/>
                  <a:pt x="4474" y="410"/>
                  <a:pt x="4033" y="0"/>
                </a:cubicBezTo>
                <a:cubicBezTo>
                  <a:pt x="3718" y="347"/>
                  <a:pt x="3246" y="567"/>
                  <a:pt x="2742" y="662"/>
                </a:cubicBezTo>
                <a:lnTo>
                  <a:pt x="2742" y="2395"/>
                </a:lnTo>
                <a:cubicBezTo>
                  <a:pt x="2742" y="2584"/>
                  <a:pt x="2584" y="2741"/>
                  <a:pt x="2395" y="2741"/>
                </a:cubicBezTo>
                <a:cubicBezTo>
                  <a:pt x="2175" y="2741"/>
                  <a:pt x="2017" y="2584"/>
                  <a:pt x="2017" y="2395"/>
                </a:cubicBezTo>
                <a:lnTo>
                  <a:pt x="2017" y="662"/>
                </a:lnTo>
                <a:cubicBezTo>
                  <a:pt x="1513" y="567"/>
                  <a:pt x="1040" y="347"/>
                  <a:pt x="694" y="0"/>
                </a:cubicBezTo>
                <a:close/>
              </a:path>
            </a:pathLst>
          </a:cu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7" name="Google Shape;297;gd879c48a62_0_81"/>
          <p:cNvSpPr/>
          <p:nvPr/>
        </p:nvSpPr>
        <p:spPr>
          <a:xfrm>
            <a:off x="11247372" y="5706741"/>
            <a:ext cx="668621" cy="543621"/>
          </a:xfrm>
          <a:custGeom>
            <a:rect b="b" l="l" r="r" t="t"/>
            <a:pathLst>
              <a:path extrusionOk="0" h="7499" w="7751">
                <a:moveTo>
                  <a:pt x="3497" y="1355"/>
                </a:moveTo>
                <a:cubicBezTo>
                  <a:pt x="4663" y="1355"/>
                  <a:pt x="5577" y="2269"/>
                  <a:pt x="5577" y="3403"/>
                </a:cubicBezTo>
                <a:cubicBezTo>
                  <a:pt x="5577" y="4569"/>
                  <a:pt x="4600" y="5451"/>
                  <a:pt x="3497" y="5451"/>
                </a:cubicBezTo>
                <a:cubicBezTo>
                  <a:pt x="2363" y="5451"/>
                  <a:pt x="1450" y="4569"/>
                  <a:pt x="1450" y="3403"/>
                </a:cubicBezTo>
                <a:cubicBezTo>
                  <a:pt x="1450" y="2269"/>
                  <a:pt x="2363" y="1355"/>
                  <a:pt x="3497" y="1355"/>
                </a:cubicBezTo>
                <a:close/>
                <a:moveTo>
                  <a:pt x="0" y="1"/>
                </a:moveTo>
                <a:cubicBezTo>
                  <a:pt x="441" y="410"/>
                  <a:pt x="725" y="1009"/>
                  <a:pt x="725" y="1671"/>
                </a:cubicBezTo>
                <a:cubicBezTo>
                  <a:pt x="725" y="2112"/>
                  <a:pt x="599" y="2521"/>
                  <a:pt x="410" y="2868"/>
                </a:cubicBezTo>
                <a:cubicBezTo>
                  <a:pt x="1040" y="3403"/>
                  <a:pt x="1387" y="4191"/>
                  <a:pt x="1387" y="5105"/>
                </a:cubicBezTo>
                <a:lnTo>
                  <a:pt x="1387" y="7152"/>
                </a:lnTo>
                <a:cubicBezTo>
                  <a:pt x="1387" y="7278"/>
                  <a:pt x="1387" y="7404"/>
                  <a:pt x="1355" y="7499"/>
                </a:cubicBezTo>
                <a:lnTo>
                  <a:pt x="5829" y="7499"/>
                </a:lnTo>
                <a:cubicBezTo>
                  <a:pt x="6396" y="7499"/>
                  <a:pt x="6900" y="7026"/>
                  <a:pt x="6900" y="6491"/>
                </a:cubicBezTo>
                <a:lnTo>
                  <a:pt x="6900" y="694"/>
                </a:lnTo>
                <a:lnTo>
                  <a:pt x="7246" y="694"/>
                </a:lnTo>
                <a:cubicBezTo>
                  <a:pt x="7751" y="694"/>
                  <a:pt x="7751" y="1"/>
                  <a:pt x="7278" y="1"/>
                </a:cubicBezTo>
                <a:close/>
              </a:path>
            </a:pathLst>
          </a:custGeom>
          <a:solidFill>
            <a:srgbClr val="C7372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ph type="title"/>
          </p:nvPr>
        </p:nvSpPr>
        <p:spPr>
          <a:xfrm>
            <a:off x="357500" y="568508"/>
            <a:ext cx="10086000" cy="541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000"/>
              <a:buFont typeface="Arial"/>
              <a:buNone/>
            </a:pPr>
            <a:r>
              <a:rPr b="1" lang="en-US">
                <a:latin typeface="Montserrat"/>
                <a:ea typeface="Montserrat"/>
                <a:cs typeface="Montserrat"/>
                <a:sym typeface="Montserrat"/>
              </a:rPr>
              <a:t>MODEL </a:t>
            </a:r>
            <a:r>
              <a:rPr b="1" lang="en-US">
                <a:latin typeface="Montserrat"/>
                <a:ea typeface="Montserrat"/>
                <a:cs typeface="Montserrat"/>
                <a:sym typeface="Montserrat"/>
              </a:rPr>
              <a:t>SELECTION</a:t>
            </a:r>
            <a:endParaRPr b="1">
              <a:latin typeface="Montserrat"/>
              <a:ea typeface="Montserrat"/>
              <a:cs typeface="Montserrat"/>
              <a:sym typeface="Montserrat"/>
            </a:endParaRPr>
          </a:p>
        </p:txBody>
      </p:sp>
      <p:sp>
        <p:nvSpPr>
          <p:cNvPr id="90" name="Google Shape;90;p2"/>
          <p:cNvSpPr txBox="1"/>
          <p:nvPr/>
        </p:nvSpPr>
        <p:spPr>
          <a:xfrm>
            <a:off x="364650" y="1600950"/>
            <a:ext cx="11462700" cy="461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US" sz="1800">
                <a:latin typeface="Montserrat"/>
                <a:ea typeface="Montserrat"/>
                <a:cs typeface="Montserrat"/>
                <a:sym typeface="Montserrat"/>
              </a:rPr>
              <a:t>Initial</a:t>
            </a:r>
            <a:r>
              <a:rPr b="1" lang="en-US" sz="1800">
                <a:latin typeface="Montserrat"/>
                <a:ea typeface="Montserrat"/>
                <a:cs typeface="Montserrat"/>
                <a:sym typeface="Montserrat"/>
              </a:rPr>
              <a:t> Trials</a:t>
            </a:r>
            <a:endParaRPr b="1" sz="1800">
              <a:latin typeface="Montserrat"/>
              <a:ea typeface="Montserrat"/>
              <a:cs typeface="Montserrat"/>
              <a:sym typeface="Montserrat"/>
            </a:endParaRPr>
          </a:p>
        </p:txBody>
      </p:sp>
      <p:sp>
        <p:nvSpPr>
          <p:cNvPr id="91" name="Google Shape;91;p2"/>
          <p:cNvSpPr txBox="1"/>
          <p:nvPr/>
        </p:nvSpPr>
        <p:spPr>
          <a:xfrm>
            <a:off x="507650" y="2183100"/>
            <a:ext cx="11462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rgbClr val="C00000"/>
                </a:solidFill>
                <a:latin typeface="Montserrat"/>
                <a:ea typeface="Montserrat"/>
                <a:cs typeface="Montserrat"/>
                <a:sym typeface="Montserrat"/>
              </a:rPr>
              <a:t>Data related</a:t>
            </a:r>
            <a:endParaRPr b="1" sz="1800">
              <a:solidFill>
                <a:srgbClr val="C00000"/>
              </a:solidFill>
              <a:latin typeface="Montserrat"/>
              <a:ea typeface="Montserrat"/>
              <a:cs typeface="Montserrat"/>
              <a:sym typeface="Montserrat"/>
            </a:endParaRPr>
          </a:p>
        </p:txBody>
      </p:sp>
      <p:sp>
        <p:nvSpPr>
          <p:cNvPr id="92" name="Google Shape;92;p2"/>
          <p:cNvSpPr txBox="1"/>
          <p:nvPr/>
        </p:nvSpPr>
        <p:spPr>
          <a:xfrm>
            <a:off x="601050" y="2705700"/>
            <a:ext cx="10989900" cy="30168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dk1"/>
              </a:buClr>
              <a:buSzPts val="1600"/>
              <a:buFont typeface="Montserrat"/>
              <a:buAutoNum type="arabicPeriod"/>
            </a:pPr>
            <a:r>
              <a:rPr lang="en-US" sz="1600">
                <a:solidFill>
                  <a:schemeClr val="dk1"/>
                </a:solidFill>
                <a:latin typeface="Montserrat"/>
                <a:ea typeface="Montserrat"/>
                <a:cs typeface="Montserrat"/>
                <a:sym typeface="Montserrat"/>
              </a:rPr>
              <a:t>Looking at the dataset, it had </a:t>
            </a:r>
            <a:r>
              <a:rPr b="1" lang="en-US" sz="1600">
                <a:solidFill>
                  <a:schemeClr val="dk1"/>
                </a:solidFill>
                <a:latin typeface="Montserrat"/>
                <a:ea typeface="Montserrat"/>
                <a:cs typeface="Montserrat"/>
                <a:sym typeface="Montserrat"/>
              </a:rPr>
              <a:t>20 features</a:t>
            </a:r>
            <a:r>
              <a:rPr lang="en-US" sz="1600">
                <a:solidFill>
                  <a:schemeClr val="dk1"/>
                </a:solidFill>
                <a:latin typeface="Montserrat"/>
                <a:ea typeface="Montserrat"/>
                <a:cs typeface="Montserrat"/>
                <a:sym typeface="Montserrat"/>
              </a:rPr>
              <a:t>. So we figured out after doing </a:t>
            </a:r>
            <a:r>
              <a:rPr b="1" lang="en-US" sz="1600">
                <a:solidFill>
                  <a:schemeClr val="dk1"/>
                </a:solidFill>
                <a:latin typeface="Montserrat"/>
                <a:ea typeface="Montserrat"/>
                <a:cs typeface="Montserrat"/>
                <a:sym typeface="Montserrat"/>
              </a:rPr>
              <a:t>one-hot and label encoding </a:t>
            </a:r>
            <a:r>
              <a:rPr lang="en-US" sz="1600">
                <a:solidFill>
                  <a:schemeClr val="dk1"/>
                </a:solidFill>
                <a:latin typeface="Montserrat"/>
                <a:ea typeface="Montserrat"/>
                <a:cs typeface="Montserrat"/>
                <a:sym typeface="Montserrat"/>
              </a:rPr>
              <a:t>it will be around </a:t>
            </a:r>
            <a:r>
              <a:rPr b="1" lang="en-US" sz="1600">
                <a:solidFill>
                  <a:schemeClr val="dk1"/>
                </a:solidFill>
                <a:latin typeface="Montserrat"/>
                <a:ea typeface="Montserrat"/>
                <a:cs typeface="Montserrat"/>
                <a:sym typeface="Montserrat"/>
              </a:rPr>
              <a:t>50 features</a:t>
            </a:r>
            <a:r>
              <a:rPr lang="en-US" sz="1600">
                <a:solidFill>
                  <a:schemeClr val="dk1"/>
                </a:solidFill>
                <a:latin typeface="Montserrat"/>
                <a:ea typeface="Montserrat"/>
                <a:cs typeface="Montserrat"/>
                <a:sym typeface="Montserrat"/>
              </a:rPr>
              <a:t>. </a:t>
            </a:r>
            <a:endParaRPr sz="1600">
              <a:solidFill>
                <a:schemeClr val="dk1"/>
              </a:solidFill>
              <a:latin typeface="Montserrat"/>
              <a:ea typeface="Montserrat"/>
              <a:cs typeface="Montserrat"/>
              <a:sym typeface="Montserrat"/>
            </a:endParaRPr>
          </a:p>
          <a:p>
            <a:pPr indent="0" lvl="0" marL="457200" rtl="0" algn="l">
              <a:lnSpc>
                <a:spcPct val="150000"/>
              </a:lnSpc>
              <a:spcBef>
                <a:spcPts val="0"/>
              </a:spcBef>
              <a:spcAft>
                <a:spcPts val="0"/>
              </a:spcAft>
              <a:buClr>
                <a:schemeClr val="dk1"/>
              </a:buClr>
              <a:buSzPts val="1100"/>
              <a:buFont typeface="Arial"/>
              <a:buNone/>
            </a:pPr>
            <a:r>
              <a:rPr lang="en-US" sz="1600">
                <a:solidFill>
                  <a:schemeClr val="dk1"/>
                </a:solidFill>
                <a:latin typeface="Montserrat"/>
                <a:ea typeface="Montserrat"/>
                <a:cs typeface="Montserrat"/>
                <a:sym typeface="Montserrat"/>
              </a:rPr>
              <a:t>Hence we opted out of </a:t>
            </a:r>
            <a:r>
              <a:rPr b="1" lang="en-US" sz="1600">
                <a:solidFill>
                  <a:schemeClr val="dk1"/>
                </a:solidFill>
                <a:latin typeface="Montserrat"/>
                <a:ea typeface="Montserrat"/>
                <a:cs typeface="Montserrat"/>
                <a:sym typeface="Montserrat"/>
              </a:rPr>
              <a:t>neural networks</a:t>
            </a:r>
            <a:r>
              <a:rPr lang="en-US" sz="1600">
                <a:solidFill>
                  <a:schemeClr val="dk1"/>
                </a:solidFill>
                <a:latin typeface="Montserrat"/>
                <a:ea typeface="Montserrat"/>
                <a:cs typeface="Montserrat"/>
                <a:sym typeface="Montserrat"/>
              </a:rPr>
              <a:t> and started using</a:t>
            </a:r>
            <a:r>
              <a:rPr b="1" lang="en-US" sz="1600">
                <a:solidFill>
                  <a:schemeClr val="dk1"/>
                </a:solidFill>
                <a:latin typeface="Montserrat"/>
                <a:ea typeface="Montserrat"/>
                <a:cs typeface="Montserrat"/>
                <a:sym typeface="Montserrat"/>
              </a:rPr>
              <a:t> Decision Trees, Random forest, XGBoost</a:t>
            </a:r>
            <a:r>
              <a:rPr lang="en-US" sz="1600">
                <a:solidFill>
                  <a:schemeClr val="dk1"/>
                </a:solidFill>
                <a:latin typeface="Montserrat"/>
                <a:ea typeface="Montserrat"/>
                <a:cs typeface="Montserrat"/>
                <a:sym typeface="Montserrat"/>
              </a:rPr>
              <a:t> and few other models like </a:t>
            </a:r>
            <a:r>
              <a:rPr b="1" lang="en-US" sz="1600">
                <a:solidFill>
                  <a:schemeClr val="dk1"/>
                </a:solidFill>
                <a:latin typeface="Montserrat"/>
                <a:ea typeface="Montserrat"/>
                <a:cs typeface="Montserrat"/>
                <a:sym typeface="Montserrat"/>
              </a:rPr>
              <a:t>voting model.</a:t>
            </a:r>
            <a:endParaRPr b="1" sz="1600">
              <a:solidFill>
                <a:schemeClr val="dk1"/>
              </a:solidFill>
              <a:latin typeface="Montserrat"/>
              <a:ea typeface="Montserrat"/>
              <a:cs typeface="Montserrat"/>
              <a:sym typeface="Montserrat"/>
            </a:endParaRPr>
          </a:p>
          <a:p>
            <a:pPr indent="-330200" lvl="0" marL="457200" rtl="0" algn="l">
              <a:lnSpc>
                <a:spcPct val="150000"/>
              </a:lnSpc>
              <a:spcBef>
                <a:spcPts val="0"/>
              </a:spcBef>
              <a:spcAft>
                <a:spcPts val="0"/>
              </a:spcAft>
              <a:buClr>
                <a:schemeClr val="dk1"/>
              </a:buClr>
              <a:buSzPts val="1600"/>
              <a:buFont typeface="Montserrat"/>
              <a:buAutoNum type="arabicPeriod"/>
            </a:pPr>
            <a:r>
              <a:rPr lang="en-US" sz="1600">
                <a:solidFill>
                  <a:schemeClr val="dk1"/>
                </a:solidFill>
                <a:latin typeface="Montserrat"/>
                <a:ea typeface="Montserrat"/>
                <a:cs typeface="Montserrat"/>
                <a:sym typeface="Montserrat"/>
              </a:rPr>
              <a:t>We tested the accuracies of predicting on-invoice discount, off-invoice discount and total discount. Among them, </a:t>
            </a:r>
            <a:r>
              <a:rPr b="1" lang="en-US" sz="1600">
                <a:solidFill>
                  <a:schemeClr val="dk1"/>
                </a:solidFill>
                <a:latin typeface="Montserrat"/>
                <a:ea typeface="Montserrat"/>
                <a:cs typeface="Montserrat"/>
                <a:sym typeface="Montserrat"/>
              </a:rPr>
              <a:t>on-invoice discount</a:t>
            </a:r>
            <a:r>
              <a:rPr lang="en-US" sz="1600">
                <a:solidFill>
                  <a:schemeClr val="dk1"/>
                </a:solidFill>
                <a:latin typeface="Montserrat"/>
                <a:ea typeface="Montserrat"/>
                <a:cs typeface="Montserrat"/>
                <a:sym typeface="Montserrat"/>
              </a:rPr>
              <a:t> and </a:t>
            </a:r>
            <a:r>
              <a:rPr b="1" lang="en-US" sz="1600">
                <a:solidFill>
                  <a:schemeClr val="dk1"/>
                </a:solidFill>
                <a:latin typeface="Montserrat"/>
                <a:ea typeface="Montserrat"/>
                <a:cs typeface="Montserrat"/>
                <a:sym typeface="Montserrat"/>
              </a:rPr>
              <a:t>total discount</a:t>
            </a:r>
            <a:r>
              <a:rPr lang="en-US" sz="1600">
                <a:solidFill>
                  <a:schemeClr val="dk1"/>
                </a:solidFill>
                <a:latin typeface="Montserrat"/>
                <a:ea typeface="Montserrat"/>
                <a:cs typeface="Montserrat"/>
                <a:sym typeface="Montserrat"/>
              </a:rPr>
              <a:t> had higher accuracy scores. So we concluded to predict total discount(1) and on-invoice discount(2), and subtract (2) from (1) to get off-invoice discount  </a:t>
            </a:r>
            <a:endParaRPr>
              <a:latin typeface="Calibri"/>
              <a:ea typeface="Calibri"/>
              <a:cs typeface="Calibri"/>
              <a:sym typeface="Calibri"/>
            </a:endParaRPr>
          </a:p>
        </p:txBody>
      </p:sp>
      <p:grpSp>
        <p:nvGrpSpPr>
          <p:cNvPr id="93" name="Google Shape;93;p2"/>
          <p:cNvGrpSpPr/>
          <p:nvPr/>
        </p:nvGrpSpPr>
        <p:grpSpPr>
          <a:xfrm>
            <a:off x="258600" y="1279223"/>
            <a:ext cx="10085998" cy="48840"/>
            <a:chOff x="258600" y="1203023"/>
            <a:chExt cx="10085998" cy="48840"/>
          </a:xfrm>
        </p:grpSpPr>
        <p:sp>
          <p:nvSpPr>
            <p:cNvPr id="94" name="Google Shape;94;p2"/>
            <p:cNvSpPr/>
            <p:nvPr/>
          </p:nvSpPr>
          <p:spPr>
            <a:xfrm>
              <a:off x="258600" y="1203023"/>
              <a:ext cx="10085998" cy="48840"/>
            </a:xfrm>
            <a:prstGeom prst="rect">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5" name="Google Shape;95;p2"/>
            <p:cNvSpPr/>
            <p:nvPr/>
          </p:nvSpPr>
          <p:spPr>
            <a:xfrm>
              <a:off x="258600" y="1203023"/>
              <a:ext cx="5704358" cy="48840"/>
            </a:xfrm>
            <a:prstGeom prst="rect">
              <a:avLst/>
            </a:prstGeom>
            <a:solidFill>
              <a:srgbClr val="C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solidFill>
                  <a:srgbClr val="1155CC"/>
                </a:solidFill>
              </a:endParaRPr>
            </a:p>
          </p:txBody>
        </p:sp>
      </p:grpSp>
      <p:grpSp>
        <p:nvGrpSpPr>
          <p:cNvPr id="96" name="Google Shape;96;p2"/>
          <p:cNvGrpSpPr/>
          <p:nvPr/>
        </p:nvGrpSpPr>
        <p:grpSpPr>
          <a:xfrm>
            <a:off x="11063397" y="5783410"/>
            <a:ext cx="906943" cy="838178"/>
            <a:chOff x="718822" y="625360"/>
            <a:chExt cx="906943" cy="838178"/>
          </a:xfrm>
        </p:grpSpPr>
        <p:sp>
          <p:nvSpPr>
            <p:cNvPr id="97" name="Google Shape;97;p2"/>
            <p:cNvSpPr/>
            <p:nvPr/>
          </p:nvSpPr>
          <p:spPr>
            <a:xfrm>
              <a:off x="986245" y="1263800"/>
              <a:ext cx="372049" cy="199738"/>
            </a:xfrm>
            <a:custGeom>
              <a:rect b="b" l="l" r="r" t="t"/>
              <a:pathLst>
                <a:path extrusionOk="0" h="4593" w="7905">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solidFill>
              <a:srgbClr val="C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435D74"/>
                </a:solidFill>
              </a:endParaRPr>
            </a:p>
          </p:txBody>
        </p:sp>
        <p:sp>
          <p:nvSpPr>
            <p:cNvPr id="98" name="Google Shape;98;p2"/>
            <p:cNvSpPr/>
            <p:nvPr/>
          </p:nvSpPr>
          <p:spPr>
            <a:xfrm>
              <a:off x="839120" y="625360"/>
              <a:ext cx="653827" cy="589386"/>
            </a:xfrm>
            <a:custGeom>
              <a:rect b="b" l="l" r="r" t="t"/>
              <a:pathLst>
                <a:path extrusionOk="0" h="13553" w="13892">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435D74"/>
                </a:solidFill>
              </a:endParaRPr>
            </a:p>
          </p:txBody>
        </p:sp>
        <p:sp>
          <p:nvSpPr>
            <p:cNvPr id="99" name="Google Shape;99;p2"/>
            <p:cNvSpPr/>
            <p:nvPr/>
          </p:nvSpPr>
          <p:spPr>
            <a:xfrm>
              <a:off x="718822" y="920031"/>
              <a:ext cx="106179" cy="49184"/>
            </a:xfrm>
            <a:custGeom>
              <a:rect b="b" l="l" r="r" t="t"/>
              <a:pathLst>
                <a:path extrusionOk="0" h="1131" w="2256">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solidFill>
              <a:srgbClr val="C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435D74"/>
                </a:solidFill>
              </a:endParaRPr>
            </a:p>
          </p:txBody>
        </p:sp>
        <p:sp>
          <p:nvSpPr>
            <p:cNvPr id="100" name="Google Shape;100;p2"/>
            <p:cNvSpPr/>
            <p:nvPr/>
          </p:nvSpPr>
          <p:spPr>
            <a:xfrm>
              <a:off x="724187" y="755649"/>
              <a:ext cx="95730" cy="83626"/>
            </a:xfrm>
            <a:custGeom>
              <a:rect b="b" l="l" r="r" t="t"/>
              <a:pathLst>
                <a:path extrusionOk="0" h="1923" w="2034">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solidFill>
              <a:srgbClr val="C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435D74"/>
                </a:solidFill>
              </a:endParaRPr>
            </a:p>
          </p:txBody>
        </p:sp>
        <p:sp>
          <p:nvSpPr>
            <p:cNvPr id="101" name="Google Shape;101;p2"/>
            <p:cNvSpPr/>
            <p:nvPr/>
          </p:nvSpPr>
          <p:spPr>
            <a:xfrm>
              <a:off x="724187" y="1050276"/>
              <a:ext cx="95448" cy="83322"/>
            </a:xfrm>
            <a:custGeom>
              <a:rect b="b" l="l" r="r" t="t"/>
              <a:pathLst>
                <a:path extrusionOk="0" h="1916" w="2028">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solidFill>
              <a:srgbClr val="C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435D74"/>
                </a:solidFill>
              </a:endParaRPr>
            </a:p>
          </p:txBody>
        </p:sp>
        <p:sp>
          <p:nvSpPr>
            <p:cNvPr id="102" name="Google Shape;102;p2"/>
            <p:cNvSpPr/>
            <p:nvPr/>
          </p:nvSpPr>
          <p:spPr>
            <a:xfrm>
              <a:off x="1519539" y="920031"/>
              <a:ext cx="106226" cy="49184"/>
            </a:xfrm>
            <a:custGeom>
              <a:rect b="b" l="l" r="r" t="t"/>
              <a:pathLst>
                <a:path extrusionOk="0" h="1131" w="2257">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solidFill>
              <a:srgbClr val="C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435D74"/>
                </a:solidFill>
              </a:endParaRPr>
            </a:p>
          </p:txBody>
        </p:sp>
        <p:sp>
          <p:nvSpPr>
            <p:cNvPr id="103" name="Google Shape;103;p2"/>
            <p:cNvSpPr/>
            <p:nvPr/>
          </p:nvSpPr>
          <p:spPr>
            <a:xfrm>
              <a:off x="1524951" y="755649"/>
              <a:ext cx="95401" cy="83322"/>
            </a:xfrm>
            <a:custGeom>
              <a:rect b="b" l="l" r="r" t="t"/>
              <a:pathLst>
                <a:path extrusionOk="0" h="1916" w="2027">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solidFill>
              <a:srgbClr val="C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435D74"/>
                </a:solidFill>
              </a:endParaRPr>
            </a:p>
          </p:txBody>
        </p:sp>
        <p:sp>
          <p:nvSpPr>
            <p:cNvPr id="104" name="Google Shape;104;p2"/>
            <p:cNvSpPr/>
            <p:nvPr/>
          </p:nvSpPr>
          <p:spPr>
            <a:xfrm>
              <a:off x="1524669" y="1049972"/>
              <a:ext cx="95683" cy="83626"/>
            </a:xfrm>
            <a:custGeom>
              <a:rect b="b" l="l" r="r" t="t"/>
              <a:pathLst>
                <a:path extrusionOk="0" h="1923" w="2033">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solidFill>
              <a:srgbClr val="C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435D74"/>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d88a085e32_4_16715"/>
          <p:cNvSpPr txBox="1"/>
          <p:nvPr>
            <p:ph type="title"/>
          </p:nvPr>
        </p:nvSpPr>
        <p:spPr>
          <a:xfrm>
            <a:off x="357500" y="339908"/>
            <a:ext cx="10086000" cy="541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000"/>
              <a:buFont typeface="Arial"/>
              <a:buNone/>
            </a:pPr>
            <a:r>
              <a:rPr b="1" lang="en-US">
                <a:latin typeface="Montserrat"/>
                <a:ea typeface="Montserrat"/>
                <a:cs typeface="Montserrat"/>
                <a:sym typeface="Montserrat"/>
              </a:rPr>
              <a:t>MODEL SELECTION</a:t>
            </a:r>
            <a:endParaRPr b="1">
              <a:latin typeface="Montserrat"/>
              <a:ea typeface="Montserrat"/>
              <a:cs typeface="Montserrat"/>
              <a:sym typeface="Montserrat"/>
            </a:endParaRPr>
          </a:p>
        </p:txBody>
      </p:sp>
      <p:sp>
        <p:nvSpPr>
          <p:cNvPr id="110" name="Google Shape;110;gd88a085e32_4_16715"/>
          <p:cNvSpPr txBox="1"/>
          <p:nvPr>
            <p:ph idx="1" type="body"/>
          </p:nvPr>
        </p:nvSpPr>
        <p:spPr>
          <a:xfrm>
            <a:off x="492575" y="1900225"/>
            <a:ext cx="11035200" cy="4713300"/>
          </a:xfrm>
          <a:prstGeom prst="rect">
            <a:avLst/>
          </a:prstGeom>
          <a:noFill/>
          <a:ln>
            <a:noFill/>
          </a:ln>
        </p:spPr>
        <p:txBody>
          <a:bodyPr anchorCtr="0" anchor="t" bIns="45700" lIns="91425" spcFirstLastPara="1" rIns="91425" wrap="square" tIns="45700">
            <a:normAutofit lnSpcReduction="20000"/>
          </a:bodyPr>
          <a:lstStyle/>
          <a:p>
            <a:pPr indent="0" lvl="0" marL="457200" rtl="0" algn="l">
              <a:lnSpc>
                <a:spcPct val="150000"/>
              </a:lnSpc>
              <a:spcBef>
                <a:spcPts val="0"/>
              </a:spcBef>
              <a:spcAft>
                <a:spcPts val="0"/>
              </a:spcAft>
              <a:buNone/>
            </a:pPr>
            <a:r>
              <a:t/>
            </a:r>
            <a:endParaRPr>
              <a:latin typeface="Montserrat"/>
              <a:ea typeface="Montserrat"/>
              <a:cs typeface="Montserrat"/>
              <a:sym typeface="Montserrat"/>
            </a:endParaRPr>
          </a:p>
          <a:p>
            <a:pPr indent="-330200" lvl="0" marL="457200" rtl="0" algn="l">
              <a:lnSpc>
                <a:spcPct val="150000"/>
              </a:lnSpc>
              <a:spcBef>
                <a:spcPts val="0"/>
              </a:spcBef>
              <a:spcAft>
                <a:spcPts val="0"/>
              </a:spcAft>
              <a:buSzPts val="1600"/>
              <a:buFont typeface="Montserrat"/>
              <a:buAutoNum type="arabicPeriod"/>
            </a:pPr>
            <a:r>
              <a:rPr lang="en-US">
                <a:latin typeface="Montserrat"/>
                <a:ea typeface="Montserrat"/>
                <a:cs typeface="Montserrat"/>
                <a:sym typeface="Montserrat"/>
              </a:rPr>
              <a:t>We checked the </a:t>
            </a:r>
            <a:r>
              <a:rPr b="1" lang="en-US">
                <a:latin typeface="Montserrat"/>
                <a:ea typeface="Montserrat"/>
                <a:cs typeface="Montserrat"/>
                <a:sym typeface="Montserrat"/>
              </a:rPr>
              <a:t>MSA, R</a:t>
            </a:r>
            <a:r>
              <a:rPr b="1" baseline="30000" lang="en-US">
                <a:latin typeface="Montserrat"/>
                <a:ea typeface="Montserrat"/>
                <a:cs typeface="Montserrat"/>
                <a:sym typeface="Montserrat"/>
              </a:rPr>
              <a:t>2</a:t>
            </a:r>
            <a:r>
              <a:rPr b="1" lang="en-US">
                <a:latin typeface="Montserrat"/>
                <a:ea typeface="Montserrat"/>
                <a:cs typeface="Montserrat"/>
                <a:sym typeface="Montserrat"/>
              </a:rPr>
              <a:t> and RMSE</a:t>
            </a:r>
            <a:r>
              <a:rPr lang="en-US">
                <a:latin typeface="Montserrat"/>
                <a:ea typeface="Montserrat"/>
                <a:cs typeface="Montserrat"/>
                <a:sym typeface="Montserrat"/>
              </a:rPr>
              <a:t> metrics for all the models with their default parameters. Among them </a:t>
            </a:r>
            <a:r>
              <a:rPr b="1" lang="en-US">
                <a:latin typeface="Montserrat"/>
                <a:ea typeface="Montserrat"/>
                <a:cs typeface="Montserrat"/>
                <a:sym typeface="Montserrat"/>
              </a:rPr>
              <a:t>XGBoost, Random Forest and Voting regressor</a:t>
            </a:r>
            <a:r>
              <a:rPr lang="en-US">
                <a:latin typeface="Montserrat"/>
                <a:ea typeface="Montserrat"/>
                <a:cs typeface="Montserrat"/>
                <a:sym typeface="Montserrat"/>
              </a:rPr>
              <a:t> were giving decent results.  (for total discount)</a:t>
            </a:r>
            <a:endParaRPr>
              <a:latin typeface="Montserrat"/>
              <a:ea typeface="Montserrat"/>
              <a:cs typeface="Montserrat"/>
              <a:sym typeface="Montserrat"/>
            </a:endParaRPr>
          </a:p>
          <a:p>
            <a:pPr indent="0" lvl="0" marL="457200" rtl="0" algn="l">
              <a:lnSpc>
                <a:spcPct val="150000"/>
              </a:lnSpc>
              <a:spcBef>
                <a:spcPts val="0"/>
              </a:spcBef>
              <a:spcAft>
                <a:spcPts val="0"/>
              </a:spcAft>
              <a:buNone/>
            </a:pPr>
            <a:r>
              <a:rPr lang="en-US">
                <a:latin typeface="Montserrat"/>
                <a:ea typeface="Montserrat"/>
                <a:cs typeface="Montserrat"/>
                <a:sym typeface="Montserrat"/>
              </a:rPr>
              <a:t>(MSA = 260+, R</a:t>
            </a:r>
            <a:r>
              <a:rPr baseline="30000" lang="en-US">
                <a:latin typeface="Montserrat"/>
                <a:ea typeface="Montserrat"/>
                <a:cs typeface="Montserrat"/>
                <a:sym typeface="Montserrat"/>
              </a:rPr>
              <a:t>2</a:t>
            </a:r>
            <a:r>
              <a:rPr lang="en-US">
                <a:latin typeface="Montserrat"/>
                <a:ea typeface="Montserrat"/>
                <a:cs typeface="Montserrat"/>
                <a:sym typeface="Montserrat"/>
              </a:rPr>
              <a:t> = approx 66%, RMSE = 2000+)</a:t>
            </a:r>
            <a:endParaRPr>
              <a:latin typeface="Montserrat"/>
              <a:ea typeface="Montserrat"/>
              <a:cs typeface="Montserrat"/>
              <a:sym typeface="Montserrat"/>
            </a:endParaRPr>
          </a:p>
          <a:p>
            <a:pPr indent="-330200" lvl="0" marL="457200" rtl="0" algn="l">
              <a:lnSpc>
                <a:spcPct val="150000"/>
              </a:lnSpc>
              <a:spcBef>
                <a:spcPts val="0"/>
              </a:spcBef>
              <a:spcAft>
                <a:spcPts val="0"/>
              </a:spcAft>
              <a:buSzPts val="1600"/>
              <a:buFont typeface="Montserrat"/>
              <a:buAutoNum type="arabicPeriod"/>
            </a:pPr>
            <a:r>
              <a:rPr b="1" lang="en-US">
                <a:latin typeface="Montserrat"/>
                <a:ea typeface="Montserrat"/>
                <a:cs typeface="Montserrat"/>
                <a:sym typeface="Montserrat"/>
              </a:rPr>
              <a:t>We chose MSA because it gives the average accuracy unaffected by higher value errors, R</a:t>
            </a:r>
            <a:r>
              <a:rPr b="1" baseline="30000" lang="en-US">
                <a:latin typeface="Montserrat"/>
                <a:ea typeface="Montserrat"/>
                <a:cs typeface="Montserrat"/>
                <a:sym typeface="Montserrat"/>
              </a:rPr>
              <a:t>2</a:t>
            </a:r>
            <a:r>
              <a:rPr b="1" lang="en-US">
                <a:latin typeface="Montserrat"/>
                <a:ea typeface="Montserrat"/>
                <a:cs typeface="Montserrat"/>
                <a:sym typeface="Montserrat"/>
              </a:rPr>
              <a:t> to get the percentage error to better understand the accuracy and RMSE to get the error with the same units as the discount. Although it’s not </a:t>
            </a:r>
            <a:r>
              <a:rPr b="1" lang="en-US">
                <a:latin typeface="Montserrat"/>
                <a:ea typeface="Montserrat"/>
                <a:cs typeface="Montserrat"/>
                <a:sym typeface="Montserrat"/>
              </a:rPr>
              <a:t>recommended</a:t>
            </a:r>
            <a:r>
              <a:rPr b="1" lang="en-US">
                <a:latin typeface="Montserrat"/>
                <a:ea typeface="Montserrat"/>
                <a:cs typeface="Montserrat"/>
                <a:sym typeface="Montserrat"/>
              </a:rPr>
              <a:t> to use RMSE for financial models, we wanted to minimize the </a:t>
            </a:r>
            <a:r>
              <a:rPr b="1" lang="en-US">
                <a:latin typeface="Montserrat"/>
                <a:ea typeface="Montserrat"/>
                <a:cs typeface="Montserrat"/>
                <a:sym typeface="Montserrat"/>
              </a:rPr>
              <a:t>error</a:t>
            </a:r>
            <a:r>
              <a:rPr b="1" lang="en-US">
                <a:latin typeface="Montserrat"/>
                <a:ea typeface="Montserrat"/>
                <a:cs typeface="Montserrat"/>
                <a:sym typeface="Montserrat"/>
              </a:rPr>
              <a:t> to a large extent hence we used this 3rd metric</a:t>
            </a:r>
            <a:endParaRPr b="1">
              <a:latin typeface="Montserrat"/>
              <a:ea typeface="Montserrat"/>
              <a:cs typeface="Montserrat"/>
              <a:sym typeface="Montserrat"/>
            </a:endParaRPr>
          </a:p>
          <a:p>
            <a:pPr indent="-330200" lvl="0" marL="457200" rtl="0" algn="l">
              <a:lnSpc>
                <a:spcPct val="150000"/>
              </a:lnSpc>
              <a:spcBef>
                <a:spcPts val="0"/>
              </a:spcBef>
              <a:spcAft>
                <a:spcPts val="0"/>
              </a:spcAft>
              <a:buSzPts val="1600"/>
              <a:buFont typeface="Montserrat"/>
              <a:buAutoNum type="arabicPeriod"/>
            </a:pPr>
            <a:r>
              <a:rPr lang="en-US">
                <a:latin typeface="Montserrat"/>
                <a:ea typeface="Montserrat"/>
                <a:cs typeface="Montserrat"/>
                <a:sym typeface="Montserrat"/>
              </a:rPr>
              <a:t>As XGB was doing slightly better than other models we chose it, but while tuning the hyper parameters we realised that XGB regressor wasn’t giving output = 0 for any of the total discounts, instead giving a value 72 for all the zero discounts. </a:t>
            </a:r>
            <a:endParaRPr>
              <a:latin typeface="Montserrat"/>
              <a:ea typeface="Montserrat"/>
              <a:cs typeface="Montserrat"/>
              <a:sym typeface="Montserrat"/>
            </a:endParaRPr>
          </a:p>
          <a:p>
            <a:pPr indent="-330200" lvl="0" marL="457200" rtl="0" algn="l">
              <a:lnSpc>
                <a:spcPct val="150000"/>
              </a:lnSpc>
              <a:spcBef>
                <a:spcPts val="0"/>
              </a:spcBef>
              <a:spcAft>
                <a:spcPts val="0"/>
              </a:spcAft>
              <a:buSzPts val="1600"/>
              <a:buFont typeface="Montserrat"/>
              <a:buAutoNum type="arabicPeriod"/>
            </a:pPr>
            <a:r>
              <a:rPr lang="en-US">
                <a:latin typeface="Montserrat"/>
                <a:ea typeface="Montserrat"/>
                <a:cs typeface="Montserrat"/>
                <a:sym typeface="Montserrat"/>
              </a:rPr>
              <a:t>So we wanted to try using </a:t>
            </a:r>
            <a:r>
              <a:rPr b="1" lang="en-US">
                <a:latin typeface="Montserrat"/>
                <a:ea typeface="Montserrat"/>
                <a:cs typeface="Montserrat"/>
                <a:sym typeface="Montserrat"/>
              </a:rPr>
              <a:t>both</a:t>
            </a:r>
            <a:r>
              <a:rPr lang="en-US">
                <a:latin typeface="Montserrat"/>
                <a:ea typeface="Montserrat"/>
                <a:cs typeface="Montserrat"/>
                <a:sym typeface="Montserrat"/>
              </a:rPr>
              <a:t> a </a:t>
            </a:r>
            <a:r>
              <a:rPr b="1" lang="en-US">
                <a:latin typeface="Montserrat"/>
                <a:ea typeface="Montserrat"/>
                <a:cs typeface="Montserrat"/>
                <a:sym typeface="Montserrat"/>
              </a:rPr>
              <a:t>classifier and a regressor</a:t>
            </a:r>
            <a:r>
              <a:rPr lang="en-US">
                <a:latin typeface="Montserrat"/>
                <a:ea typeface="Montserrat"/>
                <a:cs typeface="Montserrat"/>
                <a:sym typeface="Montserrat"/>
              </a:rPr>
              <a:t> hoping to achieve the best accuracy possible. </a:t>
            </a:r>
            <a:r>
              <a:rPr i="1" lang="en-US">
                <a:latin typeface="Montserrat"/>
                <a:ea typeface="Montserrat"/>
                <a:cs typeface="Montserrat"/>
                <a:sym typeface="Montserrat"/>
              </a:rPr>
              <a:t>A classifier to predicts if the discount is zero or not; If non zero then a regressor would predict the value of the discount</a:t>
            </a:r>
            <a:endParaRPr i="1">
              <a:latin typeface="Montserrat"/>
              <a:ea typeface="Montserrat"/>
              <a:cs typeface="Montserrat"/>
              <a:sym typeface="Montserrat"/>
            </a:endParaRPr>
          </a:p>
        </p:txBody>
      </p:sp>
      <p:sp>
        <p:nvSpPr>
          <p:cNvPr id="111" name="Google Shape;111;gd88a085e32_4_16715"/>
          <p:cNvSpPr txBox="1"/>
          <p:nvPr/>
        </p:nvSpPr>
        <p:spPr>
          <a:xfrm>
            <a:off x="416375" y="1008300"/>
            <a:ext cx="11462700" cy="461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US" sz="1800">
                <a:latin typeface="Montserrat"/>
                <a:ea typeface="Montserrat"/>
                <a:cs typeface="Montserrat"/>
                <a:sym typeface="Montserrat"/>
              </a:rPr>
              <a:t>Initial Trials</a:t>
            </a:r>
            <a:endParaRPr b="1" sz="1800">
              <a:latin typeface="Montserrat"/>
              <a:ea typeface="Montserrat"/>
              <a:cs typeface="Montserrat"/>
              <a:sym typeface="Montserrat"/>
            </a:endParaRPr>
          </a:p>
        </p:txBody>
      </p:sp>
      <p:sp>
        <p:nvSpPr>
          <p:cNvPr id="112" name="Google Shape;112;gd88a085e32_4_16715"/>
          <p:cNvSpPr txBox="1"/>
          <p:nvPr/>
        </p:nvSpPr>
        <p:spPr>
          <a:xfrm>
            <a:off x="568775" y="1591800"/>
            <a:ext cx="11462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rgbClr val="C00000"/>
                </a:solidFill>
                <a:latin typeface="Montserrat"/>
                <a:ea typeface="Montserrat"/>
                <a:cs typeface="Montserrat"/>
                <a:sym typeface="Montserrat"/>
              </a:rPr>
              <a:t>Model related</a:t>
            </a:r>
            <a:endParaRPr b="1" sz="1800">
              <a:solidFill>
                <a:srgbClr val="C00000"/>
              </a:solidFill>
              <a:latin typeface="Montserrat"/>
              <a:ea typeface="Montserrat"/>
              <a:cs typeface="Montserrat"/>
              <a:sym typeface="Montserrat"/>
            </a:endParaRPr>
          </a:p>
        </p:txBody>
      </p:sp>
      <p:grpSp>
        <p:nvGrpSpPr>
          <p:cNvPr id="113" name="Google Shape;113;gd88a085e32_4_16715"/>
          <p:cNvGrpSpPr/>
          <p:nvPr/>
        </p:nvGrpSpPr>
        <p:grpSpPr>
          <a:xfrm>
            <a:off x="258600" y="974423"/>
            <a:ext cx="10086000" cy="48900"/>
            <a:chOff x="258600" y="1203023"/>
            <a:chExt cx="10086000" cy="48900"/>
          </a:xfrm>
        </p:grpSpPr>
        <p:sp>
          <p:nvSpPr>
            <p:cNvPr id="114" name="Google Shape;114;gd88a085e32_4_16715"/>
            <p:cNvSpPr/>
            <p:nvPr/>
          </p:nvSpPr>
          <p:spPr>
            <a:xfrm>
              <a:off x="258600" y="1203023"/>
              <a:ext cx="10086000" cy="48900"/>
            </a:xfrm>
            <a:prstGeom prst="rect">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5" name="Google Shape;115;gd88a085e32_4_16715"/>
            <p:cNvSpPr/>
            <p:nvPr/>
          </p:nvSpPr>
          <p:spPr>
            <a:xfrm>
              <a:off x="258600" y="1203023"/>
              <a:ext cx="5704500" cy="48900"/>
            </a:xfrm>
            <a:prstGeom prst="rect">
              <a:avLst/>
            </a:prstGeom>
            <a:solidFill>
              <a:srgbClr val="C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solidFill>
                  <a:srgbClr val="1155CC"/>
                </a:solidFill>
              </a:endParaRPr>
            </a:p>
          </p:txBody>
        </p:sp>
      </p:grpSp>
      <p:grpSp>
        <p:nvGrpSpPr>
          <p:cNvPr id="116" name="Google Shape;116;gd88a085e32_4_16715"/>
          <p:cNvGrpSpPr/>
          <p:nvPr/>
        </p:nvGrpSpPr>
        <p:grpSpPr>
          <a:xfrm>
            <a:off x="11124522" y="5843160"/>
            <a:ext cx="906943" cy="838178"/>
            <a:chOff x="718822" y="625360"/>
            <a:chExt cx="906943" cy="838178"/>
          </a:xfrm>
        </p:grpSpPr>
        <p:sp>
          <p:nvSpPr>
            <p:cNvPr id="117" name="Google Shape;117;gd88a085e32_4_16715"/>
            <p:cNvSpPr/>
            <p:nvPr/>
          </p:nvSpPr>
          <p:spPr>
            <a:xfrm>
              <a:off x="986245" y="1263800"/>
              <a:ext cx="372049" cy="199738"/>
            </a:xfrm>
            <a:custGeom>
              <a:rect b="b" l="l" r="r" t="t"/>
              <a:pathLst>
                <a:path extrusionOk="0" h="4593" w="7905">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solidFill>
              <a:srgbClr val="C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435D74"/>
                </a:solidFill>
              </a:endParaRPr>
            </a:p>
          </p:txBody>
        </p:sp>
        <p:sp>
          <p:nvSpPr>
            <p:cNvPr id="118" name="Google Shape;118;gd88a085e32_4_16715"/>
            <p:cNvSpPr/>
            <p:nvPr/>
          </p:nvSpPr>
          <p:spPr>
            <a:xfrm>
              <a:off x="839120" y="625360"/>
              <a:ext cx="653827" cy="589386"/>
            </a:xfrm>
            <a:custGeom>
              <a:rect b="b" l="l" r="r" t="t"/>
              <a:pathLst>
                <a:path extrusionOk="0" h="13553" w="13892">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435D74"/>
                </a:solidFill>
              </a:endParaRPr>
            </a:p>
          </p:txBody>
        </p:sp>
        <p:sp>
          <p:nvSpPr>
            <p:cNvPr id="119" name="Google Shape;119;gd88a085e32_4_16715"/>
            <p:cNvSpPr/>
            <p:nvPr/>
          </p:nvSpPr>
          <p:spPr>
            <a:xfrm>
              <a:off x="718822" y="920031"/>
              <a:ext cx="106179" cy="49184"/>
            </a:xfrm>
            <a:custGeom>
              <a:rect b="b" l="l" r="r" t="t"/>
              <a:pathLst>
                <a:path extrusionOk="0" h="1131" w="2256">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solidFill>
              <a:srgbClr val="C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435D74"/>
                </a:solidFill>
              </a:endParaRPr>
            </a:p>
          </p:txBody>
        </p:sp>
        <p:sp>
          <p:nvSpPr>
            <p:cNvPr id="120" name="Google Shape;120;gd88a085e32_4_16715"/>
            <p:cNvSpPr/>
            <p:nvPr/>
          </p:nvSpPr>
          <p:spPr>
            <a:xfrm>
              <a:off x="724187" y="755649"/>
              <a:ext cx="95730" cy="83626"/>
            </a:xfrm>
            <a:custGeom>
              <a:rect b="b" l="l" r="r" t="t"/>
              <a:pathLst>
                <a:path extrusionOk="0" h="1923" w="2034">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solidFill>
              <a:srgbClr val="C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435D74"/>
                </a:solidFill>
              </a:endParaRPr>
            </a:p>
          </p:txBody>
        </p:sp>
        <p:sp>
          <p:nvSpPr>
            <p:cNvPr id="121" name="Google Shape;121;gd88a085e32_4_16715"/>
            <p:cNvSpPr/>
            <p:nvPr/>
          </p:nvSpPr>
          <p:spPr>
            <a:xfrm>
              <a:off x="724187" y="1050276"/>
              <a:ext cx="95448" cy="83322"/>
            </a:xfrm>
            <a:custGeom>
              <a:rect b="b" l="l" r="r" t="t"/>
              <a:pathLst>
                <a:path extrusionOk="0" h="1916" w="2028">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solidFill>
              <a:srgbClr val="C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435D74"/>
                </a:solidFill>
              </a:endParaRPr>
            </a:p>
          </p:txBody>
        </p:sp>
        <p:sp>
          <p:nvSpPr>
            <p:cNvPr id="122" name="Google Shape;122;gd88a085e32_4_16715"/>
            <p:cNvSpPr/>
            <p:nvPr/>
          </p:nvSpPr>
          <p:spPr>
            <a:xfrm>
              <a:off x="1519539" y="920031"/>
              <a:ext cx="106226" cy="49184"/>
            </a:xfrm>
            <a:custGeom>
              <a:rect b="b" l="l" r="r" t="t"/>
              <a:pathLst>
                <a:path extrusionOk="0" h="1131" w="2257">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solidFill>
              <a:srgbClr val="C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435D74"/>
                </a:solidFill>
              </a:endParaRPr>
            </a:p>
          </p:txBody>
        </p:sp>
        <p:sp>
          <p:nvSpPr>
            <p:cNvPr id="123" name="Google Shape;123;gd88a085e32_4_16715"/>
            <p:cNvSpPr/>
            <p:nvPr/>
          </p:nvSpPr>
          <p:spPr>
            <a:xfrm>
              <a:off x="1524951" y="755649"/>
              <a:ext cx="95401" cy="83322"/>
            </a:xfrm>
            <a:custGeom>
              <a:rect b="b" l="l" r="r" t="t"/>
              <a:pathLst>
                <a:path extrusionOk="0" h="1916" w="2027">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solidFill>
              <a:srgbClr val="C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435D74"/>
                </a:solidFill>
              </a:endParaRPr>
            </a:p>
          </p:txBody>
        </p:sp>
        <p:sp>
          <p:nvSpPr>
            <p:cNvPr id="124" name="Google Shape;124;gd88a085e32_4_16715"/>
            <p:cNvSpPr/>
            <p:nvPr/>
          </p:nvSpPr>
          <p:spPr>
            <a:xfrm>
              <a:off x="1524669" y="1049972"/>
              <a:ext cx="95683" cy="83626"/>
            </a:xfrm>
            <a:custGeom>
              <a:rect b="b" l="l" r="r" t="t"/>
              <a:pathLst>
                <a:path extrusionOk="0" h="1923" w="2033">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solidFill>
              <a:srgbClr val="C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435D74"/>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d88a085e32_4_16706"/>
          <p:cNvSpPr txBox="1"/>
          <p:nvPr>
            <p:ph type="title"/>
          </p:nvPr>
        </p:nvSpPr>
        <p:spPr>
          <a:xfrm>
            <a:off x="357500" y="187508"/>
            <a:ext cx="10086000" cy="541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000"/>
              <a:buFont typeface="Arial"/>
              <a:buNone/>
            </a:pPr>
            <a:r>
              <a:rPr b="1" lang="en-US">
                <a:latin typeface="Montserrat"/>
                <a:ea typeface="Montserrat"/>
                <a:cs typeface="Montserrat"/>
                <a:sym typeface="Montserrat"/>
              </a:rPr>
              <a:t>MODEL SELECTION</a:t>
            </a:r>
            <a:endParaRPr b="1">
              <a:latin typeface="Montserrat"/>
              <a:ea typeface="Montserrat"/>
              <a:cs typeface="Montserrat"/>
              <a:sym typeface="Montserrat"/>
            </a:endParaRPr>
          </a:p>
        </p:txBody>
      </p:sp>
      <p:sp>
        <p:nvSpPr>
          <p:cNvPr id="130" name="Google Shape;130;gd88a085e32_4_16706"/>
          <p:cNvSpPr txBox="1"/>
          <p:nvPr>
            <p:ph idx="1" type="body"/>
          </p:nvPr>
        </p:nvSpPr>
        <p:spPr>
          <a:xfrm>
            <a:off x="416375" y="1913175"/>
            <a:ext cx="11193300" cy="3948900"/>
          </a:xfrm>
          <a:prstGeom prst="rect">
            <a:avLst/>
          </a:prstGeom>
          <a:noFill/>
          <a:ln>
            <a:noFill/>
          </a:ln>
        </p:spPr>
        <p:txBody>
          <a:bodyPr anchorCtr="0" anchor="t" bIns="45700" lIns="91425" spcFirstLastPara="1" rIns="91425" wrap="square" tIns="45700">
            <a:normAutofit/>
          </a:bodyPr>
          <a:lstStyle/>
          <a:p>
            <a:pPr indent="-330200" lvl="0" marL="457200" rtl="0" algn="l">
              <a:lnSpc>
                <a:spcPct val="150000"/>
              </a:lnSpc>
              <a:spcBef>
                <a:spcPts val="0"/>
              </a:spcBef>
              <a:spcAft>
                <a:spcPts val="0"/>
              </a:spcAft>
              <a:buSzPts val="1600"/>
              <a:buFont typeface="Montserrat"/>
              <a:buAutoNum type="arabicPeriod"/>
            </a:pPr>
            <a:r>
              <a:rPr lang="en-US">
                <a:latin typeface="Montserrat"/>
                <a:ea typeface="Montserrat"/>
                <a:cs typeface="Montserrat"/>
                <a:sym typeface="Montserrat"/>
              </a:rPr>
              <a:t>We trained the </a:t>
            </a:r>
            <a:r>
              <a:rPr b="1" lang="en-US">
                <a:latin typeface="Montserrat"/>
                <a:ea typeface="Montserrat"/>
                <a:cs typeface="Montserrat"/>
                <a:sym typeface="Montserrat"/>
              </a:rPr>
              <a:t>XGBClassifier</a:t>
            </a:r>
            <a:r>
              <a:rPr lang="en-US">
                <a:latin typeface="Montserrat"/>
                <a:ea typeface="Montserrat"/>
                <a:cs typeface="Montserrat"/>
                <a:sym typeface="Montserrat"/>
              </a:rPr>
              <a:t> model to predict </a:t>
            </a:r>
            <a:r>
              <a:rPr lang="en-US">
                <a:latin typeface="Montserrat"/>
                <a:ea typeface="Montserrat"/>
                <a:cs typeface="Montserrat"/>
                <a:sym typeface="Montserrat"/>
              </a:rPr>
              <a:t>whether the</a:t>
            </a:r>
            <a:r>
              <a:rPr b="1" lang="en-US">
                <a:latin typeface="Montserrat"/>
                <a:ea typeface="Montserrat"/>
                <a:cs typeface="Montserrat"/>
                <a:sym typeface="Montserrat"/>
              </a:rPr>
              <a:t> total discount</a:t>
            </a:r>
            <a:r>
              <a:rPr lang="en-US">
                <a:latin typeface="Montserrat"/>
                <a:ea typeface="Montserrat"/>
                <a:cs typeface="Montserrat"/>
                <a:sym typeface="Montserrat"/>
              </a:rPr>
              <a:t> is zero or not, it gave around 82%  accuracy score which was much better than the previous version. </a:t>
            </a:r>
            <a:endParaRPr>
              <a:latin typeface="Montserrat"/>
              <a:ea typeface="Montserrat"/>
              <a:cs typeface="Montserrat"/>
              <a:sym typeface="Montserrat"/>
            </a:endParaRPr>
          </a:p>
          <a:p>
            <a:pPr indent="-330200" lvl="0" marL="457200" rtl="0" algn="l">
              <a:lnSpc>
                <a:spcPct val="150000"/>
              </a:lnSpc>
              <a:spcBef>
                <a:spcPts val="0"/>
              </a:spcBef>
              <a:spcAft>
                <a:spcPts val="0"/>
              </a:spcAft>
              <a:buSzPts val="1600"/>
              <a:buFont typeface="Montserrat"/>
              <a:buAutoNum type="arabicPeriod"/>
            </a:pPr>
            <a:r>
              <a:rPr lang="en-US">
                <a:latin typeface="Montserrat"/>
                <a:ea typeface="Montserrat"/>
                <a:cs typeface="Montserrat"/>
                <a:sym typeface="Montserrat"/>
              </a:rPr>
              <a:t>After performing hyper parameter tuning, we got it to </a:t>
            </a:r>
            <a:r>
              <a:rPr b="1" lang="en-US">
                <a:latin typeface="Montserrat"/>
                <a:ea typeface="Montserrat"/>
                <a:cs typeface="Montserrat"/>
                <a:sym typeface="Montserrat"/>
              </a:rPr>
              <a:t>91.7%</a:t>
            </a:r>
            <a:r>
              <a:rPr lang="en-US">
                <a:latin typeface="Montserrat"/>
                <a:ea typeface="Montserrat"/>
                <a:cs typeface="Montserrat"/>
                <a:sym typeface="Montserrat"/>
              </a:rPr>
              <a:t>  with the test dataset and </a:t>
            </a:r>
            <a:r>
              <a:rPr b="1" lang="en-US">
                <a:latin typeface="Montserrat"/>
                <a:ea typeface="Montserrat"/>
                <a:cs typeface="Montserrat"/>
                <a:sym typeface="Montserrat"/>
              </a:rPr>
              <a:t>96%</a:t>
            </a:r>
            <a:r>
              <a:rPr lang="en-US">
                <a:latin typeface="Montserrat"/>
                <a:ea typeface="Montserrat"/>
                <a:cs typeface="Montserrat"/>
                <a:sym typeface="Montserrat"/>
              </a:rPr>
              <a:t> train dataset which was a very good improvement from our base model. So we downloaded this model as a pickle file and used it for the web app</a:t>
            </a:r>
            <a:endParaRPr>
              <a:latin typeface="Montserrat"/>
              <a:ea typeface="Montserrat"/>
              <a:cs typeface="Montserrat"/>
              <a:sym typeface="Montserrat"/>
            </a:endParaRPr>
          </a:p>
          <a:p>
            <a:pPr indent="-330200" lvl="0" marL="457200" rtl="0" algn="l">
              <a:lnSpc>
                <a:spcPct val="150000"/>
              </a:lnSpc>
              <a:spcBef>
                <a:spcPts val="0"/>
              </a:spcBef>
              <a:spcAft>
                <a:spcPts val="0"/>
              </a:spcAft>
              <a:buSzPts val="1600"/>
              <a:buFont typeface="Montserrat"/>
              <a:buAutoNum type="arabicPeriod"/>
            </a:pPr>
            <a:r>
              <a:rPr lang="en-US">
                <a:latin typeface="Montserrat"/>
                <a:ea typeface="Montserrat"/>
                <a:cs typeface="Montserrat"/>
                <a:sym typeface="Montserrat"/>
              </a:rPr>
              <a:t>We tried the same methods with </a:t>
            </a:r>
            <a:r>
              <a:rPr b="1" lang="en-US">
                <a:latin typeface="Montserrat"/>
                <a:ea typeface="Montserrat"/>
                <a:cs typeface="Montserrat"/>
                <a:sym typeface="Montserrat"/>
              </a:rPr>
              <a:t>XGBClassifier</a:t>
            </a:r>
            <a:r>
              <a:rPr lang="en-US">
                <a:latin typeface="Montserrat"/>
                <a:ea typeface="Montserrat"/>
                <a:cs typeface="Montserrat"/>
                <a:sym typeface="Montserrat"/>
              </a:rPr>
              <a:t> to predict</a:t>
            </a:r>
            <a:r>
              <a:rPr b="1" lang="en-US">
                <a:latin typeface="Montserrat"/>
                <a:ea typeface="Montserrat"/>
                <a:cs typeface="Montserrat"/>
                <a:sym typeface="Montserrat"/>
              </a:rPr>
              <a:t> on- invoice</a:t>
            </a:r>
            <a:r>
              <a:rPr lang="en-US">
                <a:latin typeface="Montserrat"/>
                <a:ea typeface="Montserrat"/>
                <a:cs typeface="Montserrat"/>
                <a:sym typeface="Montserrat"/>
              </a:rPr>
              <a:t> discount and after hyperparameter tuning, and we got very good results similar to the model mentioned above. Hence this too was downloaded and used. </a:t>
            </a:r>
            <a:endParaRPr>
              <a:latin typeface="Montserrat"/>
              <a:ea typeface="Montserrat"/>
              <a:cs typeface="Montserrat"/>
              <a:sym typeface="Montserrat"/>
            </a:endParaRPr>
          </a:p>
          <a:p>
            <a:pPr indent="-330200" lvl="0" marL="457200" rtl="0" algn="l">
              <a:lnSpc>
                <a:spcPct val="150000"/>
              </a:lnSpc>
              <a:spcBef>
                <a:spcPts val="0"/>
              </a:spcBef>
              <a:spcAft>
                <a:spcPts val="0"/>
              </a:spcAft>
              <a:buSzPts val="1600"/>
              <a:buFont typeface="Montserrat"/>
              <a:buAutoNum type="arabicPeriod"/>
            </a:pPr>
            <a:r>
              <a:rPr b="1" lang="en-US">
                <a:latin typeface="Montserrat"/>
                <a:ea typeface="Montserrat"/>
                <a:cs typeface="Montserrat"/>
                <a:sym typeface="Montserrat"/>
              </a:rPr>
              <a:t>Accuracy scores</a:t>
            </a:r>
            <a:r>
              <a:rPr lang="en-US">
                <a:latin typeface="Montserrat"/>
                <a:ea typeface="Montserrat"/>
                <a:cs typeface="Montserrat"/>
                <a:sym typeface="Montserrat"/>
              </a:rPr>
              <a:t>, </a:t>
            </a:r>
            <a:r>
              <a:rPr b="1" lang="en-US">
                <a:latin typeface="Montserrat"/>
                <a:ea typeface="Montserrat"/>
                <a:cs typeface="Montserrat"/>
                <a:sym typeface="Montserrat"/>
              </a:rPr>
              <a:t>Precision and Recall scores all above 90%</a:t>
            </a:r>
            <a:r>
              <a:rPr lang="en-US">
                <a:latin typeface="Montserrat"/>
                <a:ea typeface="Montserrat"/>
                <a:cs typeface="Montserrat"/>
                <a:sym typeface="Montserrat"/>
              </a:rPr>
              <a:t> mentioned in the .ipynb notebooks for both the models</a:t>
            </a:r>
            <a:endParaRPr>
              <a:latin typeface="Montserrat"/>
              <a:ea typeface="Montserrat"/>
              <a:cs typeface="Montserrat"/>
              <a:sym typeface="Montserrat"/>
            </a:endParaRPr>
          </a:p>
        </p:txBody>
      </p:sp>
      <p:sp>
        <p:nvSpPr>
          <p:cNvPr id="131" name="Google Shape;131;gd88a085e32_4_16706"/>
          <p:cNvSpPr txBox="1"/>
          <p:nvPr/>
        </p:nvSpPr>
        <p:spPr>
          <a:xfrm>
            <a:off x="263975" y="779700"/>
            <a:ext cx="11462700" cy="461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US" sz="1800">
                <a:latin typeface="Montserrat"/>
                <a:ea typeface="Montserrat"/>
                <a:cs typeface="Montserrat"/>
                <a:sym typeface="Montserrat"/>
              </a:rPr>
              <a:t>Testing our new hypothesis</a:t>
            </a:r>
            <a:endParaRPr b="1" sz="1800">
              <a:latin typeface="Montserrat"/>
              <a:ea typeface="Montserrat"/>
              <a:cs typeface="Montserrat"/>
              <a:sym typeface="Montserrat"/>
            </a:endParaRPr>
          </a:p>
        </p:txBody>
      </p:sp>
      <p:sp>
        <p:nvSpPr>
          <p:cNvPr id="132" name="Google Shape;132;gd88a085e32_4_16706"/>
          <p:cNvSpPr txBox="1"/>
          <p:nvPr/>
        </p:nvSpPr>
        <p:spPr>
          <a:xfrm>
            <a:off x="416375" y="1313100"/>
            <a:ext cx="11462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1800">
                <a:solidFill>
                  <a:srgbClr val="C00000"/>
                </a:solidFill>
                <a:latin typeface="Montserrat"/>
                <a:ea typeface="Montserrat"/>
                <a:cs typeface="Montserrat"/>
                <a:sym typeface="Montserrat"/>
              </a:rPr>
              <a:t>Classifier</a:t>
            </a:r>
            <a:endParaRPr b="1" sz="1800">
              <a:solidFill>
                <a:srgbClr val="C00000"/>
              </a:solidFill>
              <a:latin typeface="Montserrat"/>
              <a:ea typeface="Montserrat"/>
              <a:cs typeface="Montserrat"/>
              <a:sym typeface="Montserrat"/>
            </a:endParaRPr>
          </a:p>
        </p:txBody>
      </p:sp>
      <p:grpSp>
        <p:nvGrpSpPr>
          <p:cNvPr id="133" name="Google Shape;133;gd88a085e32_4_16706"/>
          <p:cNvGrpSpPr/>
          <p:nvPr/>
        </p:nvGrpSpPr>
        <p:grpSpPr>
          <a:xfrm>
            <a:off x="258600" y="669623"/>
            <a:ext cx="10086000" cy="48900"/>
            <a:chOff x="258600" y="1203023"/>
            <a:chExt cx="10086000" cy="48900"/>
          </a:xfrm>
        </p:grpSpPr>
        <p:sp>
          <p:nvSpPr>
            <p:cNvPr id="134" name="Google Shape;134;gd88a085e32_4_16706"/>
            <p:cNvSpPr/>
            <p:nvPr/>
          </p:nvSpPr>
          <p:spPr>
            <a:xfrm>
              <a:off x="258600" y="1203023"/>
              <a:ext cx="10086000" cy="48900"/>
            </a:xfrm>
            <a:prstGeom prst="rect">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5" name="Google Shape;135;gd88a085e32_4_16706"/>
            <p:cNvSpPr/>
            <p:nvPr/>
          </p:nvSpPr>
          <p:spPr>
            <a:xfrm>
              <a:off x="258600" y="1203023"/>
              <a:ext cx="5704500" cy="48900"/>
            </a:xfrm>
            <a:prstGeom prst="rect">
              <a:avLst/>
            </a:prstGeom>
            <a:solidFill>
              <a:srgbClr val="C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solidFill>
                  <a:srgbClr val="1155CC"/>
                </a:solidFill>
              </a:endParaRPr>
            </a:p>
          </p:txBody>
        </p:sp>
      </p:grpSp>
      <p:grpSp>
        <p:nvGrpSpPr>
          <p:cNvPr id="136" name="Google Shape;136;gd88a085e32_4_16706"/>
          <p:cNvGrpSpPr/>
          <p:nvPr/>
        </p:nvGrpSpPr>
        <p:grpSpPr>
          <a:xfrm>
            <a:off x="10972794" y="5525413"/>
            <a:ext cx="906271" cy="977966"/>
            <a:chOff x="10972794" y="5525413"/>
            <a:chExt cx="906271" cy="977966"/>
          </a:xfrm>
        </p:grpSpPr>
        <p:sp>
          <p:nvSpPr>
            <p:cNvPr id="137" name="Google Shape;137;gd88a085e32_4_16706"/>
            <p:cNvSpPr/>
            <p:nvPr/>
          </p:nvSpPr>
          <p:spPr>
            <a:xfrm>
              <a:off x="10972794" y="5525413"/>
              <a:ext cx="906271" cy="977966"/>
            </a:xfrm>
            <a:custGeom>
              <a:rect b="b" l="l" r="r" t="t"/>
              <a:pathLst>
                <a:path extrusionOk="0" h="11979" w="10082">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8" name="Google Shape;138;gd88a085e32_4_16706"/>
            <p:cNvSpPr/>
            <p:nvPr/>
          </p:nvSpPr>
          <p:spPr>
            <a:xfrm>
              <a:off x="11199316" y="5698245"/>
              <a:ext cx="359740" cy="337092"/>
            </a:xfrm>
            <a:custGeom>
              <a:rect b="b" l="l" r="r" t="t"/>
              <a:pathLst>
                <a:path extrusionOk="0" h="4129" w="4002">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rgbClr val="C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9" name="Google Shape;139;gd88a085e32_4_16706"/>
            <p:cNvSpPr/>
            <p:nvPr/>
          </p:nvSpPr>
          <p:spPr>
            <a:xfrm>
              <a:off x="11346556" y="5837196"/>
              <a:ext cx="65260" cy="59189"/>
            </a:xfrm>
            <a:custGeom>
              <a:rect b="b" l="l" r="r" t="t"/>
              <a:pathLst>
                <a:path extrusionOk="0" h="725" w="726">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rgbClr val="C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d88a085e32_4_16724"/>
          <p:cNvSpPr txBox="1"/>
          <p:nvPr>
            <p:ph type="title"/>
          </p:nvPr>
        </p:nvSpPr>
        <p:spPr>
          <a:xfrm>
            <a:off x="357500" y="111308"/>
            <a:ext cx="10086000" cy="541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000"/>
              <a:buFont typeface="Arial"/>
              <a:buNone/>
            </a:pPr>
            <a:r>
              <a:rPr b="1" lang="en-US">
                <a:latin typeface="Montserrat"/>
                <a:ea typeface="Montserrat"/>
                <a:cs typeface="Montserrat"/>
                <a:sym typeface="Montserrat"/>
              </a:rPr>
              <a:t>MODEL SELECTION</a:t>
            </a:r>
            <a:endParaRPr b="1">
              <a:latin typeface="Montserrat"/>
              <a:ea typeface="Montserrat"/>
              <a:cs typeface="Montserrat"/>
              <a:sym typeface="Montserrat"/>
            </a:endParaRPr>
          </a:p>
        </p:txBody>
      </p:sp>
      <p:sp>
        <p:nvSpPr>
          <p:cNvPr id="145" name="Google Shape;145;gd88a085e32_4_16724"/>
          <p:cNvSpPr txBox="1"/>
          <p:nvPr/>
        </p:nvSpPr>
        <p:spPr>
          <a:xfrm>
            <a:off x="263975" y="703500"/>
            <a:ext cx="11462700" cy="461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US" sz="1800">
                <a:latin typeface="Montserrat"/>
                <a:ea typeface="Montserrat"/>
                <a:cs typeface="Montserrat"/>
                <a:sym typeface="Montserrat"/>
              </a:rPr>
              <a:t>Testing our new hypothesis</a:t>
            </a:r>
            <a:endParaRPr b="1" sz="1800">
              <a:latin typeface="Montserrat"/>
              <a:ea typeface="Montserrat"/>
              <a:cs typeface="Montserrat"/>
              <a:sym typeface="Montserrat"/>
            </a:endParaRPr>
          </a:p>
        </p:txBody>
      </p:sp>
      <p:sp>
        <p:nvSpPr>
          <p:cNvPr id="146" name="Google Shape;146;gd88a085e32_4_16724"/>
          <p:cNvSpPr txBox="1"/>
          <p:nvPr/>
        </p:nvSpPr>
        <p:spPr>
          <a:xfrm>
            <a:off x="509900" y="1249525"/>
            <a:ext cx="11462700" cy="461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US" sz="1800">
                <a:solidFill>
                  <a:srgbClr val="C00000"/>
                </a:solidFill>
                <a:latin typeface="Montserrat"/>
                <a:ea typeface="Montserrat"/>
                <a:cs typeface="Montserrat"/>
                <a:sym typeface="Montserrat"/>
              </a:rPr>
              <a:t>Regressor</a:t>
            </a:r>
            <a:endParaRPr b="1" sz="1800">
              <a:solidFill>
                <a:srgbClr val="C00000"/>
              </a:solidFill>
              <a:latin typeface="Montserrat"/>
              <a:ea typeface="Montserrat"/>
              <a:cs typeface="Montserrat"/>
              <a:sym typeface="Montserrat"/>
            </a:endParaRPr>
          </a:p>
        </p:txBody>
      </p:sp>
      <p:sp>
        <p:nvSpPr>
          <p:cNvPr id="147" name="Google Shape;147;gd88a085e32_4_16724"/>
          <p:cNvSpPr txBox="1"/>
          <p:nvPr>
            <p:ph idx="1" type="body"/>
          </p:nvPr>
        </p:nvSpPr>
        <p:spPr>
          <a:xfrm>
            <a:off x="163075" y="1751800"/>
            <a:ext cx="11629500" cy="4481700"/>
          </a:xfrm>
          <a:prstGeom prst="rect">
            <a:avLst/>
          </a:prstGeom>
          <a:noFill/>
          <a:ln>
            <a:noFill/>
          </a:ln>
        </p:spPr>
        <p:txBody>
          <a:bodyPr anchorCtr="0" anchor="t" bIns="45700" lIns="91425" spcFirstLastPara="1" rIns="91425" wrap="square" tIns="45700">
            <a:normAutofit/>
          </a:bodyPr>
          <a:lstStyle/>
          <a:p>
            <a:pPr indent="-330200" lvl="0" marL="457200" rtl="0" algn="l">
              <a:lnSpc>
                <a:spcPct val="150000"/>
              </a:lnSpc>
              <a:spcBef>
                <a:spcPts val="0"/>
              </a:spcBef>
              <a:spcAft>
                <a:spcPts val="0"/>
              </a:spcAft>
              <a:buSzPts val="1600"/>
              <a:buFont typeface="Montserrat"/>
              <a:buAutoNum type="arabicPeriod"/>
            </a:pPr>
            <a:r>
              <a:rPr lang="en-US">
                <a:latin typeface="Montserrat"/>
                <a:ea typeface="Montserrat"/>
                <a:cs typeface="Montserrat"/>
                <a:sym typeface="Montserrat"/>
              </a:rPr>
              <a:t>After importing the dataset,  we filtered it to include </a:t>
            </a:r>
            <a:r>
              <a:rPr lang="en-US">
                <a:latin typeface="Montserrat"/>
                <a:ea typeface="Montserrat"/>
                <a:cs typeface="Montserrat"/>
                <a:sym typeface="Montserrat"/>
              </a:rPr>
              <a:t>only </a:t>
            </a:r>
            <a:r>
              <a:rPr lang="en-US">
                <a:latin typeface="Montserrat"/>
                <a:ea typeface="Montserrat"/>
                <a:cs typeface="Montserrat"/>
                <a:sym typeface="Montserrat"/>
              </a:rPr>
              <a:t>the data with a </a:t>
            </a:r>
            <a:r>
              <a:rPr b="1" lang="en-US">
                <a:latin typeface="Montserrat"/>
                <a:ea typeface="Montserrat"/>
                <a:cs typeface="Montserrat"/>
                <a:sym typeface="Montserrat"/>
              </a:rPr>
              <a:t>discount greater than zero</a:t>
            </a:r>
            <a:r>
              <a:rPr lang="en-US">
                <a:latin typeface="Montserrat"/>
                <a:ea typeface="Montserrat"/>
                <a:cs typeface="Montserrat"/>
                <a:sym typeface="Montserrat"/>
              </a:rPr>
              <a:t> (for both, total discount and on-invoice discount)</a:t>
            </a:r>
            <a:endParaRPr>
              <a:latin typeface="Montserrat"/>
              <a:ea typeface="Montserrat"/>
              <a:cs typeface="Montserrat"/>
              <a:sym typeface="Montserrat"/>
            </a:endParaRPr>
          </a:p>
          <a:p>
            <a:pPr indent="-330200" lvl="0" marL="457200" rtl="0" algn="l">
              <a:lnSpc>
                <a:spcPct val="150000"/>
              </a:lnSpc>
              <a:spcBef>
                <a:spcPts val="0"/>
              </a:spcBef>
              <a:spcAft>
                <a:spcPts val="0"/>
              </a:spcAft>
              <a:buSzPts val="1600"/>
              <a:buFont typeface="Montserrat"/>
              <a:buAutoNum type="arabicPeriod"/>
            </a:pPr>
            <a:r>
              <a:rPr lang="en-US">
                <a:latin typeface="Montserrat"/>
                <a:ea typeface="Montserrat"/>
                <a:cs typeface="Montserrat"/>
                <a:sym typeface="Montserrat"/>
              </a:rPr>
              <a:t>As the XGBClassifier gave very good results, we tried using </a:t>
            </a:r>
            <a:r>
              <a:rPr b="1" lang="en-US">
                <a:latin typeface="Montserrat"/>
                <a:ea typeface="Montserrat"/>
                <a:cs typeface="Montserrat"/>
                <a:sym typeface="Montserrat"/>
              </a:rPr>
              <a:t>XGB Regressor</a:t>
            </a:r>
            <a:r>
              <a:rPr lang="en-US">
                <a:latin typeface="Montserrat"/>
                <a:ea typeface="Montserrat"/>
                <a:cs typeface="Montserrat"/>
                <a:sym typeface="Montserrat"/>
              </a:rPr>
              <a:t>. We got good results but figured out that the model </a:t>
            </a:r>
            <a:r>
              <a:rPr lang="en-US">
                <a:latin typeface="Montserrat"/>
                <a:ea typeface="Montserrat"/>
                <a:cs typeface="Montserrat"/>
                <a:sym typeface="Montserrat"/>
              </a:rPr>
              <a:t>generalized all the training discounts to </a:t>
            </a:r>
            <a:r>
              <a:rPr b="1" lang="en-US">
                <a:latin typeface="Montserrat"/>
                <a:ea typeface="Montserrat"/>
                <a:cs typeface="Montserrat"/>
                <a:sym typeface="Montserrat"/>
              </a:rPr>
              <a:t>150 unique values </a:t>
            </a:r>
            <a:r>
              <a:rPr lang="en-US">
                <a:latin typeface="Montserrat"/>
                <a:ea typeface="Montserrat"/>
                <a:cs typeface="Montserrat"/>
                <a:sym typeface="Montserrat"/>
              </a:rPr>
              <a:t>which isn’t what we were looking for. Hence we opted to use </a:t>
            </a:r>
            <a:r>
              <a:rPr b="1" lang="en-US">
                <a:latin typeface="Montserrat"/>
                <a:ea typeface="Montserrat"/>
                <a:cs typeface="Montserrat"/>
                <a:sym typeface="Montserrat"/>
              </a:rPr>
              <a:t>Random Forest regressor.</a:t>
            </a:r>
            <a:endParaRPr b="1">
              <a:latin typeface="Montserrat"/>
              <a:ea typeface="Montserrat"/>
              <a:cs typeface="Montserrat"/>
              <a:sym typeface="Montserrat"/>
            </a:endParaRPr>
          </a:p>
          <a:p>
            <a:pPr indent="-330200" lvl="0" marL="457200" rtl="0" algn="l">
              <a:lnSpc>
                <a:spcPct val="150000"/>
              </a:lnSpc>
              <a:spcBef>
                <a:spcPts val="0"/>
              </a:spcBef>
              <a:spcAft>
                <a:spcPts val="0"/>
              </a:spcAft>
              <a:buSzPts val="1600"/>
              <a:buFont typeface="Montserrat"/>
              <a:buAutoNum type="arabicPeriod"/>
            </a:pPr>
            <a:r>
              <a:rPr lang="en-US">
                <a:latin typeface="Montserrat"/>
                <a:ea typeface="Montserrat"/>
                <a:cs typeface="Montserrat"/>
                <a:sym typeface="Montserrat"/>
              </a:rPr>
              <a:t>After performing hypertuning, we managed to achieve </a:t>
            </a:r>
            <a:r>
              <a:rPr b="1" lang="en-US">
                <a:latin typeface="Montserrat"/>
                <a:ea typeface="Montserrat"/>
                <a:cs typeface="Montserrat"/>
                <a:sym typeface="Montserrat"/>
              </a:rPr>
              <a:t>R</a:t>
            </a:r>
            <a:r>
              <a:rPr b="1" baseline="30000" lang="en-US">
                <a:latin typeface="Montserrat"/>
                <a:ea typeface="Montserrat"/>
                <a:cs typeface="Montserrat"/>
                <a:sym typeface="Montserrat"/>
              </a:rPr>
              <a:t>2</a:t>
            </a:r>
            <a:r>
              <a:rPr b="1" lang="en-US">
                <a:latin typeface="Montserrat"/>
                <a:ea typeface="Montserrat"/>
                <a:cs typeface="Montserrat"/>
                <a:sym typeface="Montserrat"/>
              </a:rPr>
              <a:t> = 93%,  MAE = 210, RMSE = 1000 </a:t>
            </a:r>
            <a:r>
              <a:rPr lang="en-US">
                <a:latin typeface="Montserrat"/>
                <a:ea typeface="Montserrat"/>
                <a:cs typeface="Montserrat"/>
                <a:sym typeface="Montserrat"/>
              </a:rPr>
              <a:t>(same units as discount) </a:t>
            </a:r>
            <a:r>
              <a:rPr b="1" lang="en-US">
                <a:latin typeface="Montserrat"/>
                <a:ea typeface="Montserrat"/>
                <a:cs typeface="Montserrat"/>
                <a:sym typeface="Montserrat"/>
              </a:rPr>
              <a:t>although RMSE isn’t recommended to use for financial models,</a:t>
            </a:r>
            <a:r>
              <a:rPr lang="en-US">
                <a:latin typeface="Montserrat"/>
                <a:ea typeface="Montserrat"/>
                <a:cs typeface="Montserrat"/>
                <a:sym typeface="Montserrat"/>
              </a:rPr>
              <a:t> we just wanted to see how off our higher discount error was, and we got very good results.</a:t>
            </a:r>
            <a:endParaRPr>
              <a:latin typeface="Montserrat"/>
              <a:ea typeface="Montserrat"/>
              <a:cs typeface="Montserrat"/>
              <a:sym typeface="Montserrat"/>
            </a:endParaRPr>
          </a:p>
          <a:p>
            <a:pPr indent="-330200" lvl="0" marL="457200" rtl="0" algn="l">
              <a:lnSpc>
                <a:spcPct val="150000"/>
              </a:lnSpc>
              <a:spcBef>
                <a:spcPts val="0"/>
              </a:spcBef>
              <a:spcAft>
                <a:spcPts val="0"/>
              </a:spcAft>
              <a:buSzPts val="1600"/>
              <a:buFont typeface="Montserrat"/>
              <a:buAutoNum type="arabicPeriod"/>
            </a:pPr>
            <a:r>
              <a:rPr lang="en-US">
                <a:latin typeface="Montserrat"/>
                <a:ea typeface="Montserrat"/>
                <a:cs typeface="Montserrat"/>
                <a:sym typeface="Montserrat"/>
              </a:rPr>
              <a:t>All the above was tested for</a:t>
            </a:r>
            <a:r>
              <a:rPr b="1" lang="en-US">
                <a:latin typeface="Montserrat"/>
                <a:ea typeface="Montserrat"/>
                <a:cs typeface="Montserrat"/>
                <a:sym typeface="Montserrat"/>
              </a:rPr>
              <a:t> total discount</a:t>
            </a:r>
            <a:r>
              <a:rPr lang="en-US">
                <a:latin typeface="Montserrat"/>
                <a:ea typeface="Montserrat"/>
                <a:cs typeface="Montserrat"/>
                <a:sym typeface="Montserrat"/>
              </a:rPr>
              <a:t>, and we followed similar procedure to train another </a:t>
            </a:r>
            <a:r>
              <a:rPr b="1" lang="en-US">
                <a:latin typeface="Montserrat"/>
                <a:ea typeface="Montserrat"/>
                <a:cs typeface="Montserrat"/>
                <a:sym typeface="Montserrat"/>
              </a:rPr>
              <a:t>Random forest regressor</a:t>
            </a:r>
            <a:r>
              <a:rPr lang="en-US">
                <a:latin typeface="Montserrat"/>
                <a:ea typeface="Montserrat"/>
                <a:cs typeface="Montserrat"/>
                <a:sym typeface="Montserrat"/>
              </a:rPr>
              <a:t> to predict </a:t>
            </a:r>
            <a:r>
              <a:rPr b="1" lang="en-US">
                <a:latin typeface="Montserrat"/>
                <a:ea typeface="Montserrat"/>
                <a:cs typeface="Montserrat"/>
                <a:sym typeface="Montserrat"/>
              </a:rPr>
              <a:t>on-invoice regressor</a:t>
            </a:r>
            <a:r>
              <a:rPr lang="en-US">
                <a:latin typeface="Montserrat"/>
                <a:ea typeface="Montserrat"/>
                <a:cs typeface="Montserrat"/>
                <a:sym typeface="Montserrat"/>
              </a:rPr>
              <a:t>. After hyperparameter tuning, we got very similar results as of total discount ( MAE, MSE, R</a:t>
            </a:r>
            <a:r>
              <a:rPr baseline="30000" lang="en-US">
                <a:latin typeface="Montserrat"/>
                <a:ea typeface="Montserrat"/>
                <a:cs typeface="Montserrat"/>
                <a:sym typeface="Montserrat"/>
              </a:rPr>
              <a:t>2</a:t>
            </a:r>
            <a:r>
              <a:rPr lang="en-US">
                <a:latin typeface="Montserrat"/>
                <a:ea typeface="Montserrat"/>
                <a:cs typeface="Montserrat"/>
                <a:sym typeface="Montserrat"/>
              </a:rPr>
              <a:t> metrics are all calculated for each model in the ipynb notebook)</a:t>
            </a:r>
            <a:endParaRPr>
              <a:latin typeface="Montserrat"/>
              <a:ea typeface="Montserrat"/>
              <a:cs typeface="Montserrat"/>
              <a:sym typeface="Montserrat"/>
            </a:endParaRPr>
          </a:p>
        </p:txBody>
      </p:sp>
      <p:grpSp>
        <p:nvGrpSpPr>
          <p:cNvPr id="148" name="Google Shape;148;gd88a085e32_4_16724"/>
          <p:cNvGrpSpPr/>
          <p:nvPr/>
        </p:nvGrpSpPr>
        <p:grpSpPr>
          <a:xfrm>
            <a:off x="258600" y="669623"/>
            <a:ext cx="10086000" cy="48900"/>
            <a:chOff x="258600" y="1203023"/>
            <a:chExt cx="10086000" cy="48900"/>
          </a:xfrm>
        </p:grpSpPr>
        <p:sp>
          <p:nvSpPr>
            <p:cNvPr id="149" name="Google Shape;149;gd88a085e32_4_16724"/>
            <p:cNvSpPr/>
            <p:nvPr/>
          </p:nvSpPr>
          <p:spPr>
            <a:xfrm>
              <a:off x="258600" y="1203023"/>
              <a:ext cx="10086000" cy="48900"/>
            </a:xfrm>
            <a:prstGeom prst="rect">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0" name="Google Shape;150;gd88a085e32_4_16724"/>
            <p:cNvSpPr/>
            <p:nvPr/>
          </p:nvSpPr>
          <p:spPr>
            <a:xfrm>
              <a:off x="258600" y="1203023"/>
              <a:ext cx="5704500" cy="48900"/>
            </a:xfrm>
            <a:prstGeom prst="rect">
              <a:avLst/>
            </a:prstGeom>
            <a:solidFill>
              <a:srgbClr val="C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solidFill>
                  <a:srgbClr val="1155CC"/>
                </a:solidFill>
              </a:endParaRPr>
            </a:p>
          </p:txBody>
        </p:sp>
      </p:grpSp>
      <p:grpSp>
        <p:nvGrpSpPr>
          <p:cNvPr id="151" name="Google Shape;151;gd88a085e32_4_16724"/>
          <p:cNvGrpSpPr/>
          <p:nvPr/>
        </p:nvGrpSpPr>
        <p:grpSpPr>
          <a:xfrm>
            <a:off x="10972794" y="5525413"/>
            <a:ext cx="906271" cy="977966"/>
            <a:chOff x="10972794" y="5525413"/>
            <a:chExt cx="906271" cy="977966"/>
          </a:xfrm>
        </p:grpSpPr>
        <p:sp>
          <p:nvSpPr>
            <p:cNvPr id="152" name="Google Shape;152;gd88a085e32_4_16724"/>
            <p:cNvSpPr/>
            <p:nvPr/>
          </p:nvSpPr>
          <p:spPr>
            <a:xfrm>
              <a:off x="10972794" y="5525413"/>
              <a:ext cx="906271" cy="977966"/>
            </a:xfrm>
            <a:custGeom>
              <a:rect b="b" l="l" r="r" t="t"/>
              <a:pathLst>
                <a:path extrusionOk="0" h="11979" w="10082">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3" name="Google Shape;153;gd88a085e32_4_16724"/>
            <p:cNvSpPr/>
            <p:nvPr/>
          </p:nvSpPr>
          <p:spPr>
            <a:xfrm>
              <a:off x="11199316" y="5698245"/>
              <a:ext cx="359740" cy="337092"/>
            </a:xfrm>
            <a:custGeom>
              <a:rect b="b" l="l" r="r" t="t"/>
              <a:pathLst>
                <a:path extrusionOk="0" h="4129" w="4002">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rgbClr val="C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4" name="Google Shape;154;gd88a085e32_4_16724"/>
            <p:cNvSpPr/>
            <p:nvPr/>
          </p:nvSpPr>
          <p:spPr>
            <a:xfrm>
              <a:off x="11346556" y="5837196"/>
              <a:ext cx="65260" cy="59189"/>
            </a:xfrm>
            <a:custGeom>
              <a:rect b="b" l="l" r="r" t="t"/>
              <a:pathLst>
                <a:path extrusionOk="0" h="725" w="726">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rgbClr val="C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d88a085e32_4_20"/>
          <p:cNvSpPr/>
          <p:nvPr/>
        </p:nvSpPr>
        <p:spPr>
          <a:xfrm>
            <a:off x="11627656" y="5771530"/>
            <a:ext cx="146208" cy="138107"/>
          </a:xfrm>
          <a:custGeom>
            <a:rect b="b" l="l" r="r" t="t"/>
            <a:pathLst>
              <a:path extrusionOk="0" h="1923" w="1892">
                <a:moveTo>
                  <a:pt x="1" y="1"/>
                </a:moveTo>
                <a:lnTo>
                  <a:pt x="1" y="1923"/>
                </a:lnTo>
                <a:lnTo>
                  <a:pt x="1891" y="1923"/>
                </a:lnTo>
                <a:lnTo>
                  <a:pt x="1" y="1"/>
                </a:lnTo>
                <a:close/>
              </a:path>
            </a:pathLst>
          </a:cu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0" name="Google Shape;160;gd88a085e32_4_20"/>
          <p:cNvSpPr/>
          <p:nvPr/>
        </p:nvSpPr>
        <p:spPr>
          <a:xfrm>
            <a:off x="11087182" y="5755730"/>
            <a:ext cx="706156" cy="255746"/>
          </a:xfrm>
          <a:custGeom>
            <a:rect b="b" l="l" r="r" t="t"/>
            <a:pathLst>
              <a:path extrusionOk="0" h="3561" w="9138">
                <a:moveTo>
                  <a:pt x="347" y="0"/>
                </a:moveTo>
                <a:cubicBezTo>
                  <a:pt x="158" y="0"/>
                  <a:pt x="1" y="158"/>
                  <a:pt x="1" y="378"/>
                </a:cubicBezTo>
                <a:lnTo>
                  <a:pt x="1" y="2143"/>
                </a:lnTo>
                <a:lnTo>
                  <a:pt x="2017" y="2143"/>
                </a:lnTo>
                <a:cubicBezTo>
                  <a:pt x="2679" y="2143"/>
                  <a:pt x="3246" y="2489"/>
                  <a:pt x="3561" y="3119"/>
                </a:cubicBezTo>
                <a:lnTo>
                  <a:pt x="3813" y="3560"/>
                </a:lnTo>
                <a:lnTo>
                  <a:pt x="9137" y="3560"/>
                </a:lnTo>
                <a:lnTo>
                  <a:pt x="9137" y="2836"/>
                </a:lnTo>
                <a:lnTo>
                  <a:pt x="6680" y="2836"/>
                </a:lnTo>
                <a:cubicBezTo>
                  <a:pt x="6491" y="2836"/>
                  <a:pt x="6333" y="2678"/>
                  <a:pt x="6333" y="2489"/>
                </a:cubicBezTo>
                <a:lnTo>
                  <a:pt x="6333" y="0"/>
                </a:lnTo>
                <a:close/>
              </a:path>
            </a:pathLst>
          </a:custGeom>
          <a:solidFill>
            <a:srgbClr val="C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1" name="Google Shape;161;gd88a085e32_4_20"/>
          <p:cNvSpPr/>
          <p:nvPr/>
        </p:nvSpPr>
        <p:spPr>
          <a:xfrm>
            <a:off x="11410972" y="6314623"/>
            <a:ext cx="48762" cy="45318"/>
          </a:xfrm>
          <a:custGeom>
            <a:rect b="b" l="l" r="r" t="t"/>
            <a:pathLst>
              <a:path extrusionOk="0" h="631" w="631">
                <a:moveTo>
                  <a:pt x="1" y="0"/>
                </a:moveTo>
                <a:lnTo>
                  <a:pt x="1" y="630"/>
                </a:lnTo>
                <a:cubicBezTo>
                  <a:pt x="284" y="504"/>
                  <a:pt x="536" y="252"/>
                  <a:pt x="631" y="0"/>
                </a:cubicBezTo>
                <a:close/>
              </a:path>
            </a:pathLst>
          </a:custGeom>
          <a:solidFill>
            <a:srgbClr val="5F7D9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2" name="Google Shape;162;gd88a085e32_4_20"/>
          <p:cNvSpPr/>
          <p:nvPr/>
        </p:nvSpPr>
        <p:spPr>
          <a:xfrm>
            <a:off x="11301471" y="6212784"/>
            <a:ext cx="158263" cy="147156"/>
          </a:xfrm>
          <a:custGeom>
            <a:rect b="b" l="l" r="r" t="t"/>
            <a:pathLst>
              <a:path extrusionOk="0" h="2049" w="2048">
                <a:moveTo>
                  <a:pt x="1071" y="0"/>
                </a:moveTo>
                <a:cubicBezTo>
                  <a:pt x="473" y="0"/>
                  <a:pt x="0" y="473"/>
                  <a:pt x="0" y="1040"/>
                </a:cubicBezTo>
                <a:cubicBezTo>
                  <a:pt x="0" y="1513"/>
                  <a:pt x="284" y="1891"/>
                  <a:pt x="725" y="2048"/>
                </a:cubicBezTo>
                <a:lnTo>
                  <a:pt x="725" y="1040"/>
                </a:lnTo>
                <a:cubicBezTo>
                  <a:pt x="725" y="851"/>
                  <a:pt x="882" y="693"/>
                  <a:pt x="1071" y="693"/>
                </a:cubicBezTo>
                <a:lnTo>
                  <a:pt x="2048" y="693"/>
                </a:lnTo>
                <a:cubicBezTo>
                  <a:pt x="1890" y="252"/>
                  <a:pt x="1512" y="0"/>
                  <a:pt x="1071" y="0"/>
                </a:cubicBezTo>
                <a:close/>
              </a:path>
            </a:pathLst>
          </a:custGeom>
          <a:solidFill>
            <a:srgbClr val="FF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3" name="Google Shape;163;gd88a085e32_4_20"/>
          <p:cNvSpPr/>
          <p:nvPr/>
        </p:nvSpPr>
        <p:spPr>
          <a:xfrm>
            <a:off x="11413445" y="6310098"/>
            <a:ext cx="163209" cy="153907"/>
          </a:xfrm>
          <a:custGeom>
            <a:rect b="b" l="l" r="r" t="t"/>
            <a:pathLst>
              <a:path extrusionOk="0" h="2143" w="2112">
                <a:moveTo>
                  <a:pt x="1355" y="0"/>
                </a:moveTo>
                <a:cubicBezTo>
                  <a:pt x="1198" y="725"/>
                  <a:pt x="662" y="1260"/>
                  <a:pt x="0" y="1386"/>
                </a:cubicBezTo>
                <a:lnTo>
                  <a:pt x="0" y="2142"/>
                </a:lnTo>
                <a:lnTo>
                  <a:pt x="2111" y="2142"/>
                </a:lnTo>
                <a:lnTo>
                  <a:pt x="2111" y="0"/>
                </a:lnTo>
                <a:close/>
              </a:path>
            </a:pathLst>
          </a:custGeom>
          <a:solidFill>
            <a:srgbClr val="BF9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4" name="Google Shape;164;gd88a085e32_4_20"/>
          <p:cNvSpPr/>
          <p:nvPr/>
        </p:nvSpPr>
        <p:spPr>
          <a:xfrm>
            <a:off x="10972812" y="5957109"/>
            <a:ext cx="930027" cy="658505"/>
          </a:xfrm>
          <a:custGeom>
            <a:rect b="b" l="l" r="r" t="t"/>
            <a:pathLst>
              <a:path extrusionOk="0" h="9169" w="12035">
                <a:moveTo>
                  <a:pt x="5324" y="2804"/>
                </a:moveTo>
                <a:cubicBezTo>
                  <a:pt x="6206" y="2804"/>
                  <a:pt x="6900" y="3403"/>
                  <a:pt x="7057" y="4222"/>
                </a:cubicBezTo>
                <a:lnTo>
                  <a:pt x="8160" y="4222"/>
                </a:lnTo>
                <a:cubicBezTo>
                  <a:pt x="8349" y="4222"/>
                  <a:pt x="8506" y="4379"/>
                  <a:pt x="8506" y="4568"/>
                </a:cubicBezTo>
                <a:lnTo>
                  <a:pt x="8506" y="7404"/>
                </a:lnTo>
                <a:lnTo>
                  <a:pt x="8475" y="7404"/>
                </a:lnTo>
                <a:cubicBezTo>
                  <a:pt x="8475" y="7593"/>
                  <a:pt x="8317" y="7750"/>
                  <a:pt x="8128" y="7750"/>
                </a:cubicBezTo>
                <a:lnTo>
                  <a:pt x="5324" y="7750"/>
                </a:lnTo>
                <a:cubicBezTo>
                  <a:pt x="5135" y="7750"/>
                  <a:pt x="4978" y="7593"/>
                  <a:pt x="4978" y="7404"/>
                </a:cubicBezTo>
                <a:lnTo>
                  <a:pt x="4978" y="6301"/>
                </a:lnTo>
                <a:cubicBezTo>
                  <a:pt x="4190" y="6144"/>
                  <a:pt x="3560" y="5451"/>
                  <a:pt x="3560" y="4568"/>
                </a:cubicBezTo>
                <a:cubicBezTo>
                  <a:pt x="3560" y="3592"/>
                  <a:pt x="4348" y="2804"/>
                  <a:pt x="5324" y="2804"/>
                </a:cubicBezTo>
                <a:close/>
                <a:moveTo>
                  <a:pt x="1071" y="0"/>
                </a:moveTo>
                <a:cubicBezTo>
                  <a:pt x="473" y="0"/>
                  <a:pt x="0" y="473"/>
                  <a:pt x="0" y="1071"/>
                </a:cubicBezTo>
                <a:lnTo>
                  <a:pt x="0" y="8097"/>
                </a:lnTo>
                <a:cubicBezTo>
                  <a:pt x="0" y="8696"/>
                  <a:pt x="473" y="9168"/>
                  <a:pt x="1071" y="9168"/>
                </a:cubicBezTo>
                <a:lnTo>
                  <a:pt x="10964" y="9168"/>
                </a:lnTo>
                <a:cubicBezTo>
                  <a:pt x="11562" y="9168"/>
                  <a:pt x="12035" y="8696"/>
                  <a:pt x="12035" y="8097"/>
                </a:cubicBezTo>
                <a:lnTo>
                  <a:pt x="12035" y="2489"/>
                </a:lnTo>
                <a:cubicBezTo>
                  <a:pt x="12035" y="1891"/>
                  <a:pt x="11562" y="1418"/>
                  <a:pt x="10964" y="1418"/>
                </a:cubicBezTo>
                <a:lnTo>
                  <a:pt x="4820" y="1418"/>
                </a:lnTo>
                <a:lnTo>
                  <a:pt x="4411" y="599"/>
                </a:lnTo>
                <a:cubicBezTo>
                  <a:pt x="4222" y="252"/>
                  <a:pt x="3875" y="0"/>
                  <a:pt x="3466" y="0"/>
                </a:cubicBezTo>
                <a:close/>
              </a:path>
            </a:pathLst>
          </a:custGeom>
          <a:solidFill>
            <a:srgbClr val="F1CC3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pic>
        <p:nvPicPr>
          <p:cNvPr id="165" name="Google Shape;165;gd88a085e32_4_20"/>
          <p:cNvPicPr preferRelativeResize="0"/>
          <p:nvPr/>
        </p:nvPicPr>
        <p:blipFill>
          <a:blip r:embed="rId3">
            <a:alphaModFix/>
          </a:blip>
          <a:stretch>
            <a:fillRect/>
          </a:stretch>
        </p:blipFill>
        <p:spPr>
          <a:xfrm>
            <a:off x="874427" y="1123774"/>
            <a:ext cx="8914200" cy="50142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d88a085e32_4_15"/>
          <p:cNvSpPr txBox="1"/>
          <p:nvPr>
            <p:ph type="title"/>
          </p:nvPr>
        </p:nvSpPr>
        <p:spPr>
          <a:xfrm>
            <a:off x="281300" y="568508"/>
            <a:ext cx="10086000" cy="541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000"/>
              <a:buFont typeface="Arial"/>
              <a:buNone/>
            </a:pPr>
            <a:r>
              <a:rPr b="1" lang="en-US" sz="2300">
                <a:latin typeface="Montserrat"/>
                <a:ea typeface="Montserrat"/>
                <a:cs typeface="Montserrat"/>
                <a:sym typeface="Montserrat"/>
              </a:rPr>
              <a:t>MODEL NOTEBOOKS</a:t>
            </a:r>
            <a:endParaRPr b="1" sz="2300">
              <a:latin typeface="Montserrat"/>
              <a:ea typeface="Montserrat"/>
              <a:cs typeface="Montserrat"/>
              <a:sym typeface="Montserrat"/>
            </a:endParaRPr>
          </a:p>
        </p:txBody>
      </p:sp>
      <p:sp>
        <p:nvSpPr>
          <p:cNvPr id="171" name="Google Shape;171;gd88a085e32_4_15"/>
          <p:cNvSpPr txBox="1"/>
          <p:nvPr>
            <p:ph idx="1" type="body"/>
          </p:nvPr>
        </p:nvSpPr>
        <p:spPr>
          <a:xfrm>
            <a:off x="281300" y="1485673"/>
            <a:ext cx="11629500" cy="50457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Font typeface="Montserrat"/>
              <a:buChar char="●"/>
            </a:pPr>
            <a:r>
              <a:rPr b="1" lang="en-US" sz="1800">
                <a:latin typeface="Montserrat"/>
                <a:ea typeface="Montserrat"/>
                <a:cs typeface="Montserrat"/>
                <a:sym typeface="Montserrat"/>
              </a:rPr>
              <a:t>5 notebooks</a:t>
            </a:r>
            <a:r>
              <a:rPr lang="en-US" sz="1800">
                <a:latin typeface="Montserrat"/>
                <a:ea typeface="Montserrat"/>
                <a:cs typeface="Montserrat"/>
                <a:sym typeface="Montserrat"/>
              </a:rPr>
              <a:t> have been shared in the codes folder.</a:t>
            </a:r>
            <a:endParaRPr sz="1800">
              <a:latin typeface="Montserrat"/>
              <a:ea typeface="Montserrat"/>
              <a:cs typeface="Montserrat"/>
              <a:sym typeface="Montserrat"/>
            </a:endParaRPr>
          </a:p>
          <a:p>
            <a:pPr indent="-342900" lvl="0" marL="457200" rtl="0" algn="l">
              <a:lnSpc>
                <a:spcPct val="150000"/>
              </a:lnSpc>
              <a:spcBef>
                <a:spcPts val="0"/>
              </a:spcBef>
              <a:spcAft>
                <a:spcPts val="0"/>
              </a:spcAft>
              <a:buSzPts val="1800"/>
              <a:buFont typeface="Montserrat"/>
              <a:buChar char="●"/>
            </a:pPr>
            <a:r>
              <a:rPr b="1" lang="en-US" sz="1800">
                <a:latin typeface="Montserrat"/>
                <a:ea typeface="Montserrat"/>
                <a:cs typeface="Montserrat"/>
                <a:sym typeface="Montserrat"/>
              </a:rPr>
              <a:t>2 for classification</a:t>
            </a:r>
            <a:r>
              <a:rPr lang="en-US" sz="1800">
                <a:latin typeface="Montserrat"/>
                <a:ea typeface="Montserrat"/>
                <a:cs typeface="Montserrat"/>
                <a:sym typeface="Montserrat"/>
              </a:rPr>
              <a:t> models and </a:t>
            </a:r>
            <a:r>
              <a:rPr b="1" lang="en-US" sz="1800">
                <a:latin typeface="Montserrat"/>
                <a:ea typeface="Montserrat"/>
                <a:cs typeface="Montserrat"/>
                <a:sym typeface="Montserrat"/>
              </a:rPr>
              <a:t>2 for regression</a:t>
            </a:r>
            <a:r>
              <a:rPr lang="en-US" sz="1800">
                <a:latin typeface="Montserrat"/>
                <a:ea typeface="Montserrat"/>
                <a:cs typeface="Montserrat"/>
                <a:sym typeface="Montserrat"/>
              </a:rPr>
              <a:t> models</a:t>
            </a:r>
            <a:endParaRPr sz="1800">
              <a:latin typeface="Montserrat"/>
              <a:ea typeface="Montserrat"/>
              <a:cs typeface="Montserrat"/>
              <a:sym typeface="Montserrat"/>
            </a:endParaRPr>
          </a:p>
          <a:p>
            <a:pPr indent="-342900" lvl="0" marL="457200" rtl="0" algn="l">
              <a:lnSpc>
                <a:spcPct val="150000"/>
              </a:lnSpc>
              <a:spcBef>
                <a:spcPts val="0"/>
              </a:spcBef>
              <a:spcAft>
                <a:spcPts val="0"/>
              </a:spcAft>
              <a:buSzPts val="1800"/>
              <a:buFont typeface="Montserrat"/>
              <a:buChar char="●"/>
            </a:pPr>
            <a:r>
              <a:rPr b="1" lang="en-US" sz="1800">
                <a:latin typeface="Montserrat"/>
                <a:ea typeface="Montserrat"/>
                <a:cs typeface="Montserrat"/>
                <a:sym typeface="Montserrat"/>
              </a:rPr>
              <a:t>1 for the exploratory data analysis </a:t>
            </a:r>
            <a:r>
              <a:rPr lang="en-US" sz="1800">
                <a:latin typeface="Montserrat"/>
                <a:ea typeface="Montserrat"/>
                <a:cs typeface="Montserrat"/>
                <a:sym typeface="Montserrat"/>
              </a:rPr>
              <a:t>and encoding (label/dummy/one hot).</a:t>
            </a:r>
            <a:endParaRPr sz="1800">
              <a:latin typeface="Montserrat"/>
              <a:ea typeface="Montserrat"/>
              <a:cs typeface="Montserrat"/>
              <a:sym typeface="Montserrat"/>
            </a:endParaRPr>
          </a:p>
          <a:p>
            <a:pPr indent="-342900" lvl="0" marL="457200" rtl="0" algn="l">
              <a:lnSpc>
                <a:spcPct val="150000"/>
              </a:lnSpc>
              <a:spcBef>
                <a:spcPts val="0"/>
              </a:spcBef>
              <a:spcAft>
                <a:spcPts val="0"/>
              </a:spcAft>
              <a:buSzPts val="1800"/>
              <a:buFont typeface="Montserrat"/>
              <a:buChar char="●"/>
            </a:pPr>
            <a:r>
              <a:rPr lang="en-US" sz="1800">
                <a:latin typeface="Montserrat"/>
                <a:ea typeface="Montserrat"/>
                <a:cs typeface="Montserrat"/>
                <a:sym typeface="Montserrat"/>
              </a:rPr>
              <a:t>We prefer using </a:t>
            </a:r>
            <a:r>
              <a:rPr b="1" lang="en-US" sz="1800">
                <a:latin typeface="Montserrat"/>
                <a:ea typeface="Montserrat"/>
                <a:cs typeface="Montserrat"/>
                <a:sym typeface="Montserrat"/>
              </a:rPr>
              <a:t>Google Colab</a:t>
            </a:r>
            <a:r>
              <a:rPr lang="en-US" sz="1800">
                <a:latin typeface="Montserrat"/>
                <a:ea typeface="Montserrat"/>
                <a:cs typeface="Montserrat"/>
                <a:sym typeface="Montserrat"/>
              </a:rPr>
              <a:t> but</a:t>
            </a:r>
            <a:r>
              <a:rPr b="1" lang="en-US" sz="1800">
                <a:latin typeface="Montserrat"/>
                <a:ea typeface="Montserrat"/>
                <a:cs typeface="Montserrat"/>
                <a:sym typeface="Montserrat"/>
              </a:rPr>
              <a:t> Jupyter works</a:t>
            </a:r>
            <a:r>
              <a:rPr lang="en-US" sz="1800">
                <a:latin typeface="Montserrat"/>
                <a:ea typeface="Montserrat"/>
                <a:cs typeface="Montserrat"/>
                <a:sym typeface="Montserrat"/>
              </a:rPr>
              <a:t> too.</a:t>
            </a:r>
            <a:endParaRPr sz="1800">
              <a:latin typeface="Montserrat"/>
              <a:ea typeface="Montserrat"/>
              <a:cs typeface="Montserrat"/>
              <a:sym typeface="Montserrat"/>
            </a:endParaRPr>
          </a:p>
          <a:p>
            <a:pPr indent="-342900" lvl="0" marL="457200" rtl="0" algn="l">
              <a:lnSpc>
                <a:spcPct val="150000"/>
              </a:lnSpc>
              <a:spcBef>
                <a:spcPts val="0"/>
              </a:spcBef>
              <a:spcAft>
                <a:spcPts val="0"/>
              </a:spcAft>
              <a:buSzPts val="1800"/>
              <a:buFont typeface="Montserrat"/>
              <a:buChar char="●"/>
            </a:pPr>
            <a:r>
              <a:rPr lang="en-US" sz="1800">
                <a:latin typeface="Montserrat"/>
                <a:ea typeface="Montserrat"/>
                <a:cs typeface="Montserrat"/>
                <a:sym typeface="Montserrat"/>
              </a:rPr>
              <a:t>The </a:t>
            </a:r>
            <a:r>
              <a:rPr b="1" lang="en-US" sz="1800">
                <a:latin typeface="Montserrat"/>
                <a:ea typeface="Montserrat"/>
                <a:cs typeface="Montserrat"/>
                <a:sym typeface="Montserrat"/>
              </a:rPr>
              <a:t>Data_encoded.csv </a:t>
            </a:r>
            <a:r>
              <a:rPr lang="en-US" sz="1800">
                <a:latin typeface="Montserrat"/>
                <a:ea typeface="Montserrat"/>
                <a:cs typeface="Montserrat"/>
                <a:sym typeface="Montserrat"/>
              </a:rPr>
              <a:t>which was used to train the model and the original dataset are in the inputs folder in the drive.</a:t>
            </a:r>
            <a:endParaRPr sz="1800">
              <a:latin typeface="Montserrat"/>
              <a:ea typeface="Montserrat"/>
              <a:cs typeface="Montserrat"/>
              <a:sym typeface="Montserrat"/>
            </a:endParaRPr>
          </a:p>
          <a:p>
            <a:pPr indent="-342900" lvl="0" marL="457200" rtl="0" algn="l">
              <a:lnSpc>
                <a:spcPct val="150000"/>
              </a:lnSpc>
              <a:spcBef>
                <a:spcPts val="0"/>
              </a:spcBef>
              <a:spcAft>
                <a:spcPts val="0"/>
              </a:spcAft>
              <a:buSzPts val="1800"/>
              <a:buFont typeface="Montserrat"/>
              <a:buChar char="●"/>
            </a:pPr>
            <a:r>
              <a:rPr lang="en-US" sz="1800">
                <a:latin typeface="Montserrat"/>
                <a:ea typeface="Montserrat"/>
                <a:cs typeface="Montserrat"/>
                <a:sym typeface="Montserrat"/>
              </a:rPr>
              <a:t>Run the notebooks to train the model and then test it.</a:t>
            </a:r>
            <a:endParaRPr sz="1800">
              <a:latin typeface="Montserrat"/>
              <a:ea typeface="Montserrat"/>
              <a:cs typeface="Montserrat"/>
              <a:sym typeface="Montserrat"/>
            </a:endParaRPr>
          </a:p>
          <a:p>
            <a:pPr indent="-342900" lvl="0" marL="457200" rtl="0" algn="l">
              <a:lnSpc>
                <a:spcPct val="150000"/>
              </a:lnSpc>
              <a:spcBef>
                <a:spcPts val="0"/>
              </a:spcBef>
              <a:spcAft>
                <a:spcPts val="0"/>
              </a:spcAft>
              <a:buSzPts val="1800"/>
              <a:buFont typeface="Montserrat"/>
              <a:buChar char="●"/>
            </a:pPr>
            <a:r>
              <a:rPr lang="en-US" sz="1800">
                <a:latin typeface="Montserrat"/>
                <a:ea typeface="Montserrat"/>
                <a:cs typeface="Montserrat"/>
                <a:sym typeface="Montserrat"/>
              </a:rPr>
              <a:t>Accuracy with</a:t>
            </a:r>
            <a:r>
              <a:rPr b="1" lang="en-US" sz="1800">
                <a:latin typeface="Montserrat"/>
                <a:ea typeface="Montserrat"/>
                <a:cs typeface="Montserrat"/>
                <a:sym typeface="Montserrat"/>
              </a:rPr>
              <a:t> 3 different metrics</a:t>
            </a:r>
            <a:r>
              <a:rPr lang="en-US" sz="1800">
                <a:latin typeface="Montserrat"/>
                <a:ea typeface="Montserrat"/>
                <a:cs typeface="Montserrat"/>
                <a:sym typeface="Montserrat"/>
              </a:rPr>
              <a:t> for the same is printed at the end.</a:t>
            </a:r>
            <a:endParaRPr sz="1800">
              <a:latin typeface="Montserrat"/>
              <a:ea typeface="Montserrat"/>
              <a:cs typeface="Montserrat"/>
              <a:sym typeface="Montserrat"/>
            </a:endParaRPr>
          </a:p>
          <a:p>
            <a:pPr indent="-342900" lvl="0" marL="457200" rtl="0" algn="l">
              <a:lnSpc>
                <a:spcPct val="150000"/>
              </a:lnSpc>
              <a:spcBef>
                <a:spcPts val="0"/>
              </a:spcBef>
              <a:spcAft>
                <a:spcPts val="0"/>
              </a:spcAft>
              <a:buSzPts val="1800"/>
              <a:buFont typeface="Montserrat"/>
              <a:buChar char="●"/>
            </a:pPr>
            <a:r>
              <a:rPr lang="en-US" sz="1800">
                <a:latin typeface="Montserrat"/>
                <a:ea typeface="Montserrat"/>
                <a:cs typeface="Montserrat"/>
                <a:sym typeface="Montserrat"/>
              </a:rPr>
              <a:t>We have </a:t>
            </a:r>
            <a:r>
              <a:rPr b="1" lang="en-US" sz="1800">
                <a:latin typeface="Montserrat"/>
                <a:ea typeface="Montserrat"/>
                <a:cs typeface="Montserrat"/>
                <a:sym typeface="Montserrat"/>
              </a:rPr>
              <a:t>commented out the hyperparameter tuning</a:t>
            </a:r>
            <a:r>
              <a:rPr lang="en-US" sz="1800">
                <a:latin typeface="Montserrat"/>
                <a:ea typeface="Montserrat"/>
                <a:cs typeface="Montserrat"/>
                <a:sym typeface="Montserrat"/>
              </a:rPr>
              <a:t> code and the code for dumping the model in </a:t>
            </a:r>
            <a:r>
              <a:rPr b="1" lang="en-US" sz="1800">
                <a:latin typeface="Montserrat"/>
                <a:ea typeface="Montserrat"/>
                <a:cs typeface="Montserrat"/>
                <a:sym typeface="Montserrat"/>
              </a:rPr>
              <a:t>pickle.</a:t>
            </a:r>
            <a:endParaRPr b="1" sz="1800">
              <a:latin typeface="Montserrat"/>
              <a:ea typeface="Montserrat"/>
              <a:cs typeface="Montserrat"/>
              <a:sym typeface="Montserrat"/>
            </a:endParaRPr>
          </a:p>
        </p:txBody>
      </p:sp>
      <p:grpSp>
        <p:nvGrpSpPr>
          <p:cNvPr id="172" name="Google Shape;172;gd88a085e32_4_15"/>
          <p:cNvGrpSpPr/>
          <p:nvPr/>
        </p:nvGrpSpPr>
        <p:grpSpPr>
          <a:xfrm>
            <a:off x="258600" y="1279223"/>
            <a:ext cx="10086000" cy="48900"/>
            <a:chOff x="258600" y="1203023"/>
            <a:chExt cx="10086000" cy="48900"/>
          </a:xfrm>
        </p:grpSpPr>
        <p:sp>
          <p:nvSpPr>
            <p:cNvPr id="173" name="Google Shape;173;gd88a085e32_4_15"/>
            <p:cNvSpPr/>
            <p:nvPr/>
          </p:nvSpPr>
          <p:spPr>
            <a:xfrm>
              <a:off x="258600" y="1203023"/>
              <a:ext cx="10086000" cy="48900"/>
            </a:xfrm>
            <a:prstGeom prst="rect">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4" name="Google Shape;174;gd88a085e32_4_15"/>
            <p:cNvSpPr/>
            <p:nvPr/>
          </p:nvSpPr>
          <p:spPr>
            <a:xfrm>
              <a:off x="258600" y="1203023"/>
              <a:ext cx="5704500" cy="48900"/>
            </a:xfrm>
            <a:prstGeom prst="rect">
              <a:avLst/>
            </a:prstGeom>
            <a:solidFill>
              <a:srgbClr val="C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solidFill>
                  <a:srgbClr val="1155CC"/>
                </a:solidFill>
              </a:endParaRPr>
            </a:p>
          </p:txBody>
        </p:sp>
      </p:grpSp>
      <p:grpSp>
        <p:nvGrpSpPr>
          <p:cNvPr id="175" name="Google Shape;175;gd88a085e32_4_15"/>
          <p:cNvGrpSpPr/>
          <p:nvPr/>
        </p:nvGrpSpPr>
        <p:grpSpPr>
          <a:xfrm>
            <a:off x="10972789" y="5719206"/>
            <a:ext cx="951115" cy="918776"/>
            <a:chOff x="10972789" y="5719206"/>
            <a:chExt cx="951115" cy="918776"/>
          </a:xfrm>
        </p:grpSpPr>
        <p:sp>
          <p:nvSpPr>
            <p:cNvPr id="176" name="Google Shape;176;gd88a085e32_4_15"/>
            <p:cNvSpPr/>
            <p:nvPr/>
          </p:nvSpPr>
          <p:spPr>
            <a:xfrm>
              <a:off x="10972789" y="5719206"/>
              <a:ext cx="948665" cy="245486"/>
            </a:xfrm>
            <a:custGeom>
              <a:rect b="b" l="l" r="r" t="t"/>
              <a:pathLst>
                <a:path extrusionOk="0" h="2837" w="12005">
                  <a:moveTo>
                    <a:pt x="6018" y="1418"/>
                  </a:moveTo>
                  <a:cubicBezTo>
                    <a:pt x="6207" y="1418"/>
                    <a:pt x="6365" y="1576"/>
                    <a:pt x="6365" y="1765"/>
                  </a:cubicBezTo>
                  <a:cubicBezTo>
                    <a:pt x="6365" y="1986"/>
                    <a:pt x="6207" y="2143"/>
                    <a:pt x="6018" y="2143"/>
                  </a:cubicBezTo>
                  <a:lnTo>
                    <a:pt x="5294" y="2143"/>
                  </a:lnTo>
                  <a:cubicBezTo>
                    <a:pt x="5105" y="2143"/>
                    <a:pt x="4947" y="1986"/>
                    <a:pt x="4947" y="1765"/>
                  </a:cubicBezTo>
                  <a:cubicBezTo>
                    <a:pt x="4947" y="1576"/>
                    <a:pt x="5105" y="1418"/>
                    <a:pt x="5294" y="1418"/>
                  </a:cubicBezTo>
                  <a:close/>
                  <a:moveTo>
                    <a:pt x="8129" y="1418"/>
                  </a:moveTo>
                  <a:cubicBezTo>
                    <a:pt x="8318" y="1418"/>
                    <a:pt x="8476" y="1576"/>
                    <a:pt x="8476" y="1765"/>
                  </a:cubicBezTo>
                  <a:cubicBezTo>
                    <a:pt x="8476" y="1986"/>
                    <a:pt x="8318" y="2143"/>
                    <a:pt x="8129" y="2143"/>
                  </a:cubicBezTo>
                  <a:lnTo>
                    <a:pt x="7436" y="2143"/>
                  </a:lnTo>
                  <a:cubicBezTo>
                    <a:pt x="7215" y="2143"/>
                    <a:pt x="7089" y="1986"/>
                    <a:pt x="7089" y="1765"/>
                  </a:cubicBezTo>
                  <a:cubicBezTo>
                    <a:pt x="7089" y="1576"/>
                    <a:pt x="7215" y="1418"/>
                    <a:pt x="7436" y="1418"/>
                  </a:cubicBezTo>
                  <a:close/>
                  <a:moveTo>
                    <a:pt x="10240" y="1418"/>
                  </a:moveTo>
                  <a:cubicBezTo>
                    <a:pt x="10429" y="1418"/>
                    <a:pt x="10587" y="1576"/>
                    <a:pt x="10587" y="1765"/>
                  </a:cubicBezTo>
                  <a:cubicBezTo>
                    <a:pt x="10587" y="1986"/>
                    <a:pt x="10429" y="2143"/>
                    <a:pt x="10240" y="2143"/>
                  </a:cubicBezTo>
                  <a:lnTo>
                    <a:pt x="9515" y="2143"/>
                  </a:lnTo>
                  <a:cubicBezTo>
                    <a:pt x="9326" y="2143"/>
                    <a:pt x="9169" y="1986"/>
                    <a:pt x="9169" y="1765"/>
                  </a:cubicBezTo>
                  <a:cubicBezTo>
                    <a:pt x="9169" y="1576"/>
                    <a:pt x="9326" y="1418"/>
                    <a:pt x="9515" y="1418"/>
                  </a:cubicBezTo>
                  <a:close/>
                  <a:moveTo>
                    <a:pt x="1041" y="1"/>
                  </a:moveTo>
                  <a:cubicBezTo>
                    <a:pt x="442" y="1"/>
                    <a:pt x="1" y="473"/>
                    <a:pt x="1" y="1072"/>
                  </a:cubicBezTo>
                  <a:lnTo>
                    <a:pt x="1" y="2836"/>
                  </a:lnTo>
                  <a:lnTo>
                    <a:pt x="12004" y="2836"/>
                  </a:lnTo>
                  <a:lnTo>
                    <a:pt x="12004" y="1072"/>
                  </a:lnTo>
                  <a:cubicBezTo>
                    <a:pt x="12004" y="473"/>
                    <a:pt x="11532" y="1"/>
                    <a:pt x="10933" y="1"/>
                  </a:cubicBezTo>
                  <a:close/>
                </a:path>
              </a:pathLst>
            </a:custGeom>
            <a:solidFill>
              <a:srgbClr val="C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7" name="Google Shape;177;gd88a085e32_4_15"/>
            <p:cNvSpPr/>
            <p:nvPr/>
          </p:nvSpPr>
          <p:spPr>
            <a:xfrm>
              <a:off x="10975317" y="6027253"/>
              <a:ext cx="948586" cy="610729"/>
            </a:xfrm>
            <a:custGeom>
              <a:rect b="b" l="l" r="r" t="t"/>
              <a:pathLst>
                <a:path extrusionOk="0" h="7058" w="12004">
                  <a:moveTo>
                    <a:pt x="3852" y="1387"/>
                  </a:moveTo>
                  <a:cubicBezTo>
                    <a:pt x="3946" y="1387"/>
                    <a:pt x="4049" y="1418"/>
                    <a:pt x="4128" y="1481"/>
                  </a:cubicBezTo>
                  <a:cubicBezTo>
                    <a:pt x="4254" y="1607"/>
                    <a:pt x="4254" y="1828"/>
                    <a:pt x="4128" y="2017"/>
                  </a:cubicBezTo>
                  <a:lnTo>
                    <a:pt x="2993" y="3151"/>
                  </a:lnTo>
                  <a:lnTo>
                    <a:pt x="4128" y="4317"/>
                  </a:lnTo>
                  <a:cubicBezTo>
                    <a:pt x="4254" y="4443"/>
                    <a:pt x="4254" y="4695"/>
                    <a:pt x="4128" y="4852"/>
                  </a:cubicBezTo>
                  <a:cubicBezTo>
                    <a:pt x="4064" y="4900"/>
                    <a:pt x="3978" y="4923"/>
                    <a:pt x="3887" y="4923"/>
                  </a:cubicBezTo>
                  <a:cubicBezTo>
                    <a:pt x="3797" y="4923"/>
                    <a:pt x="3702" y="4900"/>
                    <a:pt x="3623" y="4852"/>
                  </a:cubicBezTo>
                  <a:lnTo>
                    <a:pt x="2206" y="3435"/>
                  </a:lnTo>
                  <a:cubicBezTo>
                    <a:pt x="2080" y="3309"/>
                    <a:pt x="2080" y="3057"/>
                    <a:pt x="2206" y="2899"/>
                  </a:cubicBezTo>
                  <a:lnTo>
                    <a:pt x="3623" y="1481"/>
                  </a:lnTo>
                  <a:cubicBezTo>
                    <a:pt x="3671" y="1418"/>
                    <a:pt x="3757" y="1387"/>
                    <a:pt x="3852" y="1387"/>
                  </a:cubicBezTo>
                  <a:close/>
                  <a:moveTo>
                    <a:pt x="8070" y="1450"/>
                  </a:moveTo>
                  <a:cubicBezTo>
                    <a:pt x="8168" y="1450"/>
                    <a:pt x="8270" y="1481"/>
                    <a:pt x="8349" y="1544"/>
                  </a:cubicBezTo>
                  <a:lnTo>
                    <a:pt x="9767" y="2962"/>
                  </a:lnTo>
                  <a:cubicBezTo>
                    <a:pt x="9861" y="3025"/>
                    <a:pt x="9861" y="3246"/>
                    <a:pt x="9767" y="3435"/>
                  </a:cubicBezTo>
                  <a:lnTo>
                    <a:pt x="8349" y="4852"/>
                  </a:lnTo>
                  <a:cubicBezTo>
                    <a:pt x="8286" y="4900"/>
                    <a:pt x="8192" y="4923"/>
                    <a:pt x="8093" y="4923"/>
                  </a:cubicBezTo>
                  <a:cubicBezTo>
                    <a:pt x="7995" y="4923"/>
                    <a:pt x="7892" y="4900"/>
                    <a:pt x="7814" y="4852"/>
                  </a:cubicBezTo>
                  <a:cubicBezTo>
                    <a:pt x="7719" y="4726"/>
                    <a:pt x="7719" y="4474"/>
                    <a:pt x="7814" y="4317"/>
                  </a:cubicBezTo>
                  <a:lnTo>
                    <a:pt x="8979" y="3183"/>
                  </a:lnTo>
                  <a:lnTo>
                    <a:pt x="7814" y="2049"/>
                  </a:lnTo>
                  <a:cubicBezTo>
                    <a:pt x="7719" y="1923"/>
                    <a:pt x="7719" y="1702"/>
                    <a:pt x="7814" y="1544"/>
                  </a:cubicBezTo>
                  <a:cubicBezTo>
                    <a:pt x="7877" y="1481"/>
                    <a:pt x="7971" y="1450"/>
                    <a:pt x="8070" y="1450"/>
                  </a:cubicBezTo>
                  <a:close/>
                  <a:moveTo>
                    <a:pt x="6704" y="737"/>
                  </a:moveTo>
                  <a:cubicBezTo>
                    <a:pt x="6738" y="737"/>
                    <a:pt x="6773" y="744"/>
                    <a:pt x="6805" y="757"/>
                  </a:cubicBezTo>
                  <a:cubicBezTo>
                    <a:pt x="6994" y="788"/>
                    <a:pt x="7089" y="977"/>
                    <a:pt x="7057" y="1166"/>
                  </a:cubicBezTo>
                  <a:lnTo>
                    <a:pt x="5608" y="5388"/>
                  </a:lnTo>
                  <a:cubicBezTo>
                    <a:pt x="5553" y="5553"/>
                    <a:pt x="5402" y="5646"/>
                    <a:pt x="5260" y="5646"/>
                  </a:cubicBezTo>
                  <a:cubicBezTo>
                    <a:pt x="5239" y="5646"/>
                    <a:pt x="5219" y="5644"/>
                    <a:pt x="5199" y="5640"/>
                  </a:cubicBezTo>
                  <a:cubicBezTo>
                    <a:pt x="4978" y="5546"/>
                    <a:pt x="4915" y="5357"/>
                    <a:pt x="4947" y="5199"/>
                  </a:cubicBezTo>
                  <a:lnTo>
                    <a:pt x="6364" y="977"/>
                  </a:lnTo>
                  <a:cubicBezTo>
                    <a:pt x="6439" y="828"/>
                    <a:pt x="6573" y="737"/>
                    <a:pt x="6704" y="737"/>
                  </a:cubicBezTo>
                  <a:close/>
                  <a:moveTo>
                    <a:pt x="0" y="1"/>
                  </a:moveTo>
                  <a:lnTo>
                    <a:pt x="0" y="5987"/>
                  </a:lnTo>
                  <a:cubicBezTo>
                    <a:pt x="0" y="6585"/>
                    <a:pt x="473" y="7058"/>
                    <a:pt x="1040" y="7058"/>
                  </a:cubicBezTo>
                  <a:lnTo>
                    <a:pt x="10933" y="7058"/>
                  </a:lnTo>
                  <a:cubicBezTo>
                    <a:pt x="11531" y="7058"/>
                    <a:pt x="12004" y="6585"/>
                    <a:pt x="12004" y="5987"/>
                  </a:cubicBezTo>
                  <a:lnTo>
                    <a:pt x="12004" y="1"/>
                  </a:lnTo>
                  <a:close/>
                </a:path>
              </a:pathLst>
            </a:cu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d88a085e32_7_7"/>
          <p:cNvSpPr txBox="1"/>
          <p:nvPr>
            <p:ph type="title"/>
          </p:nvPr>
        </p:nvSpPr>
        <p:spPr>
          <a:xfrm>
            <a:off x="281300" y="720908"/>
            <a:ext cx="10086000" cy="5418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latin typeface="Montserrat"/>
                <a:ea typeface="Montserrat"/>
                <a:cs typeface="Montserrat"/>
                <a:sym typeface="Montserrat"/>
              </a:rPr>
              <a:t>WEB APP</a:t>
            </a:r>
            <a:endParaRPr b="1">
              <a:latin typeface="Montserrat"/>
              <a:ea typeface="Montserrat"/>
              <a:cs typeface="Montserrat"/>
              <a:sym typeface="Montserrat"/>
            </a:endParaRPr>
          </a:p>
        </p:txBody>
      </p:sp>
      <p:sp>
        <p:nvSpPr>
          <p:cNvPr id="183" name="Google Shape;183;gd88a085e32_7_7"/>
          <p:cNvSpPr txBox="1"/>
          <p:nvPr>
            <p:ph idx="1" type="body"/>
          </p:nvPr>
        </p:nvSpPr>
        <p:spPr>
          <a:xfrm>
            <a:off x="281250" y="1725650"/>
            <a:ext cx="11629500" cy="4786200"/>
          </a:xfrm>
          <a:prstGeom prst="rect">
            <a:avLst/>
          </a:prstGeom>
        </p:spPr>
        <p:txBody>
          <a:bodyPr anchorCtr="0" anchor="t" bIns="45700" lIns="91425" spcFirstLastPara="1" rIns="91425" wrap="square" tIns="45700">
            <a:normAutofit/>
          </a:bodyPr>
          <a:lstStyle/>
          <a:p>
            <a:pPr indent="0" lvl="0" marL="0" rtl="0" algn="l">
              <a:lnSpc>
                <a:spcPct val="150000"/>
              </a:lnSpc>
              <a:spcBef>
                <a:spcPts val="1000"/>
              </a:spcBef>
              <a:spcAft>
                <a:spcPts val="0"/>
              </a:spcAft>
              <a:buNone/>
            </a:pPr>
            <a:r>
              <a:rPr lang="en-US">
                <a:latin typeface="Montserrat"/>
                <a:ea typeface="Montserrat"/>
                <a:cs typeface="Montserrat"/>
                <a:sym typeface="Montserrat"/>
              </a:rPr>
              <a:t>The github repo for the web app - </a:t>
            </a:r>
            <a:r>
              <a:rPr lang="en-US" u="sng">
                <a:solidFill>
                  <a:schemeClr val="hlink"/>
                </a:solidFill>
                <a:latin typeface="Montserrat"/>
                <a:ea typeface="Montserrat"/>
                <a:cs typeface="Montserrat"/>
                <a:sym typeface="Montserrat"/>
                <a:hlinkClick r:id="rId3"/>
              </a:rPr>
              <a:t>https://github.com/rohithandique/maverick-web-app</a:t>
            </a:r>
            <a:endParaRPr>
              <a:latin typeface="Montserrat"/>
              <a:ea typeface="Montserrat"/>
              <a:cs typeface="Montserrat"/>
              <a:sym typeface="Montserrat"/>
            </a:endParaRPr>
          </a:p>
          <a:p>
            <a:pPr indent="0" lvl="0" marL="0" rtl="0" algn="l">
              <a:lnSpc>
                <a:spcPct val="150000"/>
              </a:lnSpc>
              <a:spcBef>
                <a:spcPts val="1000"/>
              </a:spcBef>
              <a:spcAft>
                <a:spcPts val="0"/>
              </a:spcAft>
              <a:buNone/>
            </a:pPr>
            <a:r>
              <a:t/>
            </a:r>
            <a:endParaRPr>
              <a:latin typeface="Montserrat"/>
              <a:ea typeface="Montserrat"/>
              <a:cs typeface="Montserrat"/>
              <a:sym typeface="Montserrat"/>
            </a:endParaRPr>
          </a:p>
          <a:p>
            <a:pPr indent="-330200" lvl="0" marL="457200" rtl="0" algn="l">
              <a:lnSpc>
                <a:spcPct val="150000"/>
              </a:lnSpc>
              <a:spcBef>
                <a:spcPts val="1000"/>
              </a:spcBef>
              <a:spcAft>
                <a:spcPts val="0"/>
              </a:spcAft>
              <a:buSzPts val="1600"/>
              <a:buFont typeface="Montserrat"/>
              <a:buChar char="●"/>
            </a:pPr>
            <a:r>
              <a:rPr lang="en-US">
                <a:latin typeface="Montserrat"/>
                <a:ea typeface="Montserrat"/>
                <a:cs typeface="Montserrat"/>
                <a:sym typeface="Montserrat"/>
              </a:rPr>
              <a:t>The web app is made using the </a:t>
            </a:r>
            <a:r>
              <a:rPr b="1" lang="en-US">
                <a:latin typeface="Montserrat"/>
                <a:ea typeface="Montserrat"/>
                <a:cs typeface="Montserrat"/>
                <a:sym typeface="Montserrat"/>
              </a:rPr>
              <a:t>streamlit library</a:t>
            </a:r>
            <a:r>
              <a:rPr lang="en-US">
                <a:latin typeface="Montserrat"/>
                <a:ea typeface="Montserrat"/>
                <a:cs typeface="Montserrat"/>
                <a:sym typeface="Montserrat"/>
              </a:rPr>
              <a:t> (python library), which runs the app.py script from top to bottom and creates the frontend for the web app and hosts it locally. We used pickle to load the trained model into the web app. </a:t>
            </a:r>
            <a:endParaRPr>
              <a:latin typeface="Montserrat"/>
              <a:ea typeface="Montserrat"/>
              <a:cs typeface="Montserrat"/>
              <a:sym typeface="Montserrat"/>
            </a:endParaRPr>
          </a:p>
          <a:p>
            <a:pPr indent="-330200" lvl="0" marL="457200" rtl="0" algn="l">
              <a:lnSpc>
                <a:spcPct val="150000"/>
              </a:lnSpc>
              <a:spcBef>
                <a:spcPts val="0"/>
              </a:spcBef>
              <a:spcAft>
                <a:spcPts val="0"/>
              </a:spcAft>
              <a:buSzPts val="1600"/>
              <a:buFont typeface="Montserrat"/>
              <a:buChar char="●"/>
            </a:pPr>
            <a:r>
              <a:rPr lang="en-US">
                <a:latin typeface="Montserrat"/>
                <a:ea typeface="Montserrat"/>
                <a:cs typeface="Montserrat"/>
                <a:sym typeface="Montserrat"/>
              </a:rPr>
              <a:t>Add the inputs to the web app where its asked and run “Get Discount” at the end. Wait for some time for the model to run and display the results.</a:t>
            </a:r>
            <a:endParaRPr>
              <a:latin typeface="Montserrat"/>
              <a:ea typeface="Montserrat"/>
              <a:cs typeface="Montserrat"/>
              <a:sym typeface="Montserrat"/>
            </a:endParaRPr>
          </a:p>
          <a:p>
            <a:pPr indent="-330200" lvl="0" marL="457200" rtl="0" algn="l">
              <a:lnSpc>
                <a:spcPct val="150000"/>
              </a:lnSpc>
              <a:spcBef>
                <a:spcPts val="0"/>
              </a:spcBef>
              <a:spcAft>
                <a:spcPts val="0"/>
              </a:spcAft>
              <a:buSzPts val="1600"/>
              <a:buFont typeface="Montserrat"/>
              <a:buChar char="●"/>
            </a:pPr>
            <a:r>
              <a:rPr lang="en-US">
                <a:latin typeface="Montserrat"/>
                <a:ea typeface="Montserrat"/>
                <a:cs typeface="Montserrat"/>
                <a:sym typeface="Montserrat"/>
              </a:rPr>
              <a:t>The README.md in the github repo explains how to setup and run the app locally.</a:t>
            </a:r>
            <a:endParaRPr>
              <a:latin typeface="Montserrat"/>
              <a:ea typeface="Montserrat"/>
              <a:cs typeface="Montserrat"/>
              <a:sym typeface="Montserrat"/>
            </a:endParaRPr>
          </a:p>
          <a:p>
            <a:pPr indent="-330200" lvl="0" marL="457200" rtl="0" algn="l">
              <a:lnSpc>
                <a:spcPct val="150000"/>
              </a:lnSpc>
              <a:spcBef>
                <a:spcPts val="0"/>
              </a:spcBef>
              <a:spcAft>
                <a:spcPts val="0"/>
              </a:spcAft>
              <a:buSzPts val="1600"/>
              <a:buFont typeface="Montserrat"/>
              <a:buChar char="●"/>
            </a:pPr>
            <a:r>
              <a:rPr lang="en-US">
                <a:latin typeface="Montserrat"/>
                <a:ea typeface="Montserrat"/>
                <a:cs typeface="Montserrat"/>
                <a:sym typeface="Montserrat"/>
              </a:rPr>
              <a:t>The code for the web app has been uploaded on the drive and also the github repo link for the same has been shared above.</a:t>
            </a:r>
            <a:endParaRPr>
              <a:latin typeface="Montserrat"/>
              <a:ea typeface="Montserrat"/>
              <a:cs typeface="Montserrat"/>
              <a:sym typeface="Montserrat"/>
            </a:endParaRPr>
          </a:p>
        </p:txBody>
      </p:sp>
      <p:grpSp>
        <p:nvGrpSpPr>
          <p:cNvPr id="184" name="Google Shape;184;gd88a085e32_7_7"/>
          <p:cNvGrpSpPr/>
          <p:nvPr/>
        </p:nvGrpSpPr>
        <p:grpSpPr>
          <a:xfrm>
            <a:off x="258600" y="1431623"/>
            <a:ext cx="10086000" cy="48900"/>
            <a:chOff x="258600" y="1203023"/>
            <a:chExt cx="10086000" cy="48900"/>
          </a:xfrm>
        </p:grpSpPr>
        <p:sp>
          <p:nvSpPr>
            <p:cNvPr id="185" name="Google Shape;185;gd88a085e32_7_7"/>
            <p:cNvSpPr/>
            <p:nvPr/>
          </p:nvSpPr>
          <p:spPr>
            <a:xfrm>
              <a:off x="258600" y="1203023"/>
              <a:ext cx="10086000" cy="48900"/>
            </a:xfrm>
            <a:prstGeom prst="rect">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6" name="Google Shape;186;gd88a085e32_7_7"/>
            <p:cNvSpPr/>
            <p:nvPr/>
          </p:nvSpPr>
          <p:spPr>
            <a:xfrm>
              <a:off x="258600" y="1203023"/>
              <a:ext cx="5704500" cy="48900"/>
            </a:xfrm>
            <a:prstGeom prst="rect">
              <a:avLst/>
            </a:prstGeom>
            <a:solidFill>
              <a:srgbClr val="C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solidFill>
                  <a:srgbClr val="1155CC"/>
                </a:solidFill>
              </a:endParaRPr>
            </a:p>
          </p:txBody>
        </p:sp>
      </p:grpSp>
      <p:grpSp>
        <p:nvGrpSpPr>
          <p:cNvPr id="187" name="Google Shape;187;gd88a085e32_7_7"/>
          <p:cNvGrpSpPr/>
          <p:nvPr/>
        </p:nvGrpSpPr>
        <p:grpSpPr>
          <a:xfrm>
            <a:off x="11046049" y="5864602"/>
            <a:ext cx="949085" cy="770123"/>
            <a:chOff x="1536948" y="644708"/>
            <a:chExt cx="665371" cy="541768"/>
          </a:xfrm>
        </p:grpSpPr>
        <p:grpSp>
          <p:nvGrpSpPr>
            <p:cNvPr id="188" name="Google Shape;188;gd88a085e32_7_7"/>
            <p:cNvGrpSpPr/>
            <p:nvPr/>
          </p:nvGrpSpPr>
          <p:grpSpPr>
            <a:xfrm>
              <a:off x="1536948" y="644708"/>
              <a:ext cx="665371" cy="541768"/>
              <a:chOff x="8995711" y="239191"/>
              <a:chExt cx="1077698" cy="902045"/>
            </a:xfrm>
          </p:grpSpPr>
          <p:sp>
            <p:nvSpPr>
              <p:cNvPr id="189" name="Google Shape;189;gd88a085e32_7_7"/>
              <p:cNvSpPr/>
              <p:nvPr/>
            </p:nvSpPr>
            <p:spPr>
              <a:xfrm>
                <a:off x="9187173" y="1028455"/>
                <a:ext cx="424358" cy="112781"/>
              </a:xfrm>
              <a:custGeom>
                <a:rect b="b" l="l" r="r" t="t"/>
                <a:pathLst>
                  <a:path extrusionOk="0" h="2259" w="7589">
                    <a:moveTo>
                      <a:pt x="2792" y="0"/>
                    </a:moveTo>
                    <a:lnTo>
                      <a:pt x="2415" y="1130"/>
                    </a:lnTo>
                    <a:lnTo>
                      <a:pt x="567" y="1130"/>
                    </a:lnTo>
                    <a:cubicBezTo>
                      <a:pt x="253" y="1130"/>
                      <a:pt x="0" y="1383"/>
                      <a:pt x="0" y="1696"/>
                    </a:cubicBezTo>
                    <a:cubicBezTo>
                      <a:pt x="0" y="2006"/>
                      <a:pt x="253" y="2259"/>
                      <a:pt x="567" y="2259"/>
                    </a:cubicBezTo>
                    <a:lnTo>
                      <a:pt x="7589" y="2259"/>
                    </a:lnTo>
                    <a:cubicBezTo>
                      <a:pt x="7101" y="1831"/>
                      <a:pt x="6821" y="1214"/>
                      <a:pt x="6821" y="567"/>
                    </a:cubicBezTo>
                    <a:lnTo>
                      <a:pt x="6821" y="0"/>
                    </a:lnTo>
                    <a:close/>
                  </a:path>
                </a:pathLst>
              </a:custGeom>
              <a:solidFill>
                <a:srgbClr val="C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435D74"/>
                  </a:solidFill>
                </a:endParaRPr>
              </a:p>
            </p:txBody>
          </p:sp>
          <p:sp>
            <p:nvSpPr>
              <p:cNvPr id="190" name="Google Shape;190;gd88a085e32_7_7"/>
              <p:cNvSpPr/>
              <p:nvPr/>
            </p:nvSpPr>
            <p:spPr>
              <a:xfrm>
                <a:off x="8995711" y="859310"/>
                <a:ext cx="572875" cy="112831"/>
              </a:xfrm>
              <a:custGeom>
                <a:rect b="b" l="l" r="r" t="t"/>
                <a:pathLst>
                  <a:path extrusionOk="0" h="2260" w="10245">
                    <a:moveTo>
                      <a:pt x="1" y="1"/>
                    </a:moveTo>
                    <a:lnTo>
                      <a:pt x="1" y="567"/>
                    </a:lnTo>
                    <a:cubicBezTo>
                      <a:pt x="1" y="1500"/>
                      <a:pt x="756" y="2259"/>
                      <a:pt x="1693" y="2259"/>
                    </a:cubicBezTo>
                    <a:lnTo>
                      <a:pt x="10245" y="2259"/>
                    </a:lnTo>
                    <a:lnTo>
                      <a:pt x="10245" y="1"/>
                    </a:lnTo>
                    <a:close/>
                  </a:path>
                </a:pathLst>
              </a:custGeom>
              <a:solidFill>
                <a:srgbClr val="C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435D74"/>
                  </a:solidFill>
                </a:endParaRPr>
              </a:p>
            </p:txBody>
          </p:sp>
          <p:sp>
            <p:nvSpPr>
              <p:cNvPr id="191" name="Google Shape;191;gd88a085e32_7_7"/>
              <p:cNvSpPr/>
              <p:nvPr/>
            </p:nvSpPr>
            <p:spPr>
              <a:xfrm>
                <a:off x="8995711" y="239191"/>
                <a:ext cx="1077698" cy="563803"/>
              </a:xfrm>
              <a:custGeom>
                <a:rect b="b" l="l" r="r" t="t"/>
                <a:pathLst>
                  <a:path extrusionOk="0" h="11293" w="19273">
                    <a:moveTo>
                      <a:pt x="1693" y="0"/>
                    </a:moveTo>
                    <a:cubicBezTo>
                      <a:pt x="756" y="0"/>
                      <a:pt x="1" y="759"/>
                      <a:pt x="1" y="1696"/>
                    </a:cubicBezTo>
                    <a:lnTo>
                      <a:pt x="1" y="11293"/>
                    </a:lnTo>
                    <a:lnTo>
                      <a:pt x="10245" y="11293"/>
                    </a:lnTo>
                    <a:lnTo>
                      <a:pt x="10245" y="7342"/>
                    </a:lnTo>
                    <a:cubicBezTo>
                      <a:pt x="10245" y="6092"/>
                      <a:pt x="11257" y="5083"/>
                      <a:pt x="12503" y="5083"/>
                    </a:cubicBezTo>
                    <a:lnTo>
                      <a:pt x="17020" y="5083"/>
                    </a:lnTo>
                    <a:cubicBezTo>
                      <a:pt x="18201" y="5083"/>
                      <a:pt x="19179" y="5993"/>
                      <a:pt x="19273" y="7167"/>
                    </a:cubicBezTo>
                    <a:lnTo>
                      <a:pt x="19273" y="1696"/>
                    </a:lnTo>
                    <a:cubicBezTo>
                      <a:pt x="19270" y="759"/>
                      <a:pt x="18514" y="0"/>
                      <a:pt x="17577" y="0"/>
                    </a:cubicBezTo>
                    <a:close/>
                  </a:path>
                </a:pathLst>
              </a:custGeom>
              <a:solidFill>
                <a:srgbClr val="C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435D74"/>
                  </a:solidFill>
                </a:endParaRPr>
              </a:p>
            </p:txBody>
          </p:sp>
        </p:grpSp>
        <p:grpSp>
          <p:nvGrpSpPr>
            <p:cNvPr id="192" name="Google Shape;192;gd88a085e32_7_7"/>
            <p:cNvGrpSpPr/>
            <p:nvPr/>
          </p:nvGrpSpPr>
          <p:grpSpPr>
            <a:xfrm>
              <a:off x="1929617" y="830975"/>
              <a:ext cx="233931" cy="338620"/>
              <a:chOff x="9631717" y="549325"/>
              <a:chExt cx="378897" cy="563803"/>
            </a:xfrm>
          </p:grpSpPr>
          <p:sp>
            <p:nvSpPr>
              <p:cNvPr id="193" name="Google Shape;193;gd88a085e32_7_7"/>
              <p:cNvSpPr/>
              <p:nvPr/>
            </p:nvSpPr>
            <p:spPr>
              <a:xfrm>
                <a:off x="9631717" y="690214"/>
                <a:ext cx="378897" cy="281926"/>
              </a:xfrm>
              <a:custGeom>
                <a:rect b="b" l="l" r="r" t="t"/>
                <a:pathLst>
                  <a:path extrusionOk="0" h="5647" w="6776">
                    <a:moveTo>
                      <a:pt x="0" y="0"/>
                    </a:moveTo>
                    <a:lnTo>
                      <a:pt x="0" y="5646"/>
                    </a:lnTo>
                    <a:lnTo>
                      <a:pt x="6775" y="5646"/>
                    </a:lnTo>
                    <a:lnTo>
                      <a:pt x="6775" y="0"/>
                    </a:lnTo>
                    <a:close/>
                  </a:path>
                </a:pathLst>
              </a:cu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435D74"/>
                  </a:solidFill>
                </a:endParaRPr>
              </a:p>
            </p:txBody>
          </p:sp>
          <p:sp>
            <p:nvSpPr>
              <p:cNvPr id="194" name="Google Shape;194;gd88a085e32_7_7"/>
              <p:cNvSpPr/>
              <p:nvPr/>
            </p:nvSpPr>
            <p:spPr>
              <a:xfrm>
                <a:off x="9631717" y="1028455"/>
                <a:ext cx="378897" cy="84673"/>
              </a:xfrm>
              <a:custGeom>
                <a:rect b="b" l="l" r="r" t="t"/>
                <a:pathLst>
                  <a:path extrusionOk="0" h="1696" w="6776">
                    <a:moveTo>
                      <a:pt x="0" y="0"/>
                    </a:moveTo>
                    <a:lnTo>
                      <a:pt x="0" y="567"/>
                    </a:lnTo>
                    <a:cubicBezTo>
                      <a:pt x="0" y="1190"/>
                      <a:pt x="506" y="1696"/>
                      <a:pt x="1129" y="1696"/>
                    </a:cubicBezTo>
                    <a:lnTo>
                      <a:pt x="5646" y="1696"/>
                    </a:lnTo>
                    <a:cubicBezTo>
                      <a:pt x="6270" y="1696"/>
                      <a:pt x="6775" y="1190"/>
                      <a:pt x="6775" y="567"/>
                    </a:cubicBezTo>
                    <a:lnTo>
                      <a:pt x="6775" y="0"/>
                    </a:lnTo>
                    <a:close/>
                  </a:path>
                </a:pathLst>
              </a:cu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435D74"/>
                  </a:solidFill>
                </a:endParaRPr>
              </a:p>
            </p:txBody>
          </p:sp>
          <p:sp>
            <p:nvSpPr>
              <p:cNvPr id="195" name="Google Shape;195;gd88a085e32_7_7"/>
              <p:cNvSpPr/>
              <p:nvPr/>
            </p:nvSpPr>
            <p:spPr>
              <a:xfrm>
                <a:off x="9631717" y="549325"/>
                <a:ext cx="378897" cy="84523"/>
              </a:xfrm>
              <a:custGeom>
                <a:rect b="b" l="l" r="r" t="t"/>
                <a:pathLst>
                  <a:path extrusionOk="0" h="1693" w="6776">
                    <a:moveTo>
                      <a:pt x="1129" y="1"/>
                    </a:moveTo>
                    <a:cubicBezTo>
                      <a:pt x="506" y="1"/>
                      <a:pt x="0" y="503"/>
                      <a:pt x="0" y="1130"/>
                    </a:cubicBezTo>
                    <a:lnTo>
                      <a:pt x="0" y="1693"/>
                    </a:lnTo>
                    <a:lnTo>
                      <a:pt x="6775" y="1693"/>
                    </a:lnTo>
                    <a:lnTo>
                      <a:pt x="6775" y="1130"/>
                    </a:lnTo>
                    <a:cubicBezTo>
                      <a:pt x="6775" y="503"/>
                      <a:pt x="6270" y="1"/>
                      <a:pt x="5646" y="1"/>
                    </a:cubicBezTo>
                    <a:close/>
                  </a:path>
                </a:pathLst>
              </a:cu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435D74"/>
                  </a:solidFill>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d88a085e32_4_10"/>
          <p:cNvSpPr txBox="1"/>
          <p:nvPr>
            <p:ph type="title"/>
          </p:nvPr>
        </p:nvSpPr>
        <p:spPr>
          <a:xfrm>
            <a:off x="281300" y="568508"/>
            <a:ext cx="10086000" cy="541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000"/>
              <a:buFont typeface="Arial"/>
              <a:buNone/>
            </a:pPr>
            <a:r>
              <a:rPr b="1" lang="en-US">
                <a:latin typeface="Montserrat"/>
                <a:ea typeface="Montserrat"/>
                <a:cs typeface="Montserrat"/>
                <a:sym typeface="Montserrat"/>
              </a:rPr>
              <a:t>Web App - Before Running</a:t>
            </a:r>
            <a:endParaRPr b="1">
              <a:latin typeface="Montserrat"/>
              <a:ea typeface="Montserrat"/>
              <a:cs typeface="Montserrat"/>
              <a:sym typeface="Montserrat"/>
            </a:endParaRPr>
          </a:p>
        </p:txBody>
      </p:sp>
      <p:pic>
        <p:nvPicPr>
          <p:cNvPr id="201" name="Google Shape;201;gd88a085e32_4_10"/>
          <p:cNvPicPr preferRelativeResize="0"/>
          <p:nvPr/>
        </p:nvPicPr>
        <p:blipFill>
          <a:blip r:embed="rId3">
            <a:alphaModFix/>
          </a:blip>
          <a:stretch>
            <a:fillRect/>
          </a:stretch>
        </p:blipFill>
        <p:spPr>
          <a:xfrm>
            <a:off x="914400" y="1614200"/>
            <a:ext cx="4573949" cy="4872025"/>
          </a:xfrm>
          <a:prstGeom prst="rect">
            <a:avLst/>
          </a:prstGeom>
          <a:noFill/>
          <a:ln>
            <a:noFill/>
          </a:ln>
        </p:spPr>
      </p:pic>
      <p:pic>
        <p:nvPicPr>
          <p:cNvPr id="202" name="Google Shape;202;gd88a085e32_4_10"/>
          <p:cNvPicPr preferRelativeResize="0"/>
          <p:nvPr/>
        </p:nvPicPr>
        <p:blipFill>
          <a:blip r:embed="rId4">
            <a:alphaModFix/>
          </a:blip>
          <a:stretch>
            <a:fillRect/>
          </a:stretch>
        </p:blipFill>
        <p:spPr>
          <a:xfrm>
            <a:off x="6332225" y="1614200"/>
            <a:ext cx="4589729" cy="3382200"/>
          </a:xfrm>
          <a:prstGeom prst="rect">
            <a:avLst/>
          </a:prstGeom>
          <a:noFill/>
          <a:ln>
            <a:noFill/>
          </a:ln>
        </p:spPr>
      </p:pic>
      <p:grpSp>
        <p:nvGrpSpPr>
          <p:cNvPr id="203" name="Google Shape;203;gd88a085e32_4_10"/>
          <p:cNvGrpSpPr/>
          <p:nvPr/>
        </p:nvGrpSpPr>
        <p:grpSpPr>
          <a:xfrm>
            <a:off x="258600" y="1203023"/>
            <a:ext cx="10086000" cy="48900"/>
            <a:chOff x="258600" y="1203023"/>
            <a:chExt cx="10086000" cy="48900"/>
          </a:xfrm>
        </p:grpSpPr>
        <p:sp>
          <p:nvSpPr>
            <p:cNvPr id="204" name="Google Shape;204;gd88a085e32_4_10"/>
            <p:cNvSpPr/>
            <p:nvPr/>
          </p:nvSpPr>
          <p:spPr>
            <a:xfrm>
              <a:off x="258600" y="1203023"/>
              <a:ext cx="10086000" cy="48900"/>
            </a:xfrm>
            <a:prstGeom prst="rect">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5" name="Google Shape;205;gd88a085e32_4_10"/>
            <p:cNvSpPr/>
            <p:nvPr/>
          </p:nvSpPr>
          <p:spPr>
            <a:xfrm>
              <a:off x="258600" y="1203023"/>
              <a:ext cx="5704500" cy="48900"/>
            </a:xfrm>
            <a:prstGeom prst="rect">
              <a:avLst/>
            </a:prstGeom>
            <a:solidFill>
              <a:srgbClr val="C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solidFill>
                  <a:srgbClr val="1155CC"/>
                </a:solidFill>
              </a:endParaRPr>
            </a:p>
          </p:txBody>
        </p:sp>
      </p:grpSp>
      <p:grpSp>
        <p:nvGrpSpPr>
          <p:cNvPr id="206" name="Google Shape;206;gd88a085e32_4_10"/>
          <p:cNvGrpSpPr/>
          <p:nvPr/>
        </p:nvGrpSpPr>
        <p:grpSpPr>
          <a:xfrm>
            <a:off x="11046049" y="5864602"/>
            <a:ext cx="949085" cy="770123"/>
            <a:chOff x="1536948" y="644708"/>
            <a:chExt cx="665371" cy="541768"/>
          </a:xfrm>
        </p:grpSpPr>
        <p:grpSp>
          <p:nvGrpSpPr>
            <p:cNvPr id="207" name="Google Shape;207;gd88a085e32_4_10"/>
            <p:cNvGrpSpPr/>
            <p:nvPr/>
          </p:nvGrpSpPr>
          <p:grpSpPr>
            <a:xfrm>
              <a:off x="1536948" y="644708"/>
              <a:ext cx="665371" cy="541768"/>
              <a:chOff x="8995711" y="239191"/>
              <a:chExt cx="1077698" cy="902045"/>
            </a:xfrm>
          </p:grpSpPr>
          <p:sp>
            <p:nvSpPr>
              <p:cNvPr id="208" name="Google Shape;208;gd88a085e32_4_10"/>
              <p:cNvSpPr/>
              <p:nvPr/>
            </p:nvSpPr>
            <p:spPr>
              <a:xfrm>
                <a:off x="9187173" y="1028455"/>
                <a:ext cx="424358" cy="112781"/>
              </a:xfrm>
              <a:custGeom>
                <a:rect b="b" l="l" r="r" t="t"/>
                <a:pathLst>
                  <a:path extrusionOk="0" h="2259" w="7589">
                    <a:moveTo>
                      <a:pt x="2792" y="0"/>
                    </a:moveTo>
                    <a:lnTo>
                      <a:pt x="2415" y="1130"/>
                    </a:lnTo>
                    <a:lnTo>
                      <a:pt x="567" y="1130"/>
                    </a:lnTo>
                    <a:cubicBezTo>
                      <a:pt x="253" y="1130"/>
                      <a:pt x="0" y="1383"/>
                      <a:pt x="0" y="1696"/>
                    </a:cubicBezTo>
                    <a:cubicBezTo>
                      <a:pt x="0" y="2006"/>
                      <a:pt x="253" y="2259"/>
                      <a:pt x="567" y="2259"/>
                    </a:cubicBezTo>
                    <a:lnTo>
                      <a:pt x="7589" y="2259"/>
                    </a:lnTo>
                    <a:cubicBezTo>
                      <a:pt x="7101" y="1831"/>
                      <a:pt x="6821" y="1214"/>
                      <a:pt x="6821" y="567"/>
                    </a:cubicBezTo>
                    <a:lnTo>
                      <a:pt x="6821" y="0"/>
                    </a:lnTo>
                    <a:close/>
                  </a:path>
                </a:pathLst>
              </a:custGeom>
              <a:solidFill>
                <a:srgbClr val="C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435D74"/>
                  </a:solidFill>
                </a:endParaRPr>
              </a:p>
            </p:txBody>
          </p:sp>
          <p:sp>
            <p:nvSpPr>
              <p:cNvPr id="209" name="Google Shape;209;gd88a085e32_4_10"/>
              <p:cNvSpPr/>
              <p:nvPr/>
            </p:nvSpPr>
            <p:spPr>
              <a:xfrm>
                <a:off x="8995711" y="859310"/>
                <a:ext cx="572875" cy="112831"/>
              </a:xfrm>
              <a:custGeom>
                <a:rect b="b" l="l" r="r" t="t"/>
                <a:pathLst>
                  <a:path extrusionOk="0" h="2260" w="10245">
                    <a:moveTo>
                      <a:pt x="1" y="1"/>
                    </a:moveTo>
                    <a:lnTo>
                      <a:pt x="1" y="567"/>
                    </a:lnTo>
                    <a:cubicBezTo>
                      <a:pt x="1" y="1500"/>
                      <a:pt x="756" y="2259"/>
                      <a:pt x="1693" y="2259"/>
                    </a:cubicBezTo>
                    <a:lnTo>
                      <a:pt x="10245" y="2259"/>
                    </a:lnTo>
                    <a:lnTo>
                      <a:pt x="10245" y="1"/>
                    </a:lnTo>
                    <a:close/>
                  </a:path>
                </a:pathLst>
              </a:custGeom>
              <a:solidFill>
                <a:srgbClr val="C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435D74"/>
                  </a:solidFill>
                </a:endParaRPr>
              </a:p>
            </p:txBody>
          </p:sp>
          <p:sp>
            <p:nvSpPr>
              <p:cNvPr id="210" name="Google Shape;210;gd88a085e32_4_10"/>
              <p:cNvSpPr/>
              <p:nvPr/>
            </p:nvSpPr>
            <p:spPr>
              <a:xfrm>
                <a:off x="8995711" y="239191"/>
                <a:ext cx="1077698" cy="563803"/>
              </a:xfrm>
              <a:custGeom>
                <a:rect b="b" l="l" r="r" t="t"/>
                <a:pathLst>
                  <a:path extrusionOk="0" h="11293" w="19273">
                    <a:moveTo>
                      <a:pt x="1693" y="0"/>
                    </a:moveTo>
                    <a:cubicBezTo>
                      <a:pt x="756" y="0"/>
                      <a:pt x="1" y="759"/>
                      <a:pt x="1" y="1696"/>
                    </a:cubicBezTo>
                    <a:lnTo>
                      <a:pt x="1" y="11293"/>
                    </a:lnTo>
                    <a:lnTo>
                      <a:pt x="10245" y="11293"/>
                    </a:lnTo>
                    <a:lnTo>
                      <a:pt x="10245" y="7342"/>
                    </a:lnTo>
                    <a:cubicBezTo>
                      <a:pt x="10245" y="6092"/>
                      <a:pt x="11257" y="5083"/>
                      <a:pt x="12503" y="5083"/>
                    </a:cubicBezTo>
                    <a:lnTo>
                      <a:pt x="17020" y="5083"/>
                    </a:lnTo>
                    <a:cubicBezTo>
                      <a:pt x="18201" y="5083"/>
                      <a:pt x="19179" y="5993"/>
                      <a:pt x="19273" y="7167"/>
                    </a:cubicBezTo>
                    <a:lnTo>
                      <a:pt x="19273" y="1696"/>
                    </a:lnTo>
                    <a:cubicBezTo>
                      <a:pt x="19270" y="759"/>
                      <a:pt x="18514" y="0"/>
                      <a:pt x="17577" y="0"/>
                    </a:cubicBezTo>
                    <a:close/>
                  </a:path>
                </a:pathLst>
              </a:custGeom>
              <a:solidFill>
                <a:srgbClr val="C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435D74"/>
                  </a:solidFill>
                </a:endParaRPr>
              </a:p>
            </p:txBody>
          </p:sp>
        </p:grpSp>
        <p:grpSp>
          <p:nvGrpSpPr>
            <p:cNvPr id="211" name="Google Shape;211;gd88a085e32_4_10"/>
            <p:cNvGrpSpPr/>
            <p:nvPr/>
          </p:nvGrpSpPr>
          <p:grpSpPr>
            <a:xfrm>
              <a:off x="1929617" y="830975"/>
              <a:ext cx="233931" cy="338620"/>
              <a:chOff x="9631717" y="549325"/>
              <a:chExt cx="378897" cy="563803"/>
            </a:xfrm>
          </p:grpSpPr>
          <p:sp>
            <p:nvSpPr>
              <p:cNvPr id="212" name="Google Shape;212;gd88a085e32_4_10"/>
              <p:cNvSpPr/>
              <p:nvPr/>
            </p:nvSpPr>
            <p:spPr>
              <a:xfrm>
                <a:off x="9631717" y="690214"/>
                <a:ext cx="378897" cy="281926"/>
              </a:xfrm>
              <a:custGeom>
                <a:rect b="b" l="l" r="r" t="t"/>
                <a:pathLst>
                  <a:path extrusionOk="0" h="5647" w="6776">
                    <a:moveTo>
                      <a:pt x="0" y="0"/>
                    </a:moveTo>
                    <a:lnTo>
                      <a:pt x="0" y="5646"/>
                    </a:lnTo>
                    <a:lnTo>
                      <a:pt x="6775" y="5646"/>
                    </a:lnTo>
                    <a:lnTo>
                      <a:pt x="6775" y="0"/>
                    </a:lnTo>
                    <a:close/>
                  </a:path>
                </a:pathLst>
              </a:cu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435D74"/>
                  </a:solidFill>
                </a:endParaRPr>
              </a:p>
            </p:txBody>
          </p:sp>
          <p:sp>
            <p:nvSpPr>
              <p:cNvPr id="213" name="Google Shape;213;gd88a085e32_4_10"/>
              <p:cNvSpPr/>
              <p:nvPr/>
            </p:nvSpPr>
            <p:spPr>
              <a:xfrm>
                <a:off x="9631717" y="1028455"/>
                <a:ext cx="378897" cy="84673"/>
              </a:xfrm>
              <a:custGeom>
                <a:rect b="b" l="l" r="r" t="t"/>
                <a:pathLst>
                  <a:path extrusionOk="0" h="1696" w="6776">
                    <a:moveTo>
                      <a:pt x="0" y="0"/>
                    </a:moveTo>
                    <a:lnTo>
                      <a:pt x="0" y="567"/>
                    </a:lnTo>
                    <a:cubicBezTo>
                      <a:pt x="0" y="1190"/>
                      <a:pt x="506" y="1696"/>
                      <a:pt x="1129" y="1696"/>
                    </a:cubicBezTo>
                    <a:lnTo>
                      <a:pt x="5646" y="1696"/>
                    </a:lnTo>
                    <a:cubicBezTo>
                      <a:pt x="6270" y="1696"/>
                      <a:pt x="6775" y="1190"/>
                      <a:pt x="6775" y="567"/>
                    </a:cubicBezTo>
                    <a:lnTo>
                      <a:pt x="6775" y="0"/>
                    </a:lnTo>
                    <a:close/>
                  </a:path>
                </a:pathLst>
              </a:cu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435D74"/>
                  </a:solidFill>
                </a:endParaRPr>
              </a:p>
            </p:txBody>
          </p:sp>
          <p:sp>
            <p:nvSpPr>
              <p:cNvPr id="214" name="Google Shape;214;gd88a085e32_4_10"/>
              <p:cNvSpPr/>
              <p:nvPr/>
            </p:nvSpPr>
            <p:spPr>
              <a:xfrm>
                <a:off x="9631717" y="549325"/>
                <a:ext cx="378897" cy="84523"/>
              </a:xfrm>
              <a:custGeom>
                <a:rect b="b" l="l" r="r" t="t"/>
                <a:pathLst>
                  <a:path extrusionOk="0" h="1693" w="6776">
                    <a:moveTo>
                      <a:pt x="1129" y="1"/>
                    </a:moveTo>
                    <a:cubicBezTo>
                      <a:pt x="506" y="1"/>
                      <a:pt x="0" y="503"/>
                      <a:pt x="0" y="1130"/>
                    </a:cubicBezTo>
                    <a:lnTo>
                      <a:pt x="0" y="1693"/>
                    </a:lnTo>
                    <a:lnTo>
                      <a:pt x="6775" y="1693"/>
                    </a:lnTo>
                    <a:lnTo>
                      <a:pt x="6775" y="1130"/>
                    </a:lnTo>
                    <a:cubicBezTo>
                      <a:pt x="6775" y="503"/>
                      <a:pt x="6270" y="1"/>
                      <a:pt x="5646" y="1"/>
                    </a:cubicBezTo>
                    <a:close/>
                  </a:path>
                </a:pathLst>
              </a:cu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435D74"/>
                  </a:solidFill>
                </a:endParaRPr>
              </a:p>
            </p:txBody>
          </p:sp>
        </p:gr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2021-03-30T07:38:26Z</dcterms:created>
  <dc:creator>Himanshu Sadhwani</dc:creator>
</cp:coreProperties>
</file>