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3" r:id="rId4"/>
    <p:sldId id="294" r:id="rId5"/>
    <p:sldId id="295" r:id="rId6"/>
    <p:sldId id="257" r:id="rId7"/>
    <p:sldId id="258" r:id="rId8"/>
    <p:sldId id="259" r:id="rId9"/>
    <p:sldId id="260" r:id="rId10"/>
    <p:sldId id="261" r:id="rId11"/>
    <p:sldId id="271" r:id="rId12"/>
    <p:sldId id="262" r:id="rId13"/>
    <p:sldId id="263" r:id="rId14"/>
    <p:sldId id="264" r:id="rId15"/>
    <p:sldId id="265" r:id="rId16"/>
    <p:sldId id="266" r:id="rId17"/>
    <p:sldId id="267" r:id="rId18"/>
    <p:sldId id="268" r:id="rId19"/>
    <p:sldId id="269" r:id="rId20"/>
    <p:sldId id="270" r:id="rId21"/>
    <p:sldId id="272" r:id="rId22"/>
    <p:sldId id="273" r:id="rId23"/>
    <p:sldId id="274" r:id="rId24"/>
    <p:sldId id="275" r:id="rId25"/>
    <p:sldId id="276" r:id="rId26"/>
    <p:sldId id="277" r:id="rId27"/>
    <p:sldId id="278" r:id="rId28"/>
    <p:sldId id="279" r:id="rId29"/>
    <p:sldId id="280" r:id="rId30"/>
    <p:sldId id="281" r:id="rId31"/>
    <p:sldId id="282" r:id="rId32"/>
    <p:sldId id="284" r:id="rId33"/>
    <p:sldId id="283" r:id="rId34"/>
    <p:sldId id="289" r:id="rId35"/>
    <p:sldId id="285" r:id="rId36"/>
    <p:sldId id="286" r:id="rId37"/>
    <p:sldId id="287" r:id="rId38"/>
    <p:sldId id="288"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B0AB8-E723-4A17-8E73-BF5198964AED}" type="datetimeFigureOut">
              <a:rPr lang="en-IN" smtClean="0"/>
              <a:t>03-03-2018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422554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B0AB8-E723-4A17-8E73-BF5198964AED}" type="datetimeFigureOut">
              <a:rPr lang="en-IN" smtClean="0"/>
              <a:t>03-03-2018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54132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B0AB8-E723-4A17-8E73-BF5198964AED}" type="datetimeFigureOut">
              <a:rPr lang="en-IN" smtClean="0"/>
              <a:t>03-03-2018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4261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B0AB8-E723-4A17-8E73-BF5198964AED}" type="datetimeFigureOut">
              <a:rPr lang="en-IN" smtClean="0"/>
              <a:t>03-03-2018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291762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B0AB8-E723-4A17-8E73-BF5198964AED}" type="datetimeFigureOut">
              <a:rPr lang="en-IN" smtClean="0"/>
              <a:t>03-03-2018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15044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B0AB8-E723-4A17-8E73-BF5198964AED}" type="datetimeFigureOut">
              <a:rPr lang="en-IN" smtClean="0"/>
              <a:t>03-03-2018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262622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B0AB8-E723-4A17-8E73-BF5198964AED}" type="datetimeFigureOut">
              <a:rPr lang="en-IN" smtClean="0"/>
              <a:t>03-03-2018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10449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B0AB8-E723-4A17-8E73-BF5198964AED}" type="datetimeFigureOut">
              <a:rPr lang="en-IN" smtClean="0"/>
              <a:t>03-03-2018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215807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B0AB8-E723-4A17-8E73-BF5198964AED}" type="datetimeFigureOut">
              <a:rPr lang="en-IN" smtClean="0"/>
              <a:t>03-03-2018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8885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B0AB8-E723-4A17-8E73-BF5198964AED}" type="datetimeFigureOut">
              <a:rPr lang="en-IN" smtClean="0"/>
              <a:t>03-03-2018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347023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B0AB8-E723-4A17-8E73-BF5198964AED}" type="datetimeFigureOut">
              <a:rPr lang="en-IN" smtClean="0"/>
              <a:t>03-03-2018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367999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B0AB8-E723-4A17-8E73-BF5198964AED}" type="datetimeFigureOut">
              <a:rPr lang="en-IN" smtClean="0"/>
              <a:t>03-03-2018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562C5-A53E-407B-9D52-F32B851D4CA1}" type="slidenum">
              <a:rPr lang="en-IN" smtClean="0"/>
              <a:t>‹#›</a:t>
            </a:fld>
            <a:endParaRPr lang="en-IN"/>
          </a:p>
        </p:txBody>
      </p:sp>
    </p:spTree>
    <p:extLst>
      <p:ext uri="{BB962C8B-B14F-4D97-AF65-F5344CB8AC3E}">
        <p14:creationId xmlns:p14="http://schemas.microsoft.com/office/powerpoint/2010/main" val="59491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imdb.com/chart/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publicholiday.co.nz/nz-public-holidays-2016.html" TargetMode="External"/><Relationship Id="rId2" Type="http://schemas.openxmlformats.org/officeDocument/2006/relationships/hyperlink" Target="http://publicholiday.co.n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123rf.com/photo_1648382_sw-car--layout-for-presentation--vector.html" TargetMode="External"/><Relationship Id="rId2" Type="http://schemas.openxmlformats.org/officeDocument/2006/relationships/hyperlink" Target="https://synoptic.desig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hpescape.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boxofficemojo.com/alltime/worl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7021" y="2276872"/>
            <a:ext cx="6858000" cy="1089075"/>
          </a:xfrm>
        </p:spPr>
        <p:txBody>
          <a:bodyPr/>
          <a:lstStyle/>
          <a:p>
            <a:r>
              <a:rPr lang="en-IN" b="1" dirty="0" smtClean="0"/>
              <a:t>Boot camp</a:t>
            </a:r>
            <a:endParaRPr lang="en-IN" b="1" dirty="0"/>
          </a:p>
        </p:txBody>
      </p:sp>
      <p:sp>
        <p:nvSpPr>
          <p:cNvPr id="3" name="Subtitle 2"/>
          <p:cNvSpPr>
            <a:spLocks noGrp="1"/>
          </p:cNvSpPr>
          <p:nvPr>
            <p:ph type="subTitle" idx="1"/>
          </p:nvPr>
        </p:nvSpPr>
        <p:spPr>
          <a:xfrm>
            <a:off x="4607496" y="6209928"/>
            <a:ext cx="4536504" cy="648072"/>
          </a:xfrm>
        </p:spPr>
        <p:txBody>
          <a:bodyPr>
            <a:normAutofit/>
          </a:bodyPr>
          <a:lstStyle/>
          <a:p>
            <a:r>
              <a:rPr lang="en-IN" sz="2000" i="1" dirty="0" smtClean="0">
                <a:solidFill>
                  <a:schemeClr val="tx1">
                    <a:lumMod val="85000"/>
                    <a:lumOff val="15000"/>
                  </a:schemeClr>
                </a:solidFill>
              </a:rPr>
              <a:t>Business Analytics Leadership Council</a:t>
            </a:r>
            <a:endParaRPr lang="en-IN" sz="2000" i="1" dirty="0">
              <a:solidFill>
                <a:schemeClr val="tx1">
                  <a:lumMod val="85000"/>
                  <a:lumOff val="15000"/>
                </a:schemeClr>
              </a:solidFill>
            </a:endParaRPr>
          </a:p>
        </p:txBody>
      </p:sp>
      <p:pic>
        <p:nvPicPr>
          <p:cNvPr id="1026" name="Picture 2" descr="Image result for powerbi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8555" b="22844"/>
          <a:stretch/>
        </p:blipFill>
        <p:spPr bwMode="auto">
          <a:xfrm>
            <a:off x="827584" y="2492896"/>
            <a:ext cx="3312368" cy="7976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44408" y="260648"/>
            <a:ext cx="652743" cy="369332"/>
          </a:xfrm>
          <a:prstGeom prst="rect">
            <a:avLst/>
          </a:prstGeom>
        </p:spPr>
        <p:txBody>
          <a:bodyPr wrap="none">
            <a:spAutoFit/>
          </a:bodyPr>
          <a:lstStyle/>
          <a:p>
            <a:r>
              <a:rPr lang="en-IN" i="1" dirty="0" smtClean="0"/>
              <a:t>2018</a:t>
            </a:r>
            <a:endParaRPr lang="en-IN" dirty="0"/>
          </a:p>
        </p:txBody>
      </p:sp>
    </p:spTree>
    <p:extLst>
      <p:ext uri="{BB962C8B-B14F-4D97-AF65-F5344CB8AC3E}">
        <p14:creationId xmlns:p14="http://schemas.microsoft.com/office/powerpoint/2010/main" val="26900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 – Hands On!</a:t>
            </a:r>
          </a:p>
        </p:txBody>
      </p:sp>
      <p:sp>
        <p:nvSpPr>
          <p:cNvPr id="3" name="Content Placeholder 2"/>
          <p:cNvSpPr>
            <a:spLocks noGrp="1"/>
          </p:cNvSpPr>
          <p:nvPr>
            <p:ph idx="1"/>
          </p:nvPr>
        </p:nvSpPr>
        <p:spPr/>
        <p:txBody>
          <a:bodyPr>
            <a:normAutofit/>
          </a:bodyPr>
          <a:lstStyle/>
          <a:p>
            <a:r>
              <a:rPr lang="en-IN" sz="2000" dirty="0"/>
              <a:t>As you see in query editor all of these queries are separate from each other. Let’s combine them altogether. in database and SQL world that can be done with UNION. </a:t>
            </a:r>
            <a:endParaRPr lang="en-IN" sz="2000" dirty="0" smtClean="0"/>
          </a:p>
          <a:p>
            <a:r>
              <a:rPr lang="en-IN" sz="2000" b="1" dirty="0"/>
              <a:t>Use a Query as a </a:t>
            </a:r>
            <a:r>
              <a:rPr lang="en-IN" sz="2000" b="1" dirty="0" smtClean="0"/>
              <a:t>Reference</a:t>
            </a:r>
          </a:p>
          <a:p>
            <a:r>
              <a:rPr lang="en-IN" sz="2000" b="1" dirty="0"/>
              <a:t>Append Queries </a:t>
            </a:r>
            <a:endParaRPr lang="en-IN" sz="2000" b="1" dirty="0" smtClean="0"/>
          </a:p>
          <a:p>
            <a:r>
              <a:rPr lang="en-IN" sz="2000" dirty="0" smtClean="0"/>
              <a:t>For </a:t>
            </a:r>
            <a:r>
              <a:rPr lang="en-IN" sz="2000" dirty="0"/>
              <a:t>append to works best queries have to be in the same structure (number of columns, order of columns, data type of </a:t>
            </a:r>
            <a:r>
              <a:rPr lang="en-IN" sz="2000" dirty="0" smtClean="0"/>
              <a:t>columns).</a:t>
            </a:r>
          </a:p>
          <a:p>
            <a:r>
              <a:rPr lang="en-IN" sz="2000" b="1" dirty="0" smtClean="0"/>
              <a:t>Extract First Characters</a:t>
            </a:r>
          </a:p>
          <a:p>
            <a:r>
              <a:rPr lang="en-IN" sz="2000" dirty="0"/>
              <a:t>Enter the URL as: </a:t>
            </a:r>
            <a:r>
              <a:rPr lang="en-IN" sz="2000" dirty="0">
                <a:hlinkClick r:id="rId2"/>
              </a:rPr>
              <a:t>http://</a:t>
            </a:r>
            <a:r>
              <a:rPr lang="en-IN" sz="2000" dirty="0" smtClean="0">
                <a:hlinkClick r:id="rId2"/>
              </a:rPr>
              <a:t>www.imdb.com/chart/top</a:t>
            </a:r>
            <a:endParaRPr lang="en-IN" sz="2000" dirty="0" smtClean="0"/>
          </a:p>
          <a:p>
            <a:r>
              <a:rPr lang="en-IN" sz="2000" dirty="0"/>
              <a:t>Remove Columns </a:t>
            </a:r>
            <a:endParaRPr lang="en-IN" sz="2000" dirty="0" smtClean="0"/>
          </a:p>
          <a:p>
            <a:r>
              <a:rPr lang="en-IN" sz="2000" dirty="0" smtClean="0"/>
              <a:t>Split-Columns</a:t>
            </a:r>
          </a:p>
          <a:p>
            <a:endParaRPr lang="en-IN" sz="2000" b="1" dirty="0"/>
          </a:p>
        </p:txBody>
      </p:sp>
    </p:spTree>
    <p:extLst>
      <p:ext uri="{BB962C8B-B14F-4D97-AF65-F5344CB8AC3E}">
        <p14:creationId xmlns:p14="http://schemas.microsoft.com/office/powerpoint/2010/main" val="4135335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 – Hands On!</a:t>
            </a:r>
          </a:p>
        </p:txBody>
      </p:sp>
      <p:sp>
        <p:nvSpPr>
          <p:cNvPr id="3" name="Content Placeholder 2"/>
          <p:cNvSpPr>
            <a:spLocks noGrp="1"/>
          </p:cNvSpPr>
          <p:nvPr>
            <p:ph idx="1"/>
          </p:nvPr>
        </p:nvSpPr>
        <p:spPr/>
        <p:txBody>
          <a:bodyPr>
            <a:normAutofit/>
          </a:bodyPr>
          <a:lstStyle/>
          <a:p>
            <a:pPr marL="0" indent="0">
              <a:buNone/>
            </a:pPr>
            <a:r>
              <a:rPr lang="en-IN" sz="2000" b="1" dirty="0"/>
              <a:t>Replace </a:t>
            </a:r>
            <a:r>
              <a:rPr lang="en-IN" sz="2000" b="1" dirty="0" smtClean="0"/>
              <a:t>Values                                           Trim  </a:t>
            </a:r>
            <a:endParaRPr lang="en-IN" sz="2000" b="1" dirty="0"/>
          </a:p>
          <a:p>
            <a:pPr marL="0" indent="0">
              <a:buNone/>
            </a:pPr>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r>
              <a:rPr lang="en-IN" sz="2000" b="1" dirty="0" smtClean="0"/>
              <a:t>Check Applied </a:t>
            </a:r>
            <a:r>
              <a:rPr lang="en-IN" sz="2000" b="1" dirty="0"/>
              <a:t>Steps</a:t>
            </a:r>
            <a:endParaRPr lang="en-IN" sz="2000" b="1" dirty="0" smtClean="0"/>
          </a:p>
          <a:p>
            <a:pPr marL="0" indent="0">
              <a:buNone/>
            </a:pPr>
            <a:endParaRPr lang="en-IN" sz="2000" i="1" dirty="0" smtClean="0">
              <a:solidFill>
                <a:schemeClr val="accent2">
                  <a:lumMod val="75000"/>
                </a:schemeClr>
              </a:solidFill>
            </a:endParaRPr>
          </a:p>
          <a:p>
            <a:pPr marL="0" indent="0">
              <a:buNone/>
            </a:pPr>
            <a:r>
              <a:rPr lang="en-IN" sz="2000" i="1" dirty="0" smtClean="0">
                <a:solidFill>
                  <a:schemeClr val="accent2">
                    <a:lumMod val="75000"/>
                  </a:schemeClr>
                </a:solidFill>
              </a:rPr>
              <a:t>Awesome</a:t>
            </a:r>
            <a:r>
              <a:rPr lang="en-IN" sz="2000" i="1" dirty="0">
                <a:solidFill>
                  <a:schemeClr val="accent2">
                    <a:lumMod val="75000"/>
                  </a:schemeClr>
                </a:solidFill>
              </a:rPr>
              <a:t>, our work with this data set has been finished as </a:t>
            </a:r>
            <a:r>
              <a:rPr lang="en-IN" sz="2000" i="1" dirty="0" smtClean="0">
                <a:solidFill>
                  <a:schemeClr val="accent2">
                    <a:lumMod val="75000"/>
                  </a:schemeClr>
                </a:solidFill>
              </a:rPr>
              <a:t>well!</a:t>
            </a:r>
            <a:endParaRPr lang="en-IN" sz="2000" b="1" i="1" dirty="0">
              <a:solidFill>
                <a:schemeClr val="accent2">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3600400" cy="19742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7" y="2310026"/>
            <a:ext cx="3960440" cy="2013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672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 – Hands On!</a:t>
            </a:r>
          </a:p>
        </p:txBody>
      </p:sp>
      <p:sp>
        <p:nvSpPr>
          <p:cNvPr id="3" name="Content Placeholder 2"/>
          <p:cNvSpPr>
            <a:spLocks noGrp="1"/>
          </p:cNvSpPr>
          <p:nvPr>
            <p:ph idx="1"/>
          </p:nvPr>
        </p:nvSpPr>
        <p:spPr>
          <a:xfrm>
            <a:off x="628650" y="1825624"/>
            <a:ext cx="8119814" cy="4699719"/>
          </a:xfrm>
        </p:spPr>
        <p:txBody>
          <a:bodyPr>
            <a:normAutofit/>
          </a:bodyPr>
          <a:lstStyle/>
          <a:p>
            <a:r>
              <a:rPr lang="en-IN" b="1" dirty="0" smtClean="0"/>
              <a:t>Merged Queries</a:t>
            </a:r>
            <a:r>
              <a:rPr lang="en-IN" dirty="0" smtClean="0"/>
              <a:t/>
            </a:r>
            <a:br>
              <a:rPr lang="en-IN" dirty="0" smtClean="0"/>
            </a:br>
            <a:r>
              <a:rPr lang="en-IN" sz="2200" dirty="0" smtClean="0"/>
              <a:t>Merge </a:t>
            </a:r>
            <a:r>
              <a:rPr lang="en-IN" sz="2200" dirty="0"/>
              <a:t>Queries is equivalent to Join in SQL or database terminology</a:t>
            </a:r>
            <a:r>
              <a:rPr lang="en-IN" sz="2200" dirty="0" smtClean="0"/>
              <a:t>.</a:t>
            </a:r>
          </a:p>
          <a:p>
            <a:endParaRPr lang="en-IN" sz="2400" dirty="0"/>
          </a:p>
          <a:p>
            <a:endParaRPr lang="en-IN" sz="2400" dirty="0" smtClean="0"/>
          </a:p>
          <a:p>
            <a:endParaRPr lang="en-IN" sz="2400" dirty="0"/>
          </a:p>
          <a:p>
            <a:pPr marL="0" indent="0">
              <a:buNone/>
            </a:pPr>
            <a:r>
              <a:rPr lang="en-IN" sz="2400" dirty="0"/>
              <a:t/>
            </a:r>
            <a:br>
              <a:rPr lang="en-IN" sz="2400" dirty="0"/>
            </a:br>
            <a:endParaRPr lang="en-IN" sz="2400" dirty="0"/>
          </a:p>
          <a:p>
            <a:r>
              <a:rPr lang="en-IN" sz="2400" dirty="0"/>
              <a:t>Notice in screenshot above that merge dialog mentioned only 58 records out of 615 movies </a:t>
            </a:r>
            <a:r>
              <a:rPr lang="en-IN" sz="2400" dirty="0" smtClean="0"/>
              <a:t>matched! </a:t>
            </a:r>
            <a:r>
              <a:rPr lang="en-IN" sz="2400" dirty="0" smtClean="0">
                <a:solidFill>
                  <a:schemeClr val="accent2">
                    <a:lumMod val="75000"/>
                  </a:schemeClr>
                </a:solidFill>
              </a:rPr>
              <a:t>Such a pity!!</a:t>
            </a:r>
            <a:br>
              <a:rPr lang="en-IN" sz="2400" dirty="0" smtClean="0">
                <a:solidFill>
                  <a:schemeClr val="accent2">
                    <a:lumMod val="75000"/>
                  </a:schemeClr>
                </a:solidFill>
              </a:rPr>
            </a:br>
            <a:endParaRPr lang="en-IN" sz="2400" dirty="0" smtClean="0">
              <a:solidFill>
                <a:schemeClr val="accent2">
                  <a:lumMod val="75000"/>
                </a:schemeClr>
              </a:solidFill>
            </a:endParaRPr>
          </a:p>
          <a:p>
            <a:r>
              <a:rPr lang="en-IN" sz="2400" b="1" dirty="0"/>
              <a:t>Expand Columns</a:t>
            </a:r>
          </a:p>
          <a:p>
            <a:pPr marL="0" indent="0">
              <a:buNone/>
            </a:pP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8452"/>
            <a:ext cx="3781469" cy="17266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62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BI – Using Excel</a:t>
            </a:r>
            <a:endParaRPr lang="en-IN" dirty="0"/>
          </a:p>
        </p:txBody>
      </p:sp>
      <p:sp>
        <p:nvSpPr>
          <p:cNvPr id="3" name="Content Placeholder 2"/>
          <p:cNvSpPr>
            <a:spLocks noGrp="1"/>
          </p:cNvSpPr>
          <p:nvPr>
            <p:ph idx="1"/>
          </p:nvPr>
        </p:nvSpPr>
        <p:spPr>
          <a:xfrm>
            <a:off x="628650" y="1484784"/>
            <a:ext cx="7886700" cy="4692179"/>
          </a:xfrm>
        </p:spPr>
        <p:txBody>
          <a:bodyPr/>
          <a:lstStyle/>
          <a:p>
            <a:r>
              <a:rPr lang="en-IN" dirty="0" smtClean="0"/>
              <a:t>Olympic Games Data (1896-2008)</a:t>
            </a:r>
          </a:p>
          <a:p>
            <a:r>
              <a:rPr lang="en-IN" dirty="0" smtClean="0"/>
              <a:t>Load All </a:t>
            </a:r>
            <a:r>
              <a:rPr lang="en-IN" dirty="0" err="1" smtClean="0"/>
              <a:t>Medalists</a:t>
            </a:r>
            <a:r>
              <a:rPr lang="en-IN" dirty="0" smtClean="0"/>
              <a:t> &amp; IOC Country Code sheets</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2708920"/>
            <a:ext cx="5431383" cy="37985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57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Using Excel</a:t>
            </a:r>
          </a:p>
        </p:txBody>
      </p:sp>
      <p:sp>
        <p:nvSpPr>
          <p:cNvPr id="3" name="Content Placeholder 2"/>
          <p:cNvSpPr>
            <a:spLocks noGrp="1"/>
          </p:cNvSpPr>
          <p:nvPr>
            <p:ph idx="1"/>
          </p:nvPr>
        </p:nvSpPr>
        <p:spPr>
          <a:xfrm>
            <a:off x="628650" y="1556792"/>
            <a:ext cx="7886700" cy="4896544"/>
          </a:xfrm>
        </p:spPr>
        <p:txBody>
          <a:bodyPr/>
          <a:lstStyle/>
          <a:p>
            <a:r>
              <a:rPr lang="en-IN" b="1" dirty="0"/>
              <a:t>Remove </a:t>
            </a:r>
            <a:r>
              <a:rPr lang="en-IN" b="1" dirty="0" smtClean="0"/>
              <a:t>Rows</a:t>
            </a:r>
            <a:r>
              <a:rPr lang="en-IN" dirty="0" smtClean="0"/>
              <a:t/>
            </a:r>
            <a:br>
              <a:rPr lang="en-IN" dirty="0" smtClean="0"/>
            </a:br>
            <a:r>
              <a:rPr lang="en-IN" dirty="0" smtClean="0"/>
              <a:t>All </a:t>
            </a:r>
            <a:r>
              <a:rPr lang="en-IN" dirty="0" err="1"/>
              <a:t>Medalists</a:t>
            </a:r>
            <a:r>
              <a:rPr lang="en-IN" dirty="0"/>
              <a:t> query contains four heading rows which we don’t need them (it is just title and disclaimer) so better to remove those; </a:t>
            </a:r>
            <a:endParaRPr lang="en-IN" dirty="0" smtClean="0"/>
          </a:p>
          <a:p>
            <a:r>
              <a:rPr lang="en-IN" dirty="0" smtClean="0"/>
              <a:t>Go </a:t>
            </a:r>
            <a:r>
              <a:rPr lang="en-IN" dirty="0"/>
              <a:t>to All </a:t>
            </a:r>
            <a:r>
              <a:rPr lang="en-IN" dirty="0" err="1"/>
              <a:t>Medalists</a:t>
            </a:r>
            <a:r>
              <a:rPr lang="en-IN" dirty="0"/>
              <a:t> query and then click on Remove Rows in the Home menu. From the Remove Rows popup menu choose Remove Top </a:t>
            </a:r>
            <a:r>
              <a:rPr lang="en-IN" dirty="0" smtClean="0"/>
              <a:t>Rows</a:t>
            </a:r>
            <a:br>
              <a:rPr lang="en-IN" dirty="0" smtClean="0"/>
            </a:br>
            <a:endParaRPr lang="en-IN" dirty="0" smtClean="0"/>
          </a:p>
          <a:p>
            <a:r>
              <a:rPr lang="en-IN" b="1" dirty="0"/>
              <a:t>Use First Row As </a:t>
            </a:r>
            <a:r>
              <a:rPr lang="en-IN" b="1" dirty="0" smtClean="0"/>
              <a:t>Headers</a:t>
            </a:r>
            <a:br>
              <a:rPr lang="en-IN" b="1" dirty="0" smtClean="0"/>
            </a:br>
            <a:endParaRPr lang="en-IN"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445224"/>
            <a:ext cx="7473950" cy="1130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84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Using Excel</a:t>
            </a:r>
          </a:p>
        </p:txBody>
      </p:sp>
      <p:sp>
        <p:nvSpPr>
          <p:cNvPr id="3" name="Content Placeholder 2"/>
          <p:cNvSpPr>
            <a:spLocks noGrp="1"/>
          </p:cNvSpPr>
          <p:nvPr>
            <p:ph idx="1"/>
          </p:nvPr>
        </p:nvSpPr>
        <p:spPr/>
        <p:txBody>
          <a:bodyPr/>
          <a:lstStyle/>
          <a:p>
            <a:r>
              <a:rPr lang="en-IN" b="1" dirty="0" smtClean="0"/>
              <a:t>Close &amp; Load</a:t>
            </a:r>
          </a:p>
          <a:p>
            <a:r>
              <a:rPr lang="en-IN" b="1" dirty="0"/>
              <a:t> </a:t>
            </a:r>
            <a:r>
              <a:rPr lang="en-IN" b="1" dirty="0" smtClean="0"/>
              <a:t>A bit of Data </a:t>
            </a:r>
            <a:r>
              <a:rPr lang="en-IN" b="1" dirty="0" err="1" smtClean="0"/>
              <a:t>Modeling</a:t>
            </a:r>
            <a:r>
              <a:rPr lang="en-IN" b="1" dirty="0" smtClean="0"/>
              <a:t/>
            </a:r>
            <a:br>
              <a:rPr lang="en-IN" b="1" dirty="0" smtClean="0"/>
            </a:br>
            <a:r>
              <a:rPr lang="en-IN" dirty="0"/>
              <a:t>Let’s create the relationship between All </a:t>
            </a:r>
            <a:r>
              <a:rPr lang="en-IN" dirty="0" err="1"/>
              <a:t>medalists</a:t>
            </a:r>
            <a:r>
              <a:rPr lang="en-IN" dirty="0"/>
              <a:t> and IOC Country Code. </a:t>
            </a:r>
            <a:r>
              <a:rPr lang="en-IN" dirty="0" smtClean="0"/>
              <a:t/>
            </a:r>
            <a:br>
              <a:rPr lang="en-IN" dirty="0" smtClean="0"/>
            </a:br>
            <a:r>
              <a:rPr lang="en-IN" dirty="0" smtClean="0"/>
              <a:t>For </a:t>
            </a:r>
            <a:r>
              <a:rPr lang="en-IN" dirty="0"/>
              <a:t>doing this go to Relationship tab in Power BI Desktop and the click on Manage Relationship</a:t>
            </a:r>
            <a:endParaRPr lang="en-IN" b="1" dirty="0"/>
          </a:p>
        </p:txBody>
      </p:sp>
    </p:spTree>
    <p:extLst>
      <p:ext uri="{BB962C8B-B14F-4D97-AF65-F5344CB8AC3E}">
        <p14:creationId xmlns:p14="http://schemas.microsoft.com/office/powerpoint/2010/main" val="135608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Preparation; First and Foremost Important Task in Power BI </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97535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95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Dimensional Modelling?</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332740" cy="41801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6165304"/>
            <a:ext cx="7992888" cy="369332"/>
          </a:xfrm>
          <a:prstGeom prst="rect">
            <a:avLst/>
          </a:prstGeom>
        </p:spPr>
        <p:txBody>
          <a:bodyPr wrap="square">
            <a:spAutoFit/>
          </a:bodyPr>
          <a:lstStyle/>
          <a:p>
            <a:r>
              <a:rPr lang="en-IN" dirty="0">
                <a:solidFill>
                  <a:schemeClr val="accent2"/>
                </a:solidFill>
              </a:rPr>
              <a:t>F</a:t>
            </a:r>
            <a:r>
              <a:rPr lang="en-IN" dirty="0" smtClean="0">
                <a:solidFill>
                  <a:schemeClr val="accent2"/>
                </a:solidFill>
              </a:rPr>
              <a:t>or building a data model for BI system you need to avoid this type of modelling! </a:t>
            </a:r>
            <a:endParaRPr lang="en-IN" dirty="0">
              <a:solidFill>
                <a:schemeClr val="accent2"/>
              </a:solidFill>
            </a:endParaRPr>
          </a:p>
        </p:txBody>
      </p:sp>
    </p:spTree>
    <p:extLst>
      <p:ext uri="{BB962C8B-B14F-4D97-AF65-F5344CB8AC3E}">
        <p14:creationId xmlns:p14="http://schemas.microsoft.com/office/powerpoint/2010/main" val="172276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Dimensional Modelling?</a:t>
            </a:r>
          </a:p>
        </p:txBody>
      </p:sp>
      <p:sp>
        <p:nvSpPr>
          <p:cNvPr id="3" name="Content Placeholder 2"/>
          <p:cNvSpPr>
            <a:spLocks noGrp="1"/>
          </p:cNvSpPr>
          <p:nvPr>
            <p:ph idx="1"/>
          </p:nvPr>
        </p:nvSpPr>
        <p:spPr/>
        <p:txBody>
          <a:bodyPr>
            <a:normAutofit/>
          </a:bodyPr>
          <a:lstStyle/>
          <a:p>
            <a:r>
              <a:rPr lang="en-IN" sz="2400" i="1" dirty="0" smtClean="0"/>
              <a:t>The </a:t>
            </a:r>
            <a:r>
              <a:rPr lang="en-IN" sz="2400" i="1" dirty="0"/>
              <a:t>model is hard to understand for a Report </a:t>
            </a:r>
            <a:r>
              <a:rPr lang="en-IN" sz="2400" i="1" dirty="0" smtClean="0"/>
              <a:t>User</a:t>
            </a:r>
          </a:p>
          <a:p>
            <a:r>
              <a:rPr lang="en-IN" sz="2400" i="1" dirty="0" smtClean="0"/>
              <a:t>Too </a:t>
            </a:r>
            <a:r>
              <a:rPr lang="en-IN" sz="2400" i="1" dirty="0"/>
              <a:t>many tables and many relationship between tables makes a reporting query (that might use 20 of these tables at once) very slow and not efficient.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3960440" cy="24946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955876" y="5914407"/>
            <a:ext cx="1751890" cy="369332"/>
          </a:xfrm>
          <a:prstGeom prst="rect">
            <a:avLst/>
          </a:prstGeom>
        </p:spPr>
        <p:txBody>
          <a:bodyPr wrap="none">
            <a:spAutoFit/>
          </a:bodyPr>
          <a:lstStyle/>
          <a:p>
            <a:r>
              <a:rPr lang="en-IN" i="1" dirty="0" smtClean="0"/>
              <a:t>E</a:t>
            </a:r>
            <a:r>
              <a:rPr lang="en-IN" i="1" dirty="0" smtClean="0"/>
              <a:t>fficient Solution</a:t>
            </a:r>
            <a:endParaRPr lang="en-IN" dirty="0"/>
          </a:p>
        </p:txBody>
      </p:sp>
    </p:spTree>
    <p:extLst>
      <p:ext uri="{BB962C8B-B14F-4D97-AF65-F5344CB8AC3E}">
        <p14:creationId xmlns:p14="http://schemas.microsoft.com/office/powerpoint/2010/main" val="237524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 Schema</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How to Design a Star Schema</a:t>
            </a:r>
            <a:r>
              <a:rPr lang="en-IN" dirty="0" smtClean="0"/>
              <a:t>?</a:t>
            </a:r>
          </a:p>
          <a:p>
            <a:pPr marL="0" indent="0">
              <a:buNone/>
            </a:pPr>
            <a:endParaRPr lang="en-IN" dirty="0" smtClean="0"/>
          </a:p>
          <a:p>
            <a:r>
              <a:rPr lang="en-IN" sz="2400" b="1" dirty="0"/>
              <a:t>Fact Table</a:t>
            </a:r>
            <a:r>
              <a:rPr lang="en-IN" dirty="0"/>
              <a:t/>
            </a:r>
            <a:br>
              <a:rPr lang="en-IN" dirty="0"/>
            </a:br>
            <a:r>
              <a:rPr lang="en-IN" sz="2000" i="1" dirty="0"/>
              <a:t>Fact tables are tables that are holding numeric and additive data normally. For example quantity sold, or sales amount, or discount, or cost, or things like that</a:t>
            </a:r>
            <a:r>
              <a:rPr lang="en-IN" sz="2000" i="1" dirty="0" smtClean="0"/>
              <a:t>.</a:t>
            </a:r>
          </a:p>
          <a:p>
            <a:pPr marL="0" indent="0">
              <a:buNone/>
            </a:pPr>
            <a:endParaRPr lang="en-IN" sz="2000" i="1" dirty="0" smtClean="0"/>
          </a:p>
          <a:p>
            <a:r>
              <a:rPr lang="en-IN" sz="2400" b="1" dirty="0"/>
              <a:t>Dimension Table</a:t>
            </a:r>
            <a:br>
              <a:rPr lang="en-IN" sz="2400" b="1" dirty="0"/>
            </a:br>
            <a:r>
              <a:rPr lang="en-IN" sz="2100" i="1" dirty="0"/>
              <a:t>Any descriptive information will be kept in Dimension tables. </a:t>
            </a:r>
            <a:r>
              <a:rPr lang="en-IN" sz="2100" i="1" dirty="0"/>
              <a:t>For example; </a:t>
            </a:r>
            <a:r>
              <a:rPr lang="en-IN" sz="2100" i="1" dirty="0" smtClean="0"/>
              <a:t>customer name</a:t>
            </a:r>
            <a:r>
              <a:rPr lang="en-IN" sz="2100" i="1" dirty="0"/>
              <a:t>, customer age, customer geo information, customer contact </a:t>
            </a:r>
            <a:r>
              <a:rPr lang="en-IN" sz="2100" i="1" dirty="0" smtClean="0"/>
              <a:t>information, customer </a:t>
            </a:r>
            <a:r>
              <a:rPr lang="en-IN" sz="2100" i="1" dirty="0"/>
              <a:t>job, customer id, and any other customer related information will be kept in </a:t>
            </a:r>
            <a:r>
              <a:rPr lang="en-IN" sz="2100" i="1" dirty="0" smtClean="0"/>
              <a:t>a table </a:t>
            </a:r>
            <a:r>
              <a:rPr lang="en-IN" sz="2100" i="1" dirty="0"/>
              <a:t>named Customer Dimension.</a:t>
            </a:r>
          </a:p>
        </p:txBody>
      </p:sp>
    </p:spTree>
    <p:extLst>
      <p:ext uri="{BB962C8B-B14F-4D97-AF65-F5344CB8AC3E}">
        <p14:creationId xmlns:p14="http://schemas.microsoft.com/office/powerpoint/2010/main" val="414383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57234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 Schema</a:t>
            </a:r>
          </a:p>
        </p:txBody>
      </p:sp>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49339" y="1772816"/>
            <a:ext cx="2096962" cy="1315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338" y="3789040"/>
            <a:ext cx="1846470" cy="23340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87624" y="3068960"/>
            <a:ext cx="1132361" cy="369332"/>
          </a:xfrm>
          <a:prstGeom prst="rect">
            <a:avLst/>
          </a:prstGeom>
        </p:spPr>
        <p:txBody>
          <a:bodyPr wrap="none">
            <a:spAutoFit/>
          </a:bodyPr>
          <a:lstStyle/>
          <a:p>
            <a:r>
              <a:rPr lang="en-IN" b="1" dirty="0" smtClean="0"/>
              <a:t>Fact Table</a:t>
            </a:r>
            <a:endParaRPr lang="en-IN" dirty="0"/>
          </a:p>
        </p:txBody>
      </p:sp>
      <p:sp>
        <p:nvSpPr>
          <p:cNvPr id="5" name="Rectangle 4"/>
          <p:cNvSpPr/>
          <p:nvPr/>
        </p:nvSpPr>
        <p:spPr>
          <a:xfrm>
            <a:off x="1027720" y="6093296"/>
            <a:ext cx="1765420" cy="369332"/>
          </a:xfrm>
          <a:prstGeom prst="rect">
            <a:avLst/>
          </a:prstGeom>
        </p:spPr>
        <p:txBody>
          <a:bodyPr wrap="none">
            <a:spAutoFit/>
          </a:bodyPr>
          <a:lstStyle/>
          <a:p>
            <a:r>
              <a:rPr lang="en-IN" b="1" dirty="0" smtClean="0"/>
              <a:t>Dimension Table</a:t>
            </a:r>
            <a:endParaRPr lang="en-IN" dirty="0"/>
          </a:p>
        </p:txBody>
      </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2708920"/>
            <a:ext cx="4536504" cy="2543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748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Dimensional Modelling Tips</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5901832" cy="144016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356992"/>
            <a:ext cx="5836287" cy="16020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607" y="5085184"/>
            <a:ext cx="5311649" cy="15841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699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Dimensional Modelling Tips</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01" y="1772816"/>
            <a:ext cx="6612882" cy="1980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149080"/>
            <a:ext cx="65627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77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Flawless Date Conversion in Power Query </a:t>
            </a:r>
          </a:p>
        </p:txBody>
      </p:sp>
      <p:sp>
        <p:nvSpPr>
          <p:cNvPr id="3" name="Content Placeholder 2"/>
          <p:cNvSpPr>
            <a:spLocks noGrp="1"/>
          </p:cNvSpPr>
          <p:nvPr>
            <p:ph idx="1"/>
          </p:nvPr>
        </p:nvSpPr>
        <p:spPr/>
        <p:txBody>
          <a:bodyPr>
            <a:normAutofit/>
          </a:bodyPr>
          <a:lstStyle/>
          <a:p>
            <a:r>
              <a:rPr lang="en-IN" sz="2000" dirty="0" smtClean="0"/>
              <a:t>Depending </a:t>
            </a:r>
            <a:r>
              <a:rPr lang="en-IN" sz="2000" dirty="0"/>
              <a:t>on locale on the system that you are working with Date Conversion might return </a:t>
            </a:r>
            <a:r>
              <a:rPr lang="en-IN" sz="2000" dirty="0" smtClean="0"/>
              <a:t>different result.</a:t>
            </a:r>
          </a:p>
          <a:p>
            <a:r>
              <a:rPr lang="en-IN" sz="2000" dirty="0"/>
              <a:t>Most of the countries uses YMD format, however some of them use MDY or DMY more frequently</a:t>
            </a:r>
            <a:r>
              <a:rPr lang="en-IN" sz="2000" dirty="0" smtClean="0"/>
              <a:t>.</a:t>
            </a:r>
          </a:p>
          <a:p>
            <a:r>
              <a:rPr lang="en-IN" sz="2000" dirty="0" smtClean="0"/>
              <a:t>Load dataset Date.xlsx</a:t>
            </a:r>
          </a:p>
          <a:p>
            <a:r>
              <a:rPr lang="en-IN" sz="2000" dirty="0"/>
              <a:t>Go to File, Options and Settings, then Options</a:t>
            </a:r>
            <a:r>
              <a:rPr lang="en-IN" sz="2000" dirty="0" smtClean="0"/>
              <a:t>.</a:t>
            </a:r>
          </a:p>
          <a:p>
            <a:endParaRPr lang="en-IN"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20238"/>
            <a:ext cx="3096344" cy="26741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258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 Language</a:t>
            </a:r>
            <a:endParaRPr lang="en-IN" dirty="0"/>
          </a:p>
        </p:txBody>
      </p:sp>
      <p:sp>
        <p:nvSpPr>
          <p:cNvPr id="4" name="Rectangle 3"/>
          <p:cNvSpPr/>
          <p:nvPr/>
        </p:nvSpPr>
        <p:spPr>
          <a:xfrm>
            <a:off x="683568" y="1556792"/>
            <a:ext cx="7704856" cy="4862870"/>
          </a:xfrm>
          <a:prstGeom prst="rect">
            <a:avLst/>
          </a:prstGeom>
        </p:spPr>
        <p:txBody>
          <a:bodyPr wrap="square">
            <a:spAutoFit/>
          </a:bodyPr>
          <a:lstStyle/>
          <a:p>
            <a:pPr marL="285750" indent="-285750">
              <a:buFont typeface="Arial" pitchFamily="34" charset="0"/>
              <a:buChar char="•"/>
            </a:pPr>
            <a:r>
              <a:rPr lang="en-IN" dirty="0" smtClean="0"/>
              <a:t>M is the powerful language behind the scene of Power Query. Any transformation you apply will be written in M language. </a:t>
            </a:r>
          </a:p>
          <a:p>
            <a:pPr marL="285750" indent="-285750">
              <a:buFont typeface="Arial" pitchFamily="34" charset="0"/>
              <a:buChar char="•"/>
            </a:pPr>
            <a:endParaRPr lang="en-IN" dirty="0" smtClean="0"/>
          </a:p>
          <a:p>
            <a:pPr marL="285750" indent="-285750">
              <a:buFont typeface="Arial" pitchFamily="34" charset="0"/>
              <a:buChar char="•"/>
            </a:pPr>
            <a:r>
              <a:rPr lang="en-IN" dirty="0" smtClean="0">
                <a:solidFill>
                  <a:schemeClr val="accent2"/>
                </a:solidFill>
              </a:rPr>
              <a:t>M is much more powerful than the graphical interface of Power Query!</a:t>
            </a:r>
            <a:br>
              <a:rPr lang="en-IN" dirty="0" smtClean="0">
                <a:solidFill>
                  <a:schemeClr val="accent2"/>
                </a:solidFill>
              </a:rPr>
            </a:br>
            <a:endParaRPr lang="en-IN" dirty="0" smtClean="0">
              <a:solidFill>
                <a:schemeClr val="accent2"/>
              </a:solidFill>
            </a:endParaRPr>
          </a:p>
          <a:p>
            <a:pPr marL="285750" indent="-285750">
              <a:buFont typeface="Arial" pitchFamily="34" charset="0"/>
              <a:buChar char="•"/>
            </a:pPr>
            <a:r>
              <a:rPr lang="en-IN" sz="2000" b="1" dirty="0" smtClean="0"/>
              <a:t>Syntax of M</a:t>
            </a:r>
            <a:endParaRPr lang="en-IN" sz="2000" b="1" dirty="0" smtClean="0">
              <a:solidFill>
                <a:schemeClr val="accent2"/>
              </a:solidFill>
            </a:endParaRPr>
          </a:p>
          <a:p>
            <a:r>
              <a:rPr lang="en-IN" sz="2000" b="1" dirty="0">
                <a:solidFill>
                  <a:schemeClr val="accent2"/>
                </a:solidFill>
              </a:rPr>
              <a:t> </a:t>
            </a:r>
            <a:r>
              <a:rPr lang="en-IN" sz="2000" b="1" dirty="0" smtClean="0">
                <a:solidFill>
                  <a:schemeClr val="accent2"/>
                </a:solidFill>
              </a:rPr>
              <a:t>    </a:t>
            </a:r>
            <a:r>
              <a:rPr lang="en-IN" sz="2000" dirty="0" smtClean="0"/>
              <a:t>let x=1 </a:t>
            </a:r>
          </a:p>
          <a:p>
            <a:r>
              <a:rPr lang="en-IN" sz="2000" dirty="0"/>
              <a:t> </a:t>
            </a:r>
            <a:r>
              <a:rPr lang="en-IN" sz="2000" dirty="0" smtClean="0"/>
              <a:t>    in x</a:t>
            </a:r>
          </a:p>
          <a:p>
            <a:endParaRPr lang="en-IN" sz="2000" dirty="0" smtClean="0"/>
          </a:p>
          <a:p>
            <a:pPr marL="342900" indent="-342900">
              <a:buFont typeface="Arial" pitchFamily="34" charset="0"/>
              <a:buChar char="•"/>
            </a:pPr>
            <a:r>
              <a:rPr lang="en-IN" sz="2000" b="1" dirty="0" smtClean="0"/>
              <a:t>let: </a:t>
            </a:r>
            <a:r>
              <a:rPr lang="en-IN" sz="2000" dirty="0" smtClean="0"/>
              <a:t>definition of all variables </a:t>
            </a:r>
          </a:p>
          <a:p>
            <a:pPr marL="342900" indent="-342900">
              <a:buFont typeface="Arial" pitchFamily="34" charset="0"/>
              <a:buChar char="•"/>
            </a:pPr>
            <a:r>
              <a:rPr lang="en-IN" sz="2000" b="1" dirty="0" smtClean="0"/>
              <a:t>in: </a:t>
            </a:r>
            <a:r>
              <a:rPr lang="en-IN" sz="2000" dirty="0" smtClean="0"/>
              <a:t>output! Yes, in actually means out! just named as in. everything you put in this block will be the output of your query</a:t>
            </a:r>
            <a:br>
              <a:rPr lang="en-IN" sz="2000" dirty="0" smtClean="0"/>
            </a:br>
            <a:endParaRPr lang="en-IN" sz="2000" dirty="0" smtClean="0"/>
          </a:p>
          <a:p>
            <a:pPr marL="342900" indent="-342900">
              <a:buFont typeface="Arial" pitchFamily="34" charset="0"/>
              <a:buChar char="•"/>
            </a:pPr>
            <a:r>
              <a:rPr lang="en-IN" sz="2000" dirty="0" smtClean="0"/>
              <a:t>So basically, the query below means defining a variable named as x, assigning the value 1 to it, and showing it as the result set. so the query will return 1.</a:t>
            </a:r>
            <a:endParaRPr lang="en-IN" sz="2000" b="1" dirty="0">
              <a:solidFill>
                <a:schemeClr val="accent2"/>
              </a:solidFill>
            </a:endParaRPr>
          </a:p>
        </p:txBody>
      </p:sp>
    </p:spTree>
    <p:extLst>
      <p:ext uri="{BB962C8B-B14F-4D97-AF65-F5344CB8AC3E}">
        <p14:creationId xmlns:p14="http://schemas.microsoft.com/office/powerpoint/2010/main" val="2367828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You already created M Query!</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977739" cy="3096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06813" y="5092530"/>
            <a:ext cx="7848872" cy="1200329"/>
          </a:xfrm>
          <a:prstGeom prst="rect">
            <a:avLst/>
          </a:prstGeom>
        </p:spPr>
        <p:txBody>
          <a:bodyPr wrap="square">
            <a:spAutoFit/>
          </a:bodyPr>
          <a:lstStyle/>
          <a:p>
            <a:r>
              <a:rPr lang="en-IN" dirty="0" smtClean="0"/>
              <a:t>• let and in block </a:t>
            </a:r>
          </a:p>
          <a:p>
            <a:r>
              <a:rPr lang="en-IN" dirty="0" smtClean="0"/>
              <a:t>• variable names matching steps applied in the query </a:t>
            </a:r>
          </a:p>
          <a:p>
            <a:r>
              <a:rPr lang="en-IN" dirty="0" smtClean="0"/>
              <a:t>• some variable names with </a:t>
            </a:r>
            <a:r>
              <a:rPr lang="en-IN" dirty="0" err="1" smtClean="0"/>
              <a:t>hashtag</a:t>
            </a:r>
            <a:r>
              <a:rPr lang="en-IN" dirty="0" smtClean="0"/>
              <a:t> and double quote: #”</a:t>
            </a:r>
            <a:r>
              <a:rPr lang="en-IN" dirty="0" err="1" smtClean="0"/>
              <a:t>var</a:t>
            </a:r>
            <a:r>
              <a:rPr lang="en-IN" dirty="0" smtClean="0"/>
              <a:t> name” </a:t>
            </a:r>
          </a:p>
          <a:p>
            <a:r>
              <a:rPr lang="en-IN" dirty="0" smtClean="0"/>
              <a:t>• end of the line characters: comma • calling many functions </a:t>
            </a:r>
            <a:endParaRPr lang="en-IN" dirty="0"/>
          </a:p>
        </p:txBody>
      </p:sp>
    </p:spTree>
    <p:extLst>
      <p:ext uri="{BB962C8B-B14F-4D97-AF65-F5344CB8AC3E}">
        <p14:creationId xmlns:p14="http://schemas.microsoft.com/office/powerpoint/2010/main" val="2102871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 Language Examples</a:t>
            </a:r>
            <a:endParaRPr lang="en-IN" dirty="0"/>
          </a:p>
        </p:txBody>
      </p:sp>
      <p:sp>
        <p:nvSpPr>
          <p:cNvPr id="3" name="Content Placeholder 2"/>
          <p:cNvSpPr>
            <a:spLocks noGrp="1"/>
          </p:cNvSpPr>
          <p:nvPr>
            <p:ph idx="1"/>
          </p:nvPr>
        </p:nvSpPr>
        <p:spPr/>
        <p:txBody>
          <a:bodyPr/>
          <a:lstStyle/>
          <a:p>
            <a:r>
              <a:rPr lang="en-IN" dirty="0"/>
              <a:t>Fetch All Files and </a:t>
            </a:r>
            <a:r>
              <a:rPr lang="en-IN" dirty="0" smtClean="0"/>
              <a:t>Folders</a:t>
            </a:r>
          </a:p>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709" y="2414184"/>
            <a:ext cx="4824536" cy="10148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709" y="4005064"/>
            <a:ext cx="6856651" cy="20772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63688" y="6119069"/>
            <a:ext cx="4466094" cy="369332"/>
          </a:xfrm>
          <a:prstGeom prst="rect">
            <a:avLst/>
          </a:prstGeom>
        </p:spPr>
        <p:txBody>
          <a:bodyPr wrap="none">
            <a:spAutoFit/>
          </a:bodyPr>
          <a:lstStyle/>
          <a:p>
            <a:r>
              <a:rPr lang="en-IN" u="sng" dirty="0" smtClean="0"/>
              <a:t>Fetch Only Folders Created after Specific Date</a:t>
            </a:r>
            <a:endParaRPr lang="en-IN" u="sng" dirty="0"/>
          </a:p>
        </p:txBody>
      </p:sp>
    </p:spTree>
    <p:extLst>
      <p:ext uri="{BB962C8B-B14F-4D97-AF65-F5344CB8AC3E}">
        <p14:creationId xmlns:p14="http://schemas.microsoft.com/office/powerpoint/2010/main" val="221452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 Language Examples</a:t>
            </a:r>
            <a:endParaRPr lang="en-IN" dirty="0"/>
          </a:p>
        </p:txBody>
      </p:sp>
      <p:sp>
        <p:nvSpPr>
          <p:cNvPr id="4" name="Rectangle 3"/>
          <p:cNvSpPr/>
          <p:nvPr/>
        </p:nvSpPr>
        <p:spPr>
          <a:xfrm>
            <a:off x="1132141" y="3446039"/>
            <a:ext cx="6015621" cy="369332"/>
          </a:xfrm>
          <a:prstGeom prst="rect">
            <a:avLst/>
          </a:prstGeom>
        </p:spPr>
        <p:txBody>
          <a:bodyPr wrap="none">
            <a:spAutoFit/>
          </a:bodyPr>
          <a:lstStyle/>
          <a:p>
            <a:r>
              <a:rPr lang="en-IN" u="sng" dirty="0" smtClean="0"/>
              <a:t>Fetch Only Files with .txt extension and name similar to “amp”</a:t>
            </a:r>
            <a:endParaRPr lang="en-IN" u="sng"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6768752" cy="15292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622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Functions in Power BI</a:t>
            </a:r>
            <a:endParaRPr lang="en-IN" dirty="0"/>
          </a:p>
        </p:txBody>
      </p:sp>
      <p:sp>
        <p:nvSpPr>
          <p:cNvPr id="3" name="Content Placeholder 2"/>
          <p:cNvSpPr>
            <a:spLocks noGrp="1"/>
          </p:cNvSpPr>
          <p:nvPr>
            <p:ph idx="1"/>
          </p:nvPr>
        </p:nvSpPr>
        <p:spPr/>
        <p:txBody>
          <a:bodyPr/>
          <a:lstStyle/>
          <a:p>
            <a:r>
              <a:rPr lang="en-IN" sz="2400" dirty="0"/>
              <a:t>Custom Function in simple definition is a query that run by other queries. </a:t>
            </a:r>
            <a:endParaRPr lang="en-IN" sz="2400" dirty="0" smtClean="0"/>
          </a:p>
          <a:p>
            <a:r>
              <a:rPr lang="en-IN" sz="2400" dirty="0"/>
              <a:t>The main benefit of having a query to run by other queries is that you can repeat a number of steps on the same data structure. </a:t>
            </a:r>
            <a:r>
              <a:rPr lang="en-IN" sz="2400" dirty="0" smtClean="0"/>
              <a:t/>
            </a:r>
            <a:br>
              <a:rPr lang="en-IN" sz="2400" dirty="0" smtClean="0"/>
            </a:br>
            <a:endParaRPr lang="en-IN" sz="2400" dirty="0" smtClean="0"/>
          </a:p>
          <a:p>
            <a:pPr marL="0" indent="0">
              <a:buNone/>
            </a:pPr>
            <a:r>
              <a:rPr lang="en-IN" sz="2400" b="1" dirty="0"/>
              <a:t>Benefits of Custom Function </a:t>
            </a:r>
            <a:endParaRPr lang="en-IN" sz="2400" b="1" dirty="0" smtClean="0"/>
          </a:p>
          <a:p>
            <a:pPr marL="457200" indent="-457200">
              <a:buAutoNum type="arabicPeriod"/>
            </a:pPr>
            <a:r>
              <a:rPr lang="en-IN" sz="2400" dirty="0" smtClean="0"/>
              <a:t>Re-Use </a:t>
            </a:r>
            <a:r>
              <a:rPr lang="en-IN" sz="2400" dirty="0"/>
              <a:t>of Code </a:t>
            </a:r>
            <a:endParaRPr lang="en-IN" sz="2400" dirty="0" smtClean="0"/>
          </a:p>
          <a:p>
            <a:pPr marL="457200" indent="-457200">
              <a:buAutoNum type="arabicPeriod"/>
            </a:pPr>
            <a:r>
              <a:rPr lang="en-IN" sz="2400" dirty="0" smtClean="0"/>
              <a:t>Increasing </a:t>
            </a:r>
            <a:r>
              <a:rPr lang="en-IN" sz="2400" dirty="0"/>
              <a:t>Consistency </a:t>
            </a:r>
            <a:endParaRPr lang="en-IN" sz="2400" dirty="0" smtClean="0"/>
          </a:p>
          <a:p>
            <a:pPr marL="457200" indent="-457200">
              <a:buAutoNum type="arabicPeriod"/>
            </a:pPr>
            <a:r>
              <a:rPr lang="en-IN" sz="2400" dirty="0" smtClean="0"/>
              <a:t>Reducing </a:t>
            </a:r>
            <a:r>
              <a:rPr lang="en-IN" sz="2400" dirty="0"/>
              <a:t>Redundancy</a:t>
            </a:r>
            <a:endParaRPr lang="en-IN" sz="2400" dirty="0" smtClean="0"/>
          </a:p>
          <a:p>
            <a:endParaRPr lang="en-IN" dirty="0"/>
          </a:p>
        </p:txBody>
      </p:sp>
    </p:spTree>
    <p:extLst>
      <p:ext uri="{BB962C8B-B14F-4D97-AF65-F5344CB8AC3E}">
        <p14:creationId xmlns:p14="http://schemas.microsoft.com/office/powerpoint/2010/main" val="295861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Functions-Hands On!</a:t>
            </a:r>
            <a:endParaRPr lang="en-IN" dirty="0"/>
          </a:p>
        </p:txBody>
      </p:sp>
      <p:sp>
        <p:nvSpPr>
          <p:cNvPr id="3" name="Content Placeholder 2"/>
          <p:cNvSpPr>
            <a:spLocks noGrp="1"/>
          </p:cNvSpPr>
          <p:nvPr>
            <p:ph idx="1"/>
          </p:nvPr>
        </p:nvSpPr>
        <p:spPr/>
        <p:txBody>
          <a:bodyPr/>
          <a:lstStyle/>
          <a:p>
            <a:r>
              <a:rPr lang="en-IN" dirty="0" smtClean="0"/>
              <a:t>Open </a:t>
            </a:r>
            <a:r>
              <a:rPr lang="en-IN" dirty="0"/>
              <a:t>URL: </a:t>
            </a:r>
            <a:br>
              <a:rPr lang="en-IN" dirty="0"/>
            </a:br>
            <a:r>
              <a:rPr lang="en-IN" sz="2400" dirty="0">
                <a:hlinkClick r:id="rId2"/>
              </a:rPr>
              <a:t>http://publicholiday.co.nz</a:t>
            </a:r>
            <a:r>
              <a:rPr lang="en-IN" sz="2400" dirty="0" smtClean="0">
                <a:hlinkClick r:id="rId2"/>
              </a:rPr>
              <a:t>/</a:t>
            </a:r>
            <a:endParaRPr lang="en-IN" dirty="0" smtClean="0"/>
          </a:p>
          <a:p>
            <a:r>
              <a:rPr lang="en-IN" sz="2400" dirty="0" smtClean="0"/>
              <a:t>Building a Main Query</a:t>
            </a:r>
          </a:p>
          <a:p>
            <a:r>
              <a:rPr lang="en-IN" sz="2400" dirty="0"/>
              <a:t>Open a Power BI Desktop and start by Get Data from </a:t>
            </a:r>
            <a:r>
              <a:rPr lang="en-IN" sz="2400" dirty="0" smtClean="0"/>
              <a:t>Web</a:t>
            </a:r>
            <a:br>
              <a:rPr lang="en-IN" sz="2400" dirty="0" smtClean="0"/>
            </a:br>
            <a:r>
              <a:rPr lang="en-IN" sz="2400" dirty="0">
                <a:hlinkClick r:id="rId3"/>
              </a:rPr>
              <a:t>http://</a:t>
            </a:r>
            <a:r>
              <a:rPr lang="en-IN" sz="2400" dirty="0" smtClean="0">
                <a:hlinkClick r:id="rId3"/>
              </a:rPr>
              <a:t>publicholiday.co.nz/nz-public-holidays-2016.html</a:t>
            </a:r>
          </a:p>
          <a:p>
            <a:r>
              <a:rPr lang="en-IN" sz="2400" b="1" dirty="0"/>
              <a:t>Parameter Definition</a:t>
            </a:r>
            <a:r>
              <a:rPr lang="en-IN" sz="2400" dirty="0"/>
              <a:t/>
            </a:r>
            <a:br>
              <a:rPr lang="en-IN" sz="2400" dirty="0"/>
            </a:br>
            <a:r>
              <a:rPr lang="en-IN" sz="2400" dirty="0"/>
              <a:t>Parameters are ways to pass values to other queries.</a:t>
            </a:r>
            <a:br>
              <a:rPr lang="en-IN" sz="2400" dirty="0"/>
            </a:br>
            <a:r>
              <a:rPr lang="en-IN" sz="2400" dirty="0"/>
              <a:t>Click on Manage Parameters menu option in Query Editor, and select New Parameter.</a:t>
            </a:r>
            <a:r>
              <a:rPr lang="en-IN" sz="2400" dirty="0" smtClean="0">
                <a:hlinkClick r:id="rId3"/>
              </a:rPr>
              <a:t/>
            </a:r>
            <a:br>
              <a:rPr lang="en-IN" sz="2400" dirty="0" smtClean="0">
                <a:hlinkClick r:id="rId3"/>
              </a:rPr>
            </a:br>
            <a:endParaRPr lang="en-IN" sz="2400" dirty="0" smtClean="0">
              <a:hlinkClick r:id="rId3"/>
            </a:endParaRPr>
          </a:p>
          <a:p>
            <a:endParaRPr lang="en-IN" sz="2400" dirty="0">
              <a:hlinkClick r:id="rId3"/>
            </a:endParaRPr>
          </a:p>
          <a:p>
            <a:endParaRPr lang="en-IN" sz="2400" dirty="0"/>
          </a:p>
        </p:txBody>
      </p:sp>
    </p:spTree>
    <p:extLst>
      <p:ext uri="{BB962C8B-B14F-4D97-AF65-F5344CB8AC3E}">
        <p14:creationId xmlns:p14="http://schemas.microsoft.com/office/powerpoint/2010/main" val="279759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0195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Functions-Hands On!</a:t>
            </a:r>
          </a:p>
        </p:txBody>
      </p:sp>
      <p:sp>
        <p:nvSpPr>
          <p:cNvPr id="4" name="Content Placeholder 3"/>
          <p:cNvSpPr>
            <a:spLocks noGrp="1"/>
          </p:cNvSpPr>
          <p:nvPr>
            <p:ph idx="1"/>
          </p:nvPr>
        </p:nvSpPr>
        <p:spPr/>
        <p:txBody>
          <a:bodyPr>
            <a:normAutofit/>
          </a:bodyPr>
          <a:lstStyle/>
          <a:p>
            <a:r>
              <a:rPr lang="en-IN" sz="2400" b="1" dirty="0"/>
              <a:t>URL </a:t>
            </a:r>
            <a:r>
              <a:rPr lang="en-IN" sz="2400" b="1" dirty="0" smtClean="0"/>
              <a:t>Parameterization</a:t>
            </a:r>
            <a:br>
              <a:rPr lang="en-IN" sz="2400" b="1" dirty="0" smtClean="0"/>
            </a:br>
            <a:r>
              <a:rPr lang="en-IN" sz="2400" dirty="0"/>
              <a:t>In our case, the URL which </a:t>
            </a:r>
            <a:r>
              <a:rPr lang="en-IN" sz="2400" dirty="0" smtClean="0"/>
              <a:t>contains </a:t>
            </a:r>
            <a:r>
              <a:rPr lang="en-IN" sz="2400" dirty="0"/>
              <a:t>2016 as the year, can be dynamic using this </a:t>
            </a:r>
            <a:r>
              <a:rPr lang="en-IN" sz="2400" dirty="0" smtClean="0"/>
              <a:t>parameter.</a:t>
            </a:r>
          </a:p>
          <a:p>
            <a:r>
              <a:rPr lang="en-IN" sz="2400" dirty="0" smtClean="0"/>
              <a:t>Add Custom column ‘Year’.</a:t>
            </a:r>
          </a:p>
          <a:p>
            <a:r>
              <a:rPr lang="en-IN" sz="2400" dirty="0" smtClean="0"/>
              <a:t>Go to Source</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645024"/>
            <a:ext cx="4596461" cy="27278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725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Functions-Hands On!</a:t>
            </a:r>
          </a:p>
        </p:txBody>
      </p:sp>
      <p:sp>
        <p:nvSpPr>
          <p:cNvPr id="3" name="Content Placeholder 2"/>
          <p:cNvSpPr>
            <a:spLocks noGrp="1"/>
          </p:cNvSpPr>
          <p:nvPr>
            <p:ph idx="1"/>
          </p:nvPr>
        </p:nvSpPr>
        <p:spPr>
          <a:xfrm>
            <a:off x="628650" y="1628800"/>
            <a:ext cx="7886700" cy="5040559"/>
          </a:xfrm>
        </p:spPr>
        <p:txBody>
          <a:bodyPr>
            <a:normAutofit lnSpcReduction="10000"/>
          </a:bodyPr>
          <a:lstStyle/>
          <a:p>
            <a:r>
              <a:rPr lang="en-IN" sz="2400" b="1" dirty="0"/>
              <a:t>Convert Query to </a:t>
            </a:r>
            <a:r>
              <a:rPr lang="en-IN" sz="2400" b="1" dirty="0" smtClean="0"/>
              <a:t>Function</a:t>
            </a:r>
            <a:br>
              <a:rPr lang="en-IN" sz="2400" b="1" dirty="0" smtClean="0"/>
            </a:br>
            <a:r>
              <a:rPr lang="en-IN" sz="2400" dirty="0"/>
              <a:t>After using parameter in the source of query we can convert it to function. Right click on the Table 0 query and select Create Function</a:t>
            </a:r>
            <a:r>
              <a:rPr lang="en-IN" sz="2400" dirty="0" smtClean="0"/>
              <a:t>.</a:t>
            </a:r>
            <a:br>
              <a:rPr lang="en-IN" sz="2400" dirty="0" smtClean="0"/>
            </a:br>
            <a:endParaRPr lang="en-IN" sz="2400" dirty="0" smtClean="0"/>
          </a:p>
          <a:p>
            <a:r>
              <a:rPr lang="en-IN" sz="2400" b="1" dirty="0"/>
              <a:t>Using </a:t>
            </a:r>
            <a:r>
              <a:rPr lang="en-IN" sz="2400" b="1" dirty="0" smtClean="0"/>
              <a:t>Generator</a:t>
            </a:r>
            <a:br>
              <a:rPr lang="en-IN" sz="2400" b="1" dirty="0" smtClean="0"/>
            </a:br>
            <a:r>
              <a:rPr lang="en-IN" sz="2000" dirty="0"/>
              <a:t>Generators are functions that generate a list. This can be used for creating loop structure in Power Query,</a:t>
            </a:r>
            <a:br>
              <a:rPr lang="en-IN" sz="2000" dirty="0"/>
            </a:br>
            <a:r>
              <a:rPr lang="en-IN" sz="2000" dirty="0" smtClean="0"/>
              <a:t/>
            </a:r>
            <a:br>
              <a:rPr lang="en-IN" sz="2000" dirty="0" smtClean="0"/>
            </a:br>
            <a:r>
              <a:rPr lang="en-IN" sz="2000" dirty="0" smtClean="0"/>
              <a:t>In </a:t>
            </a:r>
            <a:r>
              <a:rPr lang="en-IN" sz="2000" dirty="0"/>
              <a:t>your Query Editor Window, create a New Source from Home tab, and choose Blank Query</a:t>
            </a:r>
            <a:r>
              <a:rPr lang="en-IN" sz="2000" dirty="0" smtClean="0"/>
              <a:t>.</a:t>
            </a:r>
            <a:br>
              <a:rPr lang="en-IN" sz="2000" dirty="0" smtClean="0"/>
            </a:br>
            <a:r>
              <a:rPr lang="en-IN" sz="2000" dirty="0"/>
              <a:t/>
            </a:r>
            <a:br>
              <a:rPr lang="en-IN" sz="2000" dirty="0"/>
            </a:br>
            <a:r>
              <a:rPr lang="en-IN" sz="2000" dirty="0"/>
              <a:t>This will create a Query1 for you. </a:t>
            </a:r>
            <a:r>
              <a:rPr lang="en-IN" sz="2000" dirty="0" smtClean="0"/>
              <a:t>Click </a:t>
            </a:r>
            <a:r>
              <a:rPr lang="en-IN" sz="2000" dirty="0"/>
              <a:t>on Query1 in Queries </a:t>
            </a:r>
            <a:r>
              <a:rPr lang="en-IN" sz="2000" dirty="0" smtClean="0"/>
              <a:t>pane,</a:t>
            </a:r>
          </a:p>
          <a:p>
            <a:pPr marL="0" indent="0">
              <a:buNone/>
            </a:pPr>
            <a:r>
              <a:rPr lang="en-IN" sz="2000" dirty="0"/>
              <a:t> </a:t>
            </a:r>
            <a:r>
              <a:rPr lang="en-IN" sz="2000" dirty="0" smtClean="0"/>
              <a:t>   and </a:t>
            </a:r>
            <a:r>
              <a:rPr lang="en-IN" sz="2000" dirty="0"/>
              <a:t>in the Formula bar type in below script: = </a:t>
            </a:r>
            <a:r>
              <a:rPr lang="en-IN" sz="2000" dirty="0" err="1"/>
              <a:t>List.Numbers</a:t>
            </a:r>
            <a:r>
              <a:rPr lang="en-IN" sz="2000" dirty="0"/>
              <a:t>(2015,5)</a:t>
            </a:r>
            <a:br>
              <a:rPr lang="en-IN" sz="2000" dirty="0"/>
            </a:br>
            <a:endParaRPr lang="en-IN" sz="2000" dirty="0" smtClean="0"/>
          </a:p>
          <a:p>
            <a:r>
              <a:rPr lang="en-IN" sz="2000" b="1" dirty="0" smtClean="0"/>
              <a:t>Convert </a:t>
            </a:r>
            <a:r>
              <a:rPr lang="en-IN" sz="2000" b="1" dirty="0"/>
              <a:t>this to Table </a:t>
            </a:r>
          </a:p>
        </p:txBody>
      </p:sp>
    </p:spTree>
    <p:extLst>
      <p:ext uri="{BB962C8B-B14F-4D97-AF65-F5344CB8AC3E}">
        <p14:creationId xmlns:p14="http://schemas.microsoft.com/office/powerpoint/2010/main" val="1167132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Functions-Hands On!</a:t>
            </a:r>
          </a:p>
        </p:txBody>
      </p:sp>
      <p:sp>
        <p:nvSpPr>
          <p:cNvPr id="3" name="Content Placeholder 2"/>
          <p:cNvSpPr>
            <a:spLocks noGrp="1"/>
          </p:cNvSpPr>
          <p:nvPr>
            <p:ph idx="1"/>
          </p:nvPr>
        </p:nvSpPr>
        <p:spPr>
          <a:xfrm>
            <a:off x="628650" y="1628800"/>
            <a:ext cx="7886700" cy="5040559"/>
          </a:xfrm>
        </p:spPr>
        <p:txBody>
          <a:bodyPr>
            <a:normAutofit/>
          </a:bodyPr>
          <a:lstStyle/>
          <a:p>
            <a:r>
              <a:rPr lang="en-IN" sz="2400" b="1" dirty="0"/>
              <a:t>Consuming Function </a:t>
            </a:r>
            <a:br>
              <a:rPr lang="en-IN" sz="2400" b="1" dirty="0"/>
            </a:br>
            <a:r>
              <a:rPr lang="en-IN" sz="2000" dirty="0" smtClean="0"/>
              <a:t>To consume </a:t>
            </a:r>
            <a:r>
              <a:rPr lang="en-IN" sz="2000" dirty="0"/>
              <a:t>a function in Query Editor from a table. </a:t>
            </a:r>
            <a:r>
              <a:rPr lang="en-IN" sz="2000" dirty="0" smtClean="0"/>
              <a:t/>
            </a:r>
            <a:br>
              <a:rPr lang="en-IN" sz="2000" dirty="0" smtClean="0"/>
            </a:br>
            <a:r>
              <a:rPr lang="en-IN" sz="2000" dirty="0" smtClean="0"/>
              <a:t>Go </a:t>
            </a:r>
            <a:r>
              <a:rPr lang="en-IN" sz="2000" dirty="0"/>
              <a:t>to Add Columns, and click on Invoke Custom Function option.</a:t>
            </a:r>
            <a:br>
              <a:rPr lang="en-IN" sz="2000" dirty="0"/>
            </a:br>
            <a:r>
              <a:rPr lang="en-IN" sz="2000" dirty="0"/>
              <a:t/>
            </a:r>
            <a:br>
              <a:rPr lang="en-IN" sz="2000" dirty="0"/>
            </a:br>
            <a:r>
              <a:rPr lang="en-IN" sz="2000" dirty="0"/>
              <a:t>In the Invoke Custom Function window, choose the function (named </a:t>
            </a:r>
            <a:r>
              <a:rPr lang="en-IN" sz="2000" dirty="0" err="1"/>
              <a:t>GetHolidays</a:t>
            </a:r>
            <a:r>
              <a:rPr lang="en-IN" sz="2000" dirty="0"/>
              <a:t>), the input parameter is from the table column name Column1, and name the output column as Holidays</a:t>
            </a:r>
            <a:r>
              <a:rPr lang="en-IN" sz="2000" dirty="0" smtClean="0"/>
              <a:t>.</a:t>
            </a:r>
            <a:br>
              <a:rPr lang="en-IN" sz="2000" dirty="0" smtClean="0"/>
            </a:br>
            <a:endParaRPr lang="en-IN" sz="2000" dirty="0" smtClean="0"/>
          </a:p>
          <a:p>
            <a:endParaRPr lang="en-IN" sz="2000" b="1"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68" y="3933056"/>
            <a:ext cx="3848100" cy="1857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40168" y="5949280"/>
            <a:ext cx="7304240" cy="646331"/>
          </a:xfrm>
          <a:prstGeom prst="rect">
            <a:avLst/>
          </a:prstGeom>
        </p:spPr>
        <p:txBody>
          <a:bodyPr wrap="square">
            <a:spAutoFit/>
          </a:bodyPr>
          <a:lstStyle/>
          <a:p>
            <a:r>
              <a:rPr lang="en-IN" dirty="0" smtClean="0"/>
              <a:t>Now when you click on OK, you will see a new column added with a table in each cell. </a:t>
            </a:r>
            <a:endParaRPr lang="en-IN" dirty="0"/>
          </a:p>
        </p:txBody>
      </p:sp>
    </p:spTree>
    <p:extLst>
      <p:ext uri="{BB962C8B-B14F-4D97-AF65-F5344CB8AC3E}">
        <p14:creationId xmlns:p14="http://schemas.microsoft.com/office/powerpoint/2010/main" val="2446665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a:t>
            </a:r>
            <a:endParaRPr lang="en-IN" dirty="0"/>
          </a:p>
        </p:txBody>
      </p:sp>
      <p:sp>
        <p:nvSpPr>
          <p:cNvPr id="3" name="Content Placeholder 2"/>
          <p:cNvSpPr>
            <a:spLocks noGrp="1"/>
          </p:cNvSpPr>
          <p:nvPr>
            <p:ph idx="1"/>
          </p:nvPr>
        </p:nvSpPr>
        <p:spPr/>
        <p:txBody>
          <a:bodyPr>
            <a:normAutofit/>
          </a:bodyPr>
          <a:lstStyle/>
          <a:p>
            <a:r>
              <a:rPr lang="en-IN" sz="2400" b="1" dirty="0"/>
              <a:t>What is Interactivity of Power BI Visuals</a:t>
            </a:r>
            <a:r>
              <a:rPr lang="en-IN" sz="2400" b="1" dirty="0" smtClean="0"/>
              <a:t>?</a:t>
            </a:r>
            <a:br>
              <a:rPr lang="en-IN" sz="2400" b="1" dirty="0" smtClean="0"/>
            </a:br>
            <a:r>
              <a:rPr lang="en-IN" sz="2400" dirty="0"/>
              <a:t>Power BI visuals are interacting with each other. Selecting an item in a visual will effect on the display of another chart</a:t>
            </a:r>
            <a:r>
              <a:rPr lang="en-IN" sz="2400" dirty="0" smtClean="0"/>
              <a:t>.</a:t>
            </a:r>
          </a:p>
          <a:p>
            <a:r>
              <a:rPr lang="en-IN" sz="2400" b="1" dirty="0"/>
              <a:t>Changing the </a:t>
            </a:r>
            <a:r>
              <a:rPr lang="en-IN" sz="2400" b="1" dirty="0" smtClean="0"/>
              <a:t>Interaction</a:t>
            </a:r>
            <a:br>
              <a:rPr lang="en-IN" sz="2400" b="1" dirty="0" smtClean="0"/>
            </a:br>
            <a:r>
              <a:rPr lang="en-IN" sz="2400" dirty="0"/>
              <a:t>To change the interaction of a chart with other charts, simply select the main chart (the chart that you want to control effect of that on other charts), and then from Visual Tools menu, under Format, click on Edit Interactions</a:t>
            </a:r>
            <a:r>
              <a:rPr lang="en-IN" sz="2400" dirty="0" smtClean="0"/>
              <a:t>.</a:t>
            </a:r>
          </a:p>
        </p:txBody>
      </p:sp>
    </p:spTree>
    <p:extLst>
      <p:ext uri="{BB962C8B-B14F-4D97-AF65-F5344CB8AC3E}">
        <p14:creationId xmlns:p14="http://schemas.microsoft.com/office/powerpoint/2010/main" val="3313402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KPI</a:t>
            </a:r>
            <a:endParaRPr lang="en-IN"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843758"/>
            <a:ext cx="2520280" cy="18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67544" y="1412776"/>
            <a:ext cx="8424936" cy="4351338"/>
          </a:xfrm>
        </p:spPr>
        <p:txBody>
          <a:bodyPr/>
          <a:lstStyle/>
          <a:p>
            <a:r>
              <a:rPr lang="en-IN" dirty="0"/>
              <a:t>What is KPI?</a:t>
            </a:r>
            <a:br>
              <a:rPr lang="en-IN" dirty="0"/>
            </a:br>
            <a:r>
              <a:rPr lang="en-IN" sz="2000" i="1" dirty="0"/>
              <a:t>Key Performance Indicator is a measure for business to understand how they perform in specific area that is important and many times critical for their business</a:t>
            </a:r>
            <a:r>
              <a:rPr lang="en-IN" sz="2000" i="1" dirty="0" smtClean="0"/>
              <a:t>.</a:t>
            </a:r>
          </a:p>
          <a:p>
            <a:r>
              <a:rPr lang="en-IN" dirty="0"/>
              <a:t>KPI Elements </a:t>
            </a:r>
            <a:r>
              <a:rPr lang="en-IN" sz="2000" dirty="0" smtClean="0"/>
              <a:t/>
            </a:r>
            <a:br>
              <a:rPr lang="en-IN" sz="2000" dirty="0" smtClean="0"/>
            </a:br>
            <a:r>
              <a:rPr lang="en-IN" sz="2000" dirty="0" smtClean="0"/>
              <a:t>KPIs </a:t>
            </a:r>
            <a:r>
              <a:rPr lang="en-IN" sz="2000" dirty="0"/>
              <a:t>measuring something and show trend and status. So they have components to work with as below: </a:t>
            </a:r>
            <a:r>
              <a:rPr lang="en-IN" sz="2000" dirty="0" smtClean="0"/>
              <a:t/>
            </a:r>
            <a:br>
              <a:rPr lang="en-IN" sz="2000" dirty="0" smtClean="0"/>
            </a:br>
            <a:r>
              <a:rPr lang="en-IN" sz="2000" dirty="0" smtClean="0"/>
              <a:t>• </a:t>
            </a:r>
            <a:r>
              <a:rPr lang="en-IN" sz="2000" dirty="0"/>
              <a:t>Value; The main measure which we want to evaluate </a:t>
            </a:r>
            <a:r>
              <a:rPr lang="en-IN" sz="2000" dirty="0" smtClean="0"/>
              <a:t/>
            </a:r>
            <a:br>
              <a:rPr lang="en-IN" sz="2000" dirty="0" smtClean="0"/>
            </a:br>
            <a:r>
              <a:rPr lang="en-IN" sz="2000" dirty="0" smtClean="0"/>
              <a:t>• </a:t>
            </a:r>
            <a:r>
              <a:rPr lang="en-IN" sz="2000" dirty="0"/>
              <a:t>Target; What we want to </a:t>
            </a:r>
            <a:r>
              <a:rPr lang="en-IN" sz="2000" dirty="0" smtClean="0"/>
              <a:t>compare </a:t>
            </a:r>
            <a:r>
              <a:rPr lang="en-IN" sz="2000" dirty="0"/>
              <a:t>the Value with </a:t>
            </a:r>
            <a:r>
              <a:rPr lang="en-IN" sz="2000" dirty="0" smtClean="0"/>
              <a:t/>
            </a:r>
            <a:br>
              <a:rPr lang="en-IN" sz="2000" dirty="0" smtClean="0"/>
            </a:br>
            <a:r>
              <a:rPr lang="en-IN" sz="2000" dirty="0" smtClean="0"/>
              <a:t>• </a:t>
            </a:r>
            <a:r>
              <a:rPr lang="en-IN" sz="2000" dirty="0"/>
              <a:t>Trend; How </a:t>
            </a:r>
            <a:r>
              <a:rPr lang="en-IN" sz="2000" dirty="0" smtClean="0"/>
              <a:t>value performs </a:t>
            </a:r>
            <a:r>
              <a:rPr lang="en-IN" sz="2000" dirty="0"/>
              <a:t>in a time period, is it going upward, </a:t>
            </a:r>
            <a:r>
              <a:rPr lang="en-IN" sz="2000" dirty="0" smtClean="0"/>
              <a:t>downward? </a:t>
            </a:r>
            <a:br>
              <a:rPr lang="en-IN" sz="2000" dirty="0" smtClean="0"/>
            </a:br>
            <a:r>
              <a:rPr lang="en-IN" sz="2000" dirty="0" smtClean="0"/>
              <a:t>• </a:t>
            </a:r>
            <a:r>
              <a:rPr lang="en-IN" sz="2000" dirty="0"/>
              <a:t>Status; What is the current status of Value against Target?</a:t>
            </a:r>
            <a:endParaRPr lang="en-IN" sz="2000" i="1" dirty="0"/>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4941168"/>
            <a:ext cx="5062339" cy="178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013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Visuals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Synoptic Panel by SQL </a:t>
            </a:r>
            <a:r>
              <a:rPr lang="en-IN" b="1" dirty="0" smtClean="0"/>
              <a:t>BI</a:t>
            </a:r>
            <a:br>
              <a:rPr lang="en-IN" b="1" dirty="0" smtClean="0"/>
            </a:br>
            <a:r>
              <a:rPr lang="en-IN" sz="2400" dirty="0" smtClean="0"/>
              <a:t>With </a:t>
            </a:r>
            <a:r>
              <a:rPr lang="en-IN" sz="2400" dirty="0"/>
              <a:t>this visualization you can define regions in any picture or images, and map data points to the image in your Power BI report</a:t>
            </a:r>
            <a:r>
              <a:rPr lang="en-IN" sz="2400" dirty="0" smtClean="0"/>
              <a:t>.</a:t>
            </a:r>
            <a:br>
              <a:rPr lang="en-IN" sz="2400" dirty="0" smtClean="0"/>
            </a:br>
            <a:endParaRPr lang="en-IN" sz="2400" dirty="0" smtClean="0"/>
          </a:p>
          <a:p>
            <a:r>
              <a:rPr lang="en-IN" sz="2400" b="1" dirty="0"/>
              <a:t>Visit: </a:t>
            </a:r>
            <a:r>
              <a:rPr lang="en-IN" sz="2400" b="1" dirty="0">
                <a:hlinkClick r:id="rId2"/>
              </a:rPr>
              <a:t>https://synoptic.design</a:t>
            </a:r>
            <a:r>
              <a:rPr lang="en-IN" sz="2400" b="1" dirty="0" smtClean="0">
                <a:hlinkClick r:id="rId2"/>
              </a:rPr>
              <a:t>/</a:t>
            </a:r>
            <a:endParaRPr lang="en-IN" sz="2400" b="1" dirty="0" smtClean="0"/>
          </a:p>
          <a:p>
            <a:r>
              <a:rPr lang="en-IN" sz="2400" dirty="0" smtClean="0"/>
              <a:t>Load car-data in Power BI. Open below link:</a:t>
            </a:r>
            <a:r>
              <a:rPr lang="en-IN" sz="2400" dirty="0" smtClean="0">
                <a:hlinkClick r:id="rId3"/>
              </a:rPr>
              <a:t/>
            </a:r>
            <a:br>
              <a:rPr lang="en-IN" sz="2400" dirty="0" smtClean="0">
                <a:hlinkClick r:id="rId3"/>
              </a:rPr>
            </a:br>
            <a:r>
              <a:rPr lang="en-IN" sz="2400" dirty="0" smtClean="0">
                <a:hlinkClick r:id="rId3"/>
              </a:rPr>
              <a:t>https</a:t>
            </a:r>
            <a:r>
              <a:rPr lang="en-IN" sz="2400" dirty="0">
                <a:hlinkClick r:id="rId3"/>
              </a:rPr>
              <a:t>://www.123rf.com/photo_1648382_sw-car--layout-for-presentation--</a:t>
            </a:r>
            <a:r>
              <a:rPr lang="en-IN" sz="2400" dirty="0" smtClean="0">
                <a:hlinkClick r:id="rId3"/>
              </a:rPr>
              <a:t>vector.html</a:t>
            </a:r>
            <a:endParaRPr lang="en-IN" sz="2400" dirty="0" smtClean="0"/>
          </a:p>
          <a:p>
            <a:r>
              <a:rPr lang="en-IN" sz="2400" dirty="0" smtClean="0"/>
              <a:t>Upload image to synoptic designer</a:t>
            </a:r>
          </a:p>
          <a:p>
            <a:r>
              <a:rPr lang="en-IN" sz="2400" dirty="0" smtClean="0"/>
              <a:t>Define Areas</a:t>
            </a:r>
          </a:p>
          <a:p>
            <a:r>
              <a:rPr lang="en-IN" sz="2400" dirty="0" smtClean="0"/>
              <a:t>Export </a:t>
            </a:r>
            <a:r>
              <a:rPr lang="en-IN" sz="2400" dirty="0" err="1" smtClean="0"/>
              <a:t>svg</a:t>
            </a:r>
            <a:r>
              <a:rPr lang="en-IN" sz="2400" dirty="0" smtClean="0"/>
              <a:t> file</a:t>
            </a:r>
          </a:p>
          <a:p>
            <a:r>
              <a:rPr lang="en-IN" sz="2400" dirty="0" smtClean="0"/>
              <a:t>Import </a:t>
            </a:r>
            <a:r>
              <a:rPr lang="en-IN" sz="2400" dirty="0" err="1" smtClean="0"/>
              <a:t>svg</a:t>
            </a:r>
            <a:r>
              <a:rPr lang="en-IN" sz="2400" dirty="0" smtClean="0"/>
              <a:t> in Synoptic Custom Visual</a:t>
            </a:r>
          </a:p>
          <a:p>
            <a:endParaRPr lang="en-IN" sz="2400" dirty="0"/>
          </a:p>
        </p:txBody>
      </p:sp>
    </p:spTree>
    <p:extLst>
      <p:ext uri="{BB962C8B-B14F-4D97-AF65-F5344CB8AC3E}">
        <p14:creationId xmlns:p14="http://schemas.microsoft.com/office/powerpoint/2010/main" val="3864356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Filters using Chiclet Slicer</a:t>
            </a:r>
            <a:endParaRPr lang="en-IN" dirty="0"/>
          </a:p>
        </p:txBody>
      </p:sp>
      <p:sp>
        <p:nvSpPr>
          <p:cNvPr id="3" name="Content Placeholder 2"/>
          <p:cNvSpPr>
            <a:spLocks noGrp="1"/>
          </p:cNvSpPr>
          <p:nvPr>
            <p:ph idx="1"/>
          </p:nvPr>
        </p:nvSpPr>
        <p:spPr/>
        <p:txBody>
          <a:bodyPr>
            <a:normAutofit/>
          </a:bodyPr>
          <a:lstStyle/>
          <a:p>
            <a:r>
              <a:rPr lang="en-IN" sz="2400" dirty="0" smtClean="0"/>
              <a:t>Create </a:t>
            </a:r>
            <a:r>
              <a:rPr lang="en-IN" sz="2400" dirty="0"/>
              <a:t>another </a:t>
            </a:r>
            <a:r>
              <a:rPr lang="en-IN" sz="2400" dirty="0" smtClean="0"/>
              <a:t>spread sheet </a:t>
            </a:r>
            <a:r>
              <a:rPr lang="en-IN" sz="2400" dirty="0"/>
              <a:t>with accident types and a field called logo which is a URL for an image related to each item</a:t>
            </a:r>
            <a:r>
              <a:rPr lang="en-IN" sz="2400" dirty="0" smtClean="0"/>
              <a:t>.</a:t>
            </a:r>
          </a:p>
          <a:p>
            <a:r>
              <a:rPr lang="en-IN" sz="2400" dirty="0" smtClean="0"/>
              <a:t>Change data type to web </a:t>
            </a:r>
            <a:r>
              <a:rPr lang="en-IN" sz="2400" dirty="0" err="1" smtClean="0"/>
              <a:t>url</a:t>
            </a:r>
            <a:endParaRPr lang="en-IN" sz="2400" dirty="0" smtClean="0"/>
          </a:p>
          <a:p>
            <a:r>
              <a:rPr lang="en-IN" sz="2400" dirty="0"/>
              <a:t>Now in the Chiclet Slicer custom visual I set fields as accident type, and Image as Logo, </a:t>
            </a:r>
            <a:br>
              <a:rPr lang="en-IN" sz="2400" dirty="0"/>
            </a:br>
            <a:r>
              <a:rPr lang="en-IN" sz="2400" dirty="0" smtClean="0"/>
              <a:t>and </a:t>
            </a:r>
            <a:r>
              <a:rPr lang="en-IN" sz="2400" dirty="0"/>
              <a:t>count of </a:t>
            </a:r>
            <a:r>
              <a:rPr lang="en-IN" sz="2400" dirty="0" err="1" smtClean="0"/>
              <a:t>regno</a:t>
            </a:r>
            <a:r>
              <a:rPr lang="en-IN" sz="2400" dirty="0" smtClean="0"/>
              <a:t>. </a:t>
            </a:r>
            <a:r>
              <a:rPr lang="en-IN" sz="2400" dirty="0"/>
              <a:t>as Values.</a:t>
            </a:r>
            <a:endParaRPr lang="en-IN" sz="2400" dirty="0" smtClean="0"/>
          </a:p>
          <a:p>
            <a:endParaRPr lang="en-IN" sz="24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645024"/>
            <a:ext cx="1551678" cy="279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02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Integrating Shape Maps</a:t>
            </a:r>
            <a:endParaRPr lang="en-IN" dirty="0"/>
          </a:p>
        </p:txBody>
      </p:sp>
      <p:sp>
        <p:nvSpPr>
          <p:cNvPr id="3" name="Content Placeholder 2"/>
          <p:cNvSpPr>
            <a:spLocks noGrp="1"/>
          </p:cNvSpPr>
          <p:nvPr>
            <p:ph idx="1"/>
          </p:nvPr>
        </p:nvSpPr>
        <p:spPr/>
        <p:txBody>
          <a:bodyPr>
            <a:normAutofit lnSpcReduction="10000"/>
          </a:bodyPr>
          <a:lstStyle/>
          <a:p>
            <a:r>
              <a:rPr lang="en-IN" dirty="0"/>
              <a:t>Shape Map allows you to add your own </a:t>
            </a:r>
            <a:r>
              <a:rPr lang="en-IN" dirty="0" smtClean="0"/>
              <a:t>Map</a:t>
            </a:r>
          </a:p>
          <a:p>
            <a:r>
              <a:rPr lang="en-IN" dirty="0" smtClean="0"/>
              <a:t>Consists of geometry data – points, boundaries, lines etc.</a:t>
            </a:r>
          </a:p>
          <a:p>
            <a:r>
              <a:rPr lang="en-IN" dirty="0" smtClean="0"/>
              <a:t>Convert </a:t>
            </a:r>
            <a:r>
              <a:rPr lang="en-IN" dirty="0"/>
              <a:t>it to TOPO </a:t>
            </a:r>
            <a:r>
              <a:rPr lang="en-IN" dirty="0" smtClean="0"/>
              <a:t>JSON for using it in PowerBI.</a:t>
            </a:r>
          </a:p>
          <a:p>
            <a:r>
              <a:rPr lang="en-IN" dirty="0"/>
              <a:t>Source: </a:t>
            </a:r>
            <a:r>
              <a:rPr lang="en-IN" dirty="0">
                <a:hlinkClick r:id="rId2"/>
              </a:rPr>
              <a:t>http://shpescape.com</a:t>
            </a:r>
            <a:r>
              <a:rPr lang="en-IN" dirty="0" smtClean="0">
                <a:hlinkClick r:id="rId2"/>
              </a:rPr>
              <a:t>/</a:t>
            </a:r>
            <a:endParaRPr lang="en-IN" dirty="0" smtClean="0"/>
          </a:p>
          <a:p>
            <a:r>
              <a:rPr lang="en-IN" dirty="0"/>
              <a:t>Verify </a:t>
            </a:r>
            <a:r>
              <a:rPr lang="en-IN" dirty="0" smtClean="0"/>
              <a:t>regions </a:t>
            </a:r>
            <a:r>
              <a:rPr lang="en-IN" dirty="0"/>
              <a:t>in Format -&gt; Shape section with clicking on “View Map Keys</a:t>
            </a:r>
            <a:r>
              <a:rPr lang="en-IN" dirty="0" smtClean="0"/>
              <a:t>”</a:t>
            </a:r>
          </a:p>
          <a:p>
            <a:r>
              <a:rPr lang="en-IN" b="1" dirty="0" smtClean="0"/>
              <a:t>Cons: </a:t>
            </a:r>
            <a:r>
              <a:rPr lang="en-IN" dirty="0" smtClean="0"/>
              <a:t>You </a:t>
            </a:r>
            <a:r>
              <a:rPr lang="en-IN" dirty="0"/>
              <a:t>cannot add other layers of map to it (for example if you want to add </a:t>
            </a:r>
            <a:r>
              <a:rPr lang="en-IN" dirty="0" err="1"/>
              <a:t>heatmap</a:t>
            </a:r>
            <a:r>
              <a:rPr lang="en-IN" dirty="0"/>
              <a:t>, or bubbles to it)</a:t>
            </a:r>
          </a:p>
        </p:txBody>
      </p:sp>
    </p:spTree>
    <p:extLst>
      <p:ext uri="{BB962C8B-B14F-4D97-AF65-F5344CB8AC3E}">
        <p14:creationId xmlns:p14="http://schemas.microsoft.com/office/powerpoint/2010/main" val="99015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Beyond the 10GB Limitation of Power BI</a:t>
            </a:r>
          </a:p>
        </p:txBody>
      </p:sp>
      <p:sp>
        <p:nvSpPr>
          <p:cNvPr id="3" name="Content Placeholder 2"/>
          <p:cNvSpPr>
            <a:spLocks noGrp="1"/>
          </p:cNvSpPr>
          <p:nvPr>
            <p:ph idx="1"/>
          </p:nvPr>
        </p:nvSpPr>
        <p:spPr/>
        <p:txBody>
          <a:bodyPr>
            <a:normAutofit fontScale="92500" lnSpcReduction="10000"/>
          </a:bodyPr>
          <a:lstStyle/>
          <a:p>
            <a:r>
              <a:rPr lang="en-IN" b="1" dirty="0"/>
              <a:t>Live </a:t>
            </a:r>
            <a:r>
              <a:rPr lang="en-IN" b="1" dirty="0" smtClean="0"/>
              <a:t>Connection</a:t>
            </a:r>
            <a:br>
              <a:rPr lang="en-IN" b="1" dirty="0" smtClean="0"/>
            </a:br>
            <a:r>
              <a:rPr lang="en-IN" b="1" dirty="0" smtClean="0"/>
              <a:t/>
            </a:r>
            <a:br>
              <a:rPr lang="en-IN" b="1" dirty="0" smtClean="0"/>
            </a:br>
            <a:r>
              <a:rPr lang="en-IN" dirty="0"/>
              <a:t>With Power BI we can connect live to some data sources; On premises or in cloud</a:t>
            </a:r>
            <a:r>
              <a:rPr lang="en-IN" dirty="0" smtClean="0"/>
              <a:t>.</a:t>
            </a:r>
            <a:br>
              <a:rPr lang="en-IN" dirty="0" smtClean="0"/>
            </a:br>
            <a:r>
              <a:rPr lang="en-IN" dirty="0"/>
              <a:t/>
            </a:r>
            <a:br>
              <a:rPr lang="en-IN" dirty="0"/>
            </a:br>
            <a:r>
              <a:rPr lang="en-IN" dirty="0"/>
              <a:t>Live connection won’t import data into the model in Power BI</a:t>
            </a:r>
            <a:r>
              <a:rPr lang="en-IN" dirty="0" smtClean="0"/>
              <a:t>.</a:t>
            </a:r>
            <a:br>
              <a:rPr lang="en-IN" dirty="0" smtClean="0"/>
            </a:br>
            <a:r>
              <a:rPr lang="en-IN" dirty="0"/>
              <a:t/>
            </a:r>
            <a:br>
              <a:rPr lang="en-IN" dirty="0"/>
            </a:br>
            <a:r>
              <a:rPr lang="en-IN" dirty="0"/>
              <a:t>Live connection brings the metadata and data structure into Power BI, and then you can visualize data based on that. with every visualization a query will be sent to the data source and brings the response.</a:t>
            </a:r>
            <a:r>
              <a:rPr lang="en-IN" dirty="0" smtClean="0"/>
              <a:t/>
            </a:r>
            <a:br>
              <a:rPr lang="en-IN" dirty="0" smtClean="0"/>
            </a:br>
            <a:endParaRPr lang="en-IN" dirty="0"/>
          </a:p>
        </p:txBody>
      </p:sp>
    </p:spTree>
    <p:extLst>
      <p:ext uri="{BB962C8B-B14F-4D97-AF65-F5344CB8AC3E}">
        <p14:creationId xmlns:p14="http://schemas.microsoft.com/office/powerpoint/2010/main" val="450624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Basket Analysis</a:t>
            </a:r>
            <a:br>
              <a:rPr lang="en-IN" dirty="0" smtClean="0"/>
            </a:br>
            <a:r>
              <a:rPr lang="en-IN" dirty="0" smtClean="0"/>
              <a:t>Integrating R with PowerBI</a:t>
            </a:r>
            <a:endParaRPr lang="en-IN" dirty="0"/>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7904" y="3933056"/>
            <a:ext cx="4752528" cy="2705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1772816"/>
            <a:ext cx="7776864" cy="2308324"/>
          </a:xfrm>
          <a:prstGeom prst="rect">
            <a:avLst/>
          </a:prstGeom>
        </p:spPr>
        <p:txBody>
          <a:bodyPr wrap="square">
            <a:spAutoFit/>
          </a:bodyPr>
          <a:lstStyle/>
          <a:p>
            <a:pPr marL="285750" indent="-285750">
              <a:buFont typeface="Arial" pitchFamily="34" charset="0"/>
              <a:buChar char="•"/>
            </a:pPr>
            <a:r>
              <a:rPr lang="en-IN" dirty="0" smtClean="0"/>
              <a:t>This analysis examines customer purchased behaviour. For instance, it suggests that customers often purchase shampoo and conditioner together.</a:t>
            </a:r>
          </a:p>
          <a:p>
            <a:pPr marL="285750" indent="-285750">
              <a:buFont typeface="Arial" pitchFamily="34" charset="0"/>
              <a:buChar char="•"/>
            </a:pPr>
            <a:r>
              <a:rPr lang="en-IN" dirty="0" smtClean="0"/>
              <a:t>Association rules is another name for Market Basket analysis. Association rules are in the form if X then Y.</a:t>
            </a:r>
          </a:p>
          <a:p>
            <a:pPr marL="285750" indent="-285750">
              <a:buFont typeface="Arial" pitchFamily="34" charset="0"/>
              <a:buChar char="•"/>
            </a:pPr>
            <a:r>
              <a:rPr lang="en-IN" dirty="0" smtClean="0"/>
              <a:t>For example: 60% of those who buy life insurance also buy health insurance.</a:t>
            </a:r>
          </a:p>
          <a:p>
            <a:pPr marL="285750" indent="-285750">
              <a:buFont typeface="Arial" pitchFamily="34" charset="0"/>
              <a:buChar char="•"/>
            </a:pPr>
            <a:r>
              <a:rPr lang="en-IN" dirty="0" err="1" smtClean="0"/>
              <a:t>Eg</a:t>
            </a:r>
            <a:r>
              <a:rPr lang="en-IN" dirty="0" smtClean="0"/>
              <a:t>. From out four main transactions (4 customers), 2 of them purchased salt and pepper together. so the support will be 2 divided by 4 (all number of transaction. 2/4 (0.50)</a:t>
            </a:r>
            <a:endParaRPr lang="en-IN"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55711"/>
            <a:ext cx="2232248" cy="12589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90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59054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Market Basket Analysis</a:t>
            </a:r>
            <a:br>
              <a:rPr lang="en-IN" dirty="0"/>
            </a:br>
            <a:r>
              <a:rPr lang="en-IN" dirty="0"/>
              <a:t>Integrating R with PowerBI</a:t>
            </a:r>
          </a:p>
        </p:txBody>
      </p:sp>
      <p:sp>
        <p:nvSpPr>
          <p:cNvPr id="3" name="Content Placeholder 2"/>
          <p:cNvSpPr>
            <a:spLocks noGrp="1"/>
          </p:cNvSpPr>
          <p:nvPr>
            <p:ph idx="1"/>
          </p:nvPr>
        </p:nvSpPr>
        <p:spPr/>
        <p:txBody>
          <a:bodyPr>
            <a:normAutofit/>
          </a:bodyPr>
          <a:lstStyle/>
          <a:p>
            <a:pPr marL="285750" indent="-285750"/>
            <a:r>
              <a:rPr lang="en-IN" sz="1800" dirty="0"/>
              <a:t>Another important measure is about the rule’s confidence that is a measurement of its predictive power or accuracy. </a:t>
            </a:r>
            <a:endParaRPr lang="en-IN" sz="1800" dirty="0" smtClean="0"/>
          </a:p>
          <a:p>
            <a:pPr marL="285750" indent="-285750"/>
            <a:r>
              <a:rPr lang="en-IN" sz="1800" dirty="0" smtClean="0"/>
              <a:t>For </a:t>
            </a:r>
            <a:r>
              <a:rPr lang="en-IN" sz="1800" dirty="0"/>
              <a:t>example we want to know what is the probability that people purchase Salt then they purchase Pepper or wise versa. </a:t>
            </a:r>
            <a:endParaRPr lang="en-IN" sz="1800" dirty="0" smtClean="0"/>
          </a:p>
          <a:p>
            <a:pPr marL="285750" indent="-285750"/>
            <a:r>
              <a:rPr lang="en-IN" sz="1800" dirty="0" smtClean="0"/>
              <a:t>Confidence </a:t>
            </a:r>
            <a:r>
              <a:rPr lang="en-IN" sz="1800" dirty="0"/>
              <a:t>(Salt–&gt;Pepper), we have to calculate the frequency of purchasing Salt (Support (Salt</a:t>
            </a:r>
            <a:r>
              <a:rPr lang="en-IN" sz="1800" dirty="0" smtClean="0"/>
              <a:t>))</a:t>
            </a:r>
          </a:p>
          <a:p>
            <a:pPr marL="285750" indent="-285750"/>
            <a:endParaRPr lang="en-IN" sz="18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933056"/>
            <a:ext cx="3517379" cy="655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1600" y="5013176"/>
            <a:ext cx="4485267" cy="923330"/>
          </a:xfrm>
          <a:prstGeom prst="rect">
            <a:avLst/>
          </a:prstGeom>
          <a:ln w="3175">
            <a:solidFill>
              <a:schemeClr val="tx1"/>
            </a:solidFill>
          </a:ln>
        </p:spPr>
        <p:txBody>
          <a:bodyPr wrap="none">
            <a:spAutoFit/>
          </a:bodyPr>
          <a:lstStyle/>
          <a:p>
            <a:r>
              <a:rPr lang="en-IN" dirty="0" smtClean="0"/>
              <a:t>If,</a:t>
            </a:r>
          </a:p>
          <a:p>
            <a:r>
              <a:rPr lang="en-IN" dirty="0" smtClean="0"/>
              <a:t>Support for Purchasing Salt is 3 out of 4 (0.75)</a:t>
            </a:r>
          </a:p>
          <a:p>
            <a:r>
              <a:rPr lang="en-IN" dirty="0" smtClean="0"/>
              <a:t>Support for Purchasing Salt and Pepper is 0.5</a:t>
            </a:r>
            <a:endParaRPr lang="en-IN" dirty="0"/>
          </a:p>
        </p:txBody>
      </p:sp>
    </p:spTree>
    <p:extLst>
      <p:ext uri="{BB962C8B-B14F-4D97-AF65-F5344CB8AC3E}">
        <p14:creationId xmlns:p14="http://schemas.microsoft.com/office/powerpoint/2010/main" val="409846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2057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t>
            </a:r>
            <a:r>
              <a:rPr lang="en-IN" dirty="0"/>
              <a:t>is Power BI?</a:t>
            </a:r>
          </a:p>
        </p:txBody>
      </p:sp>
      <p:sp>
        <p:nvSpPr>
          <p:cNvPr id="3" name="Content Placeholder 2"/>
          <p:cNvSpPr>
            <a:spLocks noGrp="1"/>
          </p:cNvSpPr>
          <p:nvPr>
            <p:ph idx="1"/>
          </p:nvPr>
        </p:nvSpPr>
        <p:spPr/>
        <p:txBody>
          <a:bodyPr/>
          <a:lstStyle/>
          <a:p>
            <a:r>
              <a:rPr lang="en-IN" dirty="0"/>
              <a:t>Power BI is a cloud based data </a:t>
            </a:r>
            <a:r>
              <a:rPr lang="en-IN" dirty="0" smtClean="0"/>
              <a:t>analysis tool, </a:t>
            </a:r>
            <a:r>
              <a:rPr lang="en-IN" dirty="0"/>
              <a:t>which can be used for reporting and data analysis from wide range of data source</a:t>
            </a:r>
            <a:r>
              <a:rPr lang="en-IN" dirty="0" smtClean="0"/>
              <a:t>.</a:t>
            </a:r>
          </a:p>
          <a:p>
            <a:pPr marL="0" indent="0">
              <a:buNone/>
            </a:pPr>
            <a:endParaRPr lang="en-IN" dirty="0"/>
          </a:p>
        </p:txBody>
      </p:sp>
      <p:sp>
        <p:nvSpPr>
          <p:cNvPr id="4" name="TextBox 3"/>
          <p:cNvSpPr txBox="1"/>
          <p:nvPr/>
        </p:nvSpPr>
        <p:spPr>
          <a:xfrm>
            <a:off x="1115616" y="3429000"/>
            <a:ext cx="6710145" cy="3170099"/>
          </a:xfrm>
          <a:prstGeom prst="rect">
            <a:avLst/>
          </a:prstGeom>
          <a:noFill/>
        </p:spPr>
        <p:txBody>
          <a:bodyPr wrap="square" rtlCol="0">
            <a:spAutoFit/>
          </a:bodyPr>
          <a:lstStyle/>
          <a:p>
            <a:r>
              <a:rPr lang="en-IN" i="1" dirty="0" smtClean="0">
                <a:solidFill>
                  <a:schemeClr val="accent2">
                    <a:lumMod val="75000"/>
                  </a:schemeClr>
                </a:solidFill>
              </a:rPr>
              <a:t>It is not just a visualization tool such as Tableau</a:t>
            </a:r>
          </a:p>
          <a:p>
            <a:endParaRPr lang="en-IN" i="1" dirty="0" smtClean="0">
              <a:solidFill>
                <a:schemeClr val="accent2">
                  <a:lumMod val="75000"/>
                </a:schemeClr>
              </a:solidFill>
            </a:endParaRPr>
          </a:p>
          <a:p>
            <a:r>
              <a:rPr lang="en-IN" i="1" dirty="0">
                <a:solidFill>
                  <a:schemeClr val="accent2">
                    <a:lumMod val="75000"/>
                  </a:schemeClr>
                </a:solidFill>
              </a:rPr>
              <a:t>I</a:t>
            </a:r>
            <a:r>
              <a:rPr lang="en-IN" i="1" dirty="0" smtClean="0">
                <a:solidFill>
                  <a:schemeClr val="accent2">
                    <a:lumMod val="75000"/>
                  </a:schemeClr>
                </a:solidFill>
              </a:rPr>
              <a:t>t is not just a cloud based tool for data analysis</a:t>
            </a:r>
          </a:p>
          <a:p>
            <a:endParaRPr lang="en-IN" i="1" dirty="0" smtClean="0">
              <a:solidFill>
                <a:schemeClr val="accent2">
                  <a:lumMod val="75000"/>
                </a:schemeClr>
              </a:solidFill>
            </a:endParaRPr>
          </a:p>
          <a:p>
            <a:r>
              <a:rPr lang="en-IN" i="1" dirty="0">
                <a:solidFill>
                  <a:schemeClr val="accent2">
                    <a:lumMod val="75000"/>
                  </a:schemeClr>
                </a:solidFill>
              </a:rPr>
              <a:t>I</a:t>
            </a:r>
            <a:r>
              <a:rPr lang="en-IN" i="1" dirty="0" smtClean="0">
                <a:solidFill>
                  <a:schemeClr val="accent2">
                    <a:lumMod val="75000"/>
                  </a:schemeClr>
                </a:solidFill>
              </a:rPr>
              <a:t>t is not just a self-service data analysis tool such as PivotTable and PivotChart in Excel</a:t>
            </a:r>
          </a:p>
          <a:p>
            <a:endParaRPr lang="en-IN" i="1" dirty="0" smtClean="0">
              <a:solidFill>
                <a:schemeClr val="accent2">
                  <a:lumMod val="75000"/>
                </a:schemeClr>
              </a:solidFill>
            </a:endParaRPr>
          </a:p>
          <a:p>
            <a:endParaRPr lang="en-IN" i="1" dirty="0">
              <a:solidFill>
                <a:schemeClr val="accent2">
                  <a:lumMod val="75000"/>
                </a:schemeClr>
              </a:solidFill>
            </a:endParaRPr>
          </a:p>
          <a:p>
            <a:r>
              <a:rPr lang="en-IN" sz="2000" dirty="0" smtClean="0"/>
              <a:t>Power BI is combination of all of those, and it is much more!</a:t>
            </a:r>
            <a:endParaRPr lang="en-IN" sz="2000" i="1" dirty="0" smtClean="0">
              <a:solidFill>
                <a:schemeClr val="accent2">
                  <a:lumMod val="75000"/>
                </a:schemeClr>
              </a:solidFill>
            </a:endParaRPr>
          </a:p>
          <a:p>
            <a:endParaRPr lang="en-IN" i="1" dirty="0">
              <a:solidFill>
                <a:schemeClr val="accent2">
                  <a:lumMod val="75000"/>
                </a:schemeClr>
              </a:solidFill>
            </a:endParaRPr>
          </a:p>
          <a:p>
            <a:endParaRPr lang="en-IN" i="1" dirty="0">
              <a:solidFill>
                <a:schemeClr val="accent2">
                  <a:lumMod val="75000"/>
                </a:schemeClr>
              </a:solidFill>
            </a:endParaRPr>
          </a:p>
        </p:txBody>
      </p:sp>
    </p:spTree>
    <p:extLst>
      <p:ext uri="{BB962C8B-B14F-4D97-AF65-F5344CB8AC3E}">
        <p14:creationId xmlns:p14="http://schemas.microsoft.com/office/powerpoint/2010/main" val="266256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BI Components</a:t>
            </a:r>
            <a:endParaRPr lang="en-IN" dirty="0"/>
          </a:p>
        </p:txBody>
      </p:sp>
      <p:sp>
        <p:nvSpPr>
          <p:cNvPr id="3" name="Content Placeholder 2"/>
          <p:cNvSpPr>
            <a:spLocks noGrp="1"/>
          </p:cNvSpPr>
          <p:nvPr>
            <p:ph idx="1"/>
          </p:nvPr>
        </p:nvSpPr>
        <p:spPr>
          <a:xfrm>
            <a:off x="628650" y="1700808"/>
            <a:ext cx="7886700" cy="4896543"/>
          </a:xfrm>
        </p:spPr>
        <p:txBody>
          <a:bodyPr>
            <a:normAutofit fontScale="70000" lnSpcReduction="20000"/>
          </a:bodyPr>
          <a:lstStyle/>
          <a:p>
            <a:pPr marL="0" indent="0">
              <a:buNone/>
            </a:pPr>
            <a:r>
              <a:rPr lang="en-IN" dirty="0"/>
              <a:t>Power BI made of 6 main </a:t>
            </a:r>
            <a:r>
              <a:rPr lang="en-IN" dirty="0" smtClean="0"/>
              <a:t>components. Components </a:t>
            </a:r>
            <a:r>
              <a:rPr lang="en-IN" dirty="0"/>
              <a:t>of Power BI are: </a:t>
            </a:r>
            <a:endParaRPr lang="en-IN" dirty="0" smtClean="0"/>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 Query: Data mash up and transformation tool. </a:t>
            </a:r>
            <a:endParaRPr lang="en-IN" sz="2600" i="1" dirty="0" smtClean="0">
              <a:solidFill>
                <a:schemeClr val="accent2">
                  <a:lumMod val="75000"/>
                </a:schemeClr>
              </a:solidFill>
            </a:endParaRPr>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 Pivot: In-memory tabular data modelling </a:t>
            </a:r>
            <a:r>
              <a:rPr lang="en-IN" sz="2600" i="1" dirty="0" smtClean="0">
                <a:solidFill>
                  <a:schemeClr val="accent2">
                    <a:lumMod val="75000"/>
                  </a:schemeClr>
                </a:solidFill>
              </a:rPr>
              <a:t>tool</a:t>
            </a:r>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 View: Data visualization tool </a:t>
            </a:r>
            <a:endParaRPr lang="en-IN" sz="2600" i="1" dirty="0" smtClean="0">
              <a:solidFill>
                <a:schemeClr val="accent2">
                  <a:lumMod val="75000"/>
                </a:schemeClr>
              </a:solidFill>
            </a:endParaRPr>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 Map: 3D Geo-spatial data visualization tool </a:t>
            </a:r>
            <a:endParaRPr lang="en-IN" sz="2600" i="1" dirty="0" smtClean="0">
              <a:solidFill>
                <a:schemeClr val="accent2">
                  <a:lumMod val="75000"/>
                </a:schemeClr>
              </a:solidFill>
            </a:endParaRPr>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 Q&amp;A: Natural language question and answering engine. </a:t>
            </a:r>
            <a:endParaRPr lang="en-IN" sz="2600" i="1" dirty="0" smtClean="0">
              <a:solidFill>
                <a:schemeClr val="accent2">
                  <a:lumMod val="75000"/>
                </a:schemeClr>
              </a:solidFill>
            </a:endParaRPr>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 BI </a:t>
            </a:r>
            <a:r>
              <a:rPr lang="en-IN" sz="2600" i="1" dirty="0" smtClean="0">
                <a:solidFill>
                  <a:schemeClr val="accent2">
                    <a:lumMod val="75000"/>
                  </a:schemeClr>
                </a:solidFill>
              </a:rPr>
              <a:t>Desktop</a:t>
            </a:r>
          </a:p>
          <a:p>
            <a:pPr marL="0" indent="0">
              <a:buNone/>
            </a:pPr>
            <a:endParaRPr lang="en-IN" dirty="0" smtClean="0"/>
          </a:p>
          <a:p>
            <a:pPr marL="0" indent="0">
              <a:buNone/>
            </a:pPr>
            <a:r>
              <a:rPr lang="en-IN" dirty="0" smtClean="0"/>
              <a:t>A </a:t>
            </a:r>
            <a:r>
              <a:rPr lang="en-IN" dirty="0"/>
              <a:t>powerful companion development tool for Power BI There are many other parts for Power BI as well, such as; </a:t>
            </a:r>
            <a:endParaRPr lang="en-IN" dirty="0" smtClean="0"/>
          </a:p>
          <a:p>
            <a:pPr marL="0" indent="0">
              <a:buNone/>
            </a:pPr>
            <a:endParaRPr lang="en-IN" dirty="0" smtClean="0"/>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PowerBI.com Website; which Power BI data analysis can be shared through this website and hosted there as cloud service </a:t>
            </a:r>
            <a:endParaRPr lang="en-IN" sz="2600" i="1" dirty="0" smtClean="0">
              <a:solidFill>
                <a:schemeClr val="accent2">
                  <a:lumMod val="75000"/>
                </a:schemeClr>
              </a:solidFill>
            </a:endParaRPr>
          </a:p>
          <a:p>
            <a:pPr marL="0" indent="0">
              <a:buNone/>
            </a:pPr>
            <a:r>
              <a:rPr lang="en-IN" sz="2600" i="1" dirty="0" smtClean="0">
                <a:solidFill>
                  <a:schemeClr val="accent2">
                    <a:lumMod val="75000"/>
                  </a:schemeClr>
                </a:solidFill>
              </a:rPr>
              <a:t>• </a:t>
            </a:r>
            <a:r>
              <a:rPr lang="en-IN" sz="2600" i="1" dirty="0">
                <a:solidFill>
                  <a:schemeClr val="accent2">
                    <a:lumMod val="75000"/>
                  </a:schemeClr>
                </a:solidFill>
              </a:rPr>
              <a:t>Power BI Mobile Apps; Power BI supported in Android, Apple, and Windows Phones.</a:t>
            </a:r>
          </a:p>
        </p:txBody>
      </p:sp>
    </p:spTree>
    <p:extLst>
      <p:ext uri="{BB962C8B-B14F-4D97-AF65-F5344CB8AC3E}">
        <p14:creationId xmlns:p14="http://schemas.microsoft.com/office/powerpoint/2010/main" val="21037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Query</a:t>
            </a:r>
            <a:endParaRPr lang="en-IN" dirty="0"/>
          </a:p>
        </p:txBody>
      </p:sp>
      <p:sp>
        <p:nvSpPr>
          <p:cNvPr id="3" name="Content Placeholder 2"/>
          <p:cNvSpPr>
            <a:spLocks noGrp="1"/>
          </p:cNvSpPr>
          <p:nvPr>
            <p:ph idx="1"/>
          </p:nvPr>
        </p:nvSpPr>
        <p:spPr>
          <a:xfrm>
            <a:off x="595921" y="1556792"/>
            <a:ext cx="7886700" cy="4351338"/>
          </a:xfrm>
        </p:spPr>
        <p:txBody>
          <a:bodyPr>
            <a:normAutofit/>
          </a:bodyPr>
          <a:lstStyle/>
          <a:p>
            <a:r>
              <a:rPr lang="en-IN" sz="1800" dirty="0"/>
              <a:t>Power Query look at the data values with data types such as : Table, Record, List, </a:t>
            </a:r>
            <a:r>
              <a:rPr lang="en-IN" sz="1800" dirty="0" err="1"/>
              <a:t>DateTime</a:t>
            </a:r>
            <a:r>
              <a:rPr lang="en-IN" sz="1800" dirty="0"/>
              <a:t>, Text, Number, Boolean and </a:t>
            </a:r>
            <a:r>
              <a:rPr lang="en-IN" sz="1800" dirty="0" err="1" smtClean="0"/>
              <a:t>etc</a:t>
            </a:r>
            <a:endParaRPr lang="en-IN" sz="1800" dirty="0" smtClean="0"/>
          </a:p>
          <a:p>
            <a:r>
              <a:rPr lang="en-IN" sz="1800" dirty="0"/>
              <a:t>There are two way to apply these transformations; </a:t>
            </a:r>
            <a:r>
              <a:rPr lang="en-IN" sz="1800" dirty="0" smtClean="0"/>
              <a:t/>
            </a:r>
            <a:br>
              <a:rPr lang="en-IN" sz="1800" dirty="0" smtClean="0"/>
            </a:br>
            <a:r>
              <a:rPr lang="en-IN" sz="1800" dirty="0" smtClean="0"/>
              <a:t>1</a:t>
            </a:r>
            <a:r>
              <a:rPr lang="en-IN" sz="1800" dirty="0"/>
              <a:t>. From Query Editor: Graphical User Interface </a:t>
            </a:r>
            <a:r>
              <a:rPr lang="en-IN" sz="1800" dirty="0" smtClean="0"/>
              <a:t/>
            </a:r>
            <a:br>
              <a:rPr lang="en-IN" sz="1800" dirty="0" smtClean="0"/>
            </a:br>
            <a:r>
              <a:rPr lang="en-IN" sz="1800" dirty="0" smtClean="0"/>
              <a:t>2</a:t>
            </a:r>
            <a:r>
              <a:rPr lang="en-IN" sz="1800" dirty="0"/>
              <a:t>. From M query language: scripting language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4680520" cy="2160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99592" y="5517232"/>
            <a:ext cx="5792440" cy="1017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979881" y="4216384"/>
            <a:ext cx="1376018" cy="369332"/>
          </a:xfrm>
          <a:prstGeom prst="rect">
            <a:avLst/>
          </a:prstGeom>
        </p:spPr>
        <p:txBody>
          <a:bodyPr wrap="none">
            <a:spAutoFit/>
          </a:bodyPr>
          <a:lstStyle/>
          <a:p>
            <a:r>
              <a:rPr lang="en-IN" dirty="0" smtClean="0"/>
              <a:t>Query Editor</a:t>
            </a:r>
            <a:endParaRPr lang="en-IN" dirty="0"/>
          </a:p>
        </p:txBody>
      </p:sp>
      <p:sp>
        <p:nvSpPr>
          <p:cNvPr id="7" name="Rectangle 6"/>
          <p:cNvSpPr/>
          <p:nvPr/>
        </p:nvSpPr>
        <p:spPr>
          <a:xfrm>
            <a:off x="6876256" y="5841430"/>
            <a:ext cx="1328890" cy="369332"/>
          </a:xfrm>
          <a:prstGeom prst="rect">
            <a:avLst/>
          </a:prstGeom>
        </p:spPr>
        <p:txBody>
          <a:bodyPr wrap="none">
            <a:spAutoFit/>
          </a:bodyPr>
          <a:lstStyle/>
          <a:p>
            <a:r>
              <a:rPr lang="en-IN" dirty="0" smtClean="0"/>
              <a:t>M Language</a:t>
            </a:r>
            <a:endParaRPr lang="en-IN" dirty="0"/>
          </a:p>
        </p:txBody>
      </p:sp>
    </p:spTree>
    <p:extLst>
      <p:ext uri="{BB962C8B-B14F-4D97-AF65-F5344CB8AC3E}">
        <p14:creationId xmlns:p14="http://schemas.microsoft.com/office/powerpoint/2010/main" val="4031753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Query – Hands On!</a:t>
            </a:r>
            <a:endParaRPr lang="en-IN" dirty="0"/>
          </a:p>
        </p:txBody>
      </p:sp>
      <p:sp>
        <p:nvSpPr>
          <p:cNvPr id="3" name="Content Placeholder 2"/>
          <p:cNvSpPr>
            <a:spLocks noGrp="1"/>
          </p:cNvSpPr>
          <p:nvPr>
            <p:ph idx="1"/>
          </p:nvPr>
        </p:nvSpPr>
        <p:spPr>
          <a:xfrm>
            <a:off x="628650" y="1556792"/>
            <a:ext cx="7886700" cy="4752528"/>
          </a:xfrm>
        </p:spPr>
        <p:txBody>
          <a:bodyPr>
            <a:normAutofit lnSpcReduction="10000"/>
          </a:bodyPr>
          <a:lstStyle/>
          <a:p>
            <a:pPr marL="0" indent="0">
              <a:buNone/>
            </a:pPr>
            <a:r>
              <a:rPr lang="en-IN" b="1" u="sng" dirty="0" smtClean="0"/>
              <a:t>Movies Data Mash-up</a:t>
            </a:r>
          </a:p>
          <a:p>
            <a:pPr marL="0" indent="0">
              <a:buNone/>
            </a:pPr>
            <a:r>
              <a:rPr lang="en-IN" sz="2000" i="1" dirty="0" smtClean="0"/>
              <a:t>Open the following url: </a:t>
            </a:r>
            <a:r>
              <a:rPr lang="en-IN" sz="2000" dirty="0" smtClean="0">
                <a:hlinkClick r:id="rId2"/>
              </a:rPr>
              <a:t>http</a:t>
            </a:r>
            <a:r>
              <a:rPr lang="en-IN" sz="2000" dirty="0">
                <a:hlinkClick r:id="rId2"/>
              </a:rPr>
              <a:t>://</a:t>
            </a:r>
            <a:r>
              <a:rPr lang="en-IN" sz="2000" dirty="0" smtClean="0">
                <a:hlinkClick r:id="rId2"/>
              </a:rPr>
              <a:t>www.boxofficemojo.com/alltime/world/</a:t>
            </a:r>
            <a:endParaRPr lang="en-IN" sz="2000" dirty="0" smtClean="0"/>
          </a:p>
          <a:p>
            <a:pPr marL="0" indent="0">
              <a:buNone/>
            </a:pPr>
            <a:endParaRPr lang="en-IN" sz="2000" dirty="0" smtClean="0"/>
          </a:p>
          <a:p>
            <a:pPr marL="0" indent="0">
              <a:buNone/>
            </a:pPr>
            <a:r>
              <a:rPr lang="en-IN" sz="2000" dirty="0"/>
              <a:t>Query Editor has four main sections (numbers matched to screenshot above</a:t>
            </a:r>
            <a:r>
              <a:rPr lang="en-IN" sz="2000" dirty="0" smtClean="0"/>
              <a:t>);</a:t>
            </a:r>
          </a:p>
          <a:p>
            <a:r>
              <a:rPr lang="en-IN" sz="2000" dirty="0" smtClean="0"/>
              <a:t>Main </a:t>
            </a:r>
            <a:r>
              <a:rPr lang="en-IN" sz="2000" dirty="0"/>
              <a:t>data set pane; This is the central area that the result set will be displayed </a:t>
            </a:r>
            <a:r>
              <a:rPr lang="en-IN" sz="2000" dirty="0" smtClean="0"/>
              <a:t>as</a:t>
            </a:r>
            <a:br>
              <a:rPr lang="en-IN" sz="2000" dirty="0" smtClean="0"/>
            </a:br>
            <a:r>
              <a:rPr lang="en-IN" sz="2000" dirty="0" smtClean="0"/>
              <a:t>preview </a:t>
            </a:r>
            <a:r>
              <a:rPr lang="en-IN" sz="2000" dirty="0"/>
              <a:t>with limited number of </a:t>
            </a:r>
            <a:r>
              <a:rPr lang="en-IN" sz="2000" dirty="0" smtClean="0"/>
              <a:t>rows</a:t>
            </a:r>
          </a:p>
          <a:p>
            <a:r>
              <a:rPr lang="en-IN" sz="2000" dirty="0" smtClean="0"/>
              <a:t>List </a:t>
            </a:r>
            <a:r>
              <a:rPr lang="en-IN" sz="2000" dirty="0"/>
              <a:t>of Queries; Left hand side pane will show list of all queries in this solution </a:t>
            </a:r>
            <a:r>
              <a:rPr lang="en-IN" sz="2000" dirty="0" smtClean="0"/>
              <a:t>or file</a:t>
            </a:r>
          </a:p>
          <a:p>
            <a:r>
              <a:rPr lang="en-IN" sz="2000" dirty="0" smtClean="0"/>
              <a:t>Query </a:t>
            </a:r>
            <a:r>
              <a:rPr lang="en-IN" sz="2000" dirty="0"/>
              <a:t>Settings pane; Properties such as Name of the query can be set </a:t>
            </a:r>
            <a:r>
              <a:rPr lang="en-IN" sz="2000" dirty="0" smtClean="0"/>
              <a:t>here. Also list of all applied steps to the current query is visible in this pane.</a:t>
            </a:r>
          </a:p>
          <a:p>
            <a:r>
              <a:rPr lang="en-IN" sz="2000" dirty="0" smtClean="0"/>
              <a:t>Transformations </a:t>
            </a:r>
            <a:r>
              <a:rPr lang="en-IN" sz="2000" dirty="0"/>
              <a:t>Menu; Power Query has many transformations options in </a:t>
            </a:r>
            <a:r>
              <a:rPr lang="en-IN" sz="2000" dirty="0" smtClean="0"/>
              <a:t>GUI that </a:t>
            </a:r>
            <a:r>
              <a:rPr lang="en-IN" sz="2000" dirty="0"/>
              <a:t>are available through the menu in top section</a:t>
            </a:r>
          </a:p>
          <a:p>
            <a:pPr marL="0" indent="0">
              <a:buNone/>
            </a:pPr>
            <a:endParaRPr lang="en-IN" sz="2000" dirty="0" smtClean="0"/>
          </a:p>
          <a:p>
            <a:pPr marL="0" indent="0">
              <a:buNone/>
            </a:pPr>
            <a:endParaRPr lang="en-IN" dirty="0"/>
          </a:p>
        </p:txBody>
      </p:sp>
    </p:spTree>
    <p:extLst>
      <p:ext uri="{BB962C8B-B14F-4D97-AF65-F5344CB8AC3E}">
        <p14:creationId xmlns:p14="http://schemas.microsoft.com/office/powerpoint/2010/main" val="3840710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Jupy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Jupyter</Template>
  <TotalTime>941</TotalTime>
  <Words>1194</Words>
  <Application>Microsoft Office PowerPoint</Application>
  <PresentationFormat>On-screen Show (4:3)</PresentationFormat>
  <Paragraphs>185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Jupyter</vt:lpstr>
      <vt:lpstr>Boot camp</vt:lpstr>
      <vt:lpstr>PowerPoint Presentation</vt:lpstr>
      <vt:lpstr>PowerPoint Presentation</vt:lpstr>
      <vt:lpstr>PowerPoint Presentation</vt:lpstr>
      <vt:lpstr>PowerPoint Presentation</vt:lpstr>
      <vt:lpstr>What is Power BI?</vt:lpstr>
      <vt:lpstr>Power BI Components</vt:lpstr>
      <vt:lpstr>Power Query</vt:lpstr>
      <vt:lpstr>Power Query – Hands On!</vt:lpstr>
      <vt:lpstr>Power Query – Hands On!</vt:lpstr>
      <vt:lpstr>Power Query – Hands On!</vt:lpstr>
      <vt:lpstr>Power Query – Hands On!</vt:lpstr>
      <vt:lpstr>Power BI – Using Excel</vt:lpstr>
      <vt:lpstr>Power BI – Using Excel</vt:lpstr>
      <vt:lpstr>Power BI – Using Excel</vt:lpstr>
      <vt:lpstr>Data Preparation; First and Foremost Important Task in Power BI </vt:lpstr>
      <vt:lpstr>Why Dimensional Modelling?</vt:lpstr>
      <vt:lpstr>Why Dimensional Modelling?</vt:lpstr>
      <vt:lpstr>Star Schema</vt:lpstr>
      <vt:lpstr>Star Schema</vt:lpstr>
      <vt:lpstr>Dimensional Modelling Tips</vt:lpstr>
      <vt:lpstr>Dimensional Modelling Tips</vt:lpstr>
      <vt:lpstr>Flawless Date Conversion in Power Query </vt:lpstr>
      <vt:lpstr>M Language</vt:lpstr>
      <vt:lpstr>You already created M Query!</vt:lpstr>
      <vt:lpstr>M Language Examples</vt:lpstr>
      <vt:lpstr>M Language Examples</vt:lpstr>
      <vt:lpstr>Custom Functions in Power BI</vt:lpstr>
      <vt:lpstr>Custom Functions-Hands On!</vt:lpstr>
      <vt:lpstr>Custom Functions-Hands On!</vt:lpstr>
      <vt:lpstr>Custom Functions-Hands On!</vt:lpstr>
      <vt:lpstr>Custom Functions-Hands On!</vt:lpstr>
      <vt:lpstr>Data Visualization</vt:lpstr>
      <vt:lpstr>KPI</vt:lpstr>
      <vt:lpstr>Custom Visuals</vt:lpstr>
      <vt:lpstr>Custom Filters using Chiclet Slicer</vt:lpstr>
      <vt:lpstr>Integrating Shape Maps</vt:lpstr>
      <vt:lpstr>Step Beyond the 10GB Limitation of Power BI</vt:lpstr>
      <vt:lpstr>Market Basket Analysis Integrating R with PowerBI</vt:lpstr>
      <vt:lpstr>Market Basket Analysis Integrating R with PowerBI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dc:title>
  <dc:creator>Saket Kumar</dc:creator>
  <cp:lastModifiedBy>Saket Kumar</cp:lastModifiedBy>
  <cp:revision>34</cp:revision>
  <dcterms:created xsi:type="dcterms:W3CDTF">2018-03-04T03:16:25Z</dcterms:created>
  <dcterms:modified xsi:type="dcterms:W3CDTF">2018-03-04T18:58:14Z</dcterms:modified>
</cp:coreProperties>
</file>