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6" r:id="rId1"/>
  </p:sldMasterIdLst>
  <p:sldIdLst>
    <p:sldId id="256" r:id="rId2"/>
    <p:sldId id="258" r:id="rId3"/>
    <p:sldId id="257" r:id="rId4"/>
    <p:sldId id="259" r:id="rId5"/>
    <p:sldId id="260" r:id="rId6"/>
    <p:sldId id="261" r:id="rId7"/>
    <p:sldId id="262" r:id="rId8"/>
    <p:sldId id="263" r:id="rId9"/>
    <p:sldId id="267" r:id="rId10"/>
    <p:sldId id="264" r:id="rId11"/>
    <p:sldId id="269" r:id="rId12"/>
    <p:sldId id="268"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19288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155177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1534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310163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2666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3690080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268766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37908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120017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DD0D1-0BC4-47CB-A27C-CF0D3E432EB3}"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104630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9DD0D1-0BC4-47CB-A27C-CF0D3E432EB3}"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21709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9DD0D1-0BC4-47CB-A27C-CF0D3E432EB3}"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9309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9DD0D1-0BC4-47CB-A27C-CF0D3E432EB3}"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30841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DD0D1-0BC4-47CB-A27C-CF0D3E432EB3}"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128357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9DD0D1-0BC4-47CB-A27C-CF0D3E432EB3}"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241092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9DD0D1-0BC4-47CB-A27C-CF0D3E432EB3}"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2CB70-D7D5-407C-927E-A96EB01C45F5}" type="slidenum">
              <a:rPr lang="en-IN" smtClean="0"/>
              <a:t>‹#›</a:t>
            </a:fld>
            <a:endParaRPr lang="en-IN"/>
          </a:p>
        </p:txBody>
      </p:sp>
    </p:spTree>
    <p:extLst>
      <p:ext uri="{BB962C8B-B14F-4D97-AF65-F5344CB8AC3E}">
        <p14:creationId xmlns:p14="http://schemas.microsoft.com/office/powerpoint/2010/main" val="21848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9DD0D1-0BC4-47CB-A27C-CF0D3E432EB3}" type="datetimeFigureOut">
              <a:rPr lang="en-IN" smtClean="0"/>
              <a:t>29-08-2023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02CB70-D7D5-407C-927E-A96EB01C45F5}" type="slidenum">
              <a:rPr lang="en-IN" smtClean="0"/>
              <a:t>‹#›</a:t>
            </a:fld>
            <a:endParaRPr lang="en-IN"/>
          </a:p>
        </p:txBody>
      </p:sp>
    </p:spTree>
    <p:extLst>
      <p:ext uri="{BB962C8B-B14F-4D97-AF65-F5344CB8AC3E}">
        <p14:creationId xmlns:p14="http://schemas.microsoft.com/office/powerpoint/2010/main" val="4107920582"/>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 id="2147484168" r:id="rId12"/>
    <p:sldLayoutId id="2147484169" r:id="rId13"/>
    <p:sldLayoutId id="2147484170" r:id="rId14"/>
    <p:sldLayoutId id="2147484171" r:id="rId15"/>
    <p:sldLayoutId id="21474841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820" y="157019"/>
            <a:ext cx="7352145" cy="877600"/>
          </a:xfrm>
        </p:spPr>
        <p:txBody>
          <a:bodyPr>
            <a:normAutofit/>
          </a:bodyPr>
          <a:lstStyle/>
          <a:p>
            <a:pPr algn="ctr"/>
            <a:r>
              <a:rPr lang="en-US" sz="3600" b="1" dirty="0" smtClean="0">
                <a:latin typeface="Arial Black" panose="020B0A04020102020204" pitchFamily="34" charset="0"/>
              </a:rPr>
              <a:t>FMCG DATA ANALYSIS</a:t>
            </a:r>
            <a:endParaRPr lang="en-IN" sz="3600" b="1" dirty="0">
              <a:latin typeface="Arial Black" panose="020B0A04020102020204" pitchFamily="34" charset="0"/>
            </a:endParaRPr>
          </a:p>
        </p:txBody>
      </p:sp>
      <p:sp>
        <p:nvSpPr>
          <p:cNvPr id="3" name="Subtitle 2"/>
          <p:cNvSpPr>
            <a:spLocks noGrp="1"/>
          </p:cNvSpPr>
          <p:nvPr>
            <p:ph type="subTitle" idx="1"/>
          </p:nvPr>
        </p:nvSpPr>
        <p:spPr>
          <a:xfrm>
            <a:off x="729672" y="1417710"/>
            <a:ext cx="6428509" cy="4830762"/>
          </a:xfrm>
        </p:spPr>
        <p:txBody>
          <a:bodyPr>
            <a:noAutofit/>
          </a:bodyPr>
          <a:lstStyle/>
          <a:p>
            <a:pPr algn="l"/>
            <a:r>
              <a:rPr lang="en-US" sz="2000" b="1" dirty="0" smtClean="0">
                <a:solidFill>
                  <a:schemeClr val="tx1"/>
                </a:solidFill>
                <a:latin typeface="Google Sans"/>
              </a:rPr>
              <a:t>Introduction</a:t>
            </a:r>
            <a:r>
              <a:rPr lang="en-US" sz="2000" b="1" dirty="0" smtClean="0">
                <a:solidFill>
                  <a:schemeClr val="tx1"/>
                </a:solidFill>
              </a:rPr>
              <a:t>:</a:t>
            </a:r>
            <a:endParaRPr lang="en-US" sz="2000" b="1" dirty="0" smtClean="0">
              <a:solidFill>
                <a:schemeClr val="tx1"/>
              </a:solidFill>
            </a:endParaRPr>
          </a:p>
          <a:p>
            <a:pPr algn="l"/>
            <a:r>
              <a:rPr lang="en-US" dirty="0">
                <a:solidFill>
                  <a:schemeClr val="tx1"/>
                </a:solidFill>
                <a:latin typeface="Google Sans"/>
                <a:ea typeface="+mn-ea"/>
                <a:cs typeface="+mn-cs"/>
              </a:rPr>
              <a:t>The FMCG Analytics Dashboard: Unlocking Insights through Data Analysis</a:t>
            </a:r>
          </a:p>
          <a:p>
            <a:pPr algn="l"/>
            <a:r>
              <a:rPr lang="en-US" dirty="0">
                <a:solidFill>
                  <a:schemeClr val="tx1"/>
                </a:solidFill>
                <a:latin typeface="Google Sans"/>
                <a:ea typeface="+mn-ea"/>
                <a:cs typeface="+mn-cs"/>
              </a:rPr>
              <a:t>The FMCG industry's success hinges on informed decisions. Enter the FMCG Analytics Dashboard – a powerful tool designed to decode data for strategic advantage. This dashboard transforms raw information into actionable insights, guiding efficient operations, and fueling growth. By leveraging advanced analytics techniques, it unearths hidden patterns, forecasts trends, and illuminates customer behavior. This presentation unveils the pivotal role of data analysis in driving FMCG excellence. Join us to explore the journey from data collection to actionable insights and witness how the dashboard empowers businesses to thrive in a dynamic market landscape.</a:t>
            </a:r>
          </a:p>
          <a:p>
            <a:pPr algn="l"/>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545" y="1551709"/>
            <a:ext cx="4241751" cy="4562764"/>
          </a:xfrm>
          <a:prstGeom prst="rect">
            <a:avLst/>
          </a:prstGeom>
        </p:spPr>
      </p:pic>
    </p:spTree>
    <p:extLst>
      <p:ext uri="{BB962C8B-B14F-4D97-AF65-F5344CB8AC3E}">
        <p14:creationId xmlns:p14="http://schemas.microsoft.com/office/powerpoint/2010/main" val="11862559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1275" y="677285"/>
            <a:ext cx="10704945" cy="5355312"/>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a:t>Distribution of Sales by Meal Type:</a:t>
            </a:r>
            <a:r>
              <a:rPr lang="en-US" dirty="0"/>
              <a:t> Among the four meal categories—dinner, snacks, lunch, and breakfast—the most prominent is dinner, accounting for nearly 37% of total sales. Both snacks and lunch contribute equally at </a:t>
            </a:r>
            <a:r>
              <a:rPr lang="en-US" dirty="0" smtClean="0"/>
              <a:t>54%, </a:t>
            </a:r>
            <a:r>
              <a:rPr lang="en-US" dirty="0"/>
              <a:t>while breakfast holds a 9% share. Consider further exploring strategies to enhance breakfast sales, which currently have relatively lower significance</a:t>
            </a:r>
            <a:r>
              <a:rPr lang="en-US" dirty="0" smtClean="0"/>
              <a:t>.</a:t>
            </a:r>
          </a:p>
          <a:p>
            <a:pPr marL="285750" indent="-285750">
              <a:buClr>
                <a:srgbClr val="92D050"/>
              </a:buClr>
              <a:buFont typeface="Wingdings" panose="05000000000000000000" pitchFamily="2" charset="2"/>
              <a:buChar char="q"/>
            </a:pPr>
            <a:endParaRPr lang="en-US" dirty="0"/>
          </a:p>
          <a:p>
            <a:pPr marL="285750" indent="-285750">
              <a:buClr>
                <a:srgbClr val="92D050"/>
              </a:buClr>
              <a:buFont typeface="Wingdings" panose="05000000000000000000" pitchFamily="2" charset="2"/>
              <a:buChar char="q"/>
            </a:pPr>
            <a:r>
              <a:rPr lang="en-US" b="1" dirty="0"/>
              <a:t>Recommendations</a:t>
            </a:r>
            <a:r>
              <a:rPr lang="en-US" b="1" dirty="0" smtClean="0"/>
              <a:t>:</a:t>
            </a:r>
          </a:p>
          <a:p>
            <a:pPr marL="342900" indent="-342900">
              <a:buClr>
                <a:srgbClr val="92D050"/>
              </a:buClr>
              <a:buFont typeface="+mj-lt"/>
              <a:buAutoNum type="arabicPeriod"/>
            </a:pPr>
            <a:r>
              <a:rPr lang="en-US" b="1" dirty="0"/>
              <a:t>Targeted Promotions:</a:t>
            </a:r>
            <a:r>
              <a:rPr lang="en-US" dirty="0"/>
              <a:t> Design special promotions or offers that focus on breakfast items to attract more customers during the morning hours. Highlight the unique value of breakfast offerings</a:t>
            </a:r>
            <a:r>
              <a:rPr lang="en-US" dirty="0" smtClean="0"/>
              <a:t>.</a:t>
            </a:r>
          </a:p>
          <a:p>
            <a:pPr marL="342900" indent="-342900">
              <a:buClr>
                <a:srgbClr val="92D050"/>
              </a:buClr>
              <a:buFont typeface="+mj-lt"/>
              <a:buAutoNum type="arabicPeriod"/>
            </a:pPr>
            <a:r>
              <a:rPr lang="en-US" b="1" dirty="0"/>
              <a:t>Combo Deals:</a:t>
            </a:r>
            <a:r>
              <a:rPr lang="en-US" dirty="0"/>
              <a:t> Create breakfast combo deals that offer a variety of items at a discounted price. This encourages customers to try different breakfast options and may lead to increased sales</a:t>
            </a:r>
            <a:r>
              <a:rPr lang="en-US" dirty="0" smtClean="0"/>
              <a:t>.</a:t>
            </a:r>
          </a:p>
          <a:p>
            <a:pPr marL="342900" indent="-342900">
              <a:buClr>
                <a:srgbClr val="92D050"/>
              </a:buClr>
              <a:buFont typeface="+mj-lt"/>
              <a:buAutoNum type="arabicPeriod"/>
            </a:pPr>
            <a:r>
              <a:rPr lang="en-US" b="1" dirty="0"/>
              <a:t>Extended Hours:</a:t>
            </a:r>
            <a:r>
              <a:rPr lang="en-US" dirty="0"/>
              <a:t> Consider extending breakfast service hours to capture a wider audience. Cater to both early risers and those who prefer a slightly later breakfast</a:t>
            </a:r>
            <a:r>
              <a:rPr lang="en-US" dirty="0" smtClean="0"/>
              <a:t>.</a:t>
            </a:r>
          </a:p>
          <a:p>
            <a:pPr marL="342900" indent="-342900">
              <a:buClr>
                <a:srgbClr val="92D050"/>
              </a:buClr>
              <a:buFont typeface="+mj-lt"/>
              <a:buAutoNum type="arabicPeriod"/>
            </a:pPr>
            <a:r>
              <a:rPr lang="en-US" b="1" dirty="0"/>
              <a:t>Collaborations:</a:t>
            </a:r>
            <a:r>
              <a:rPr lang="en-US" dirty="0"/>
              <a:t> Partner with local businesses, gyms, or wellness centers to promote breakfast as an integral part of a healthy lifestyle</a:t>
            </a:r>
            <a:r>
              <a:rPr lang="en-US" dirty="0" smtClean="0"/>
              <a:t>.</a:t>
            </a:r>
          </a:p>
          <a:p>
            <a:pPr marL="342900" indent="-342900">
              <a:buClr>
                <a:srgbClr val="92D050"/>
              </a:buClr>
              <a:buFont typeface="+mj-lt"/>
              <a:buAutoNum type="arabicPeriod"/>
            </a:pPr>
            <a:r>
              <a:rPr lang="en-US" b="1" dirty="0"/>
              <a:t>Healthy Breakfast Choices</a:t>
            </a:r>
            <a:r>
              <a:rPr lang="en-US" dirty="0"/>
              <a:t>: Capitalize on the growing trend of health-conscious consumers by offering nutritious and customizable breakfast options. Include fresh fruit, yogurt, and whole-grain choices</a:t>
            </a:r>
            <a:r>
              <a:rPr lang="en-US" dirty="0" smtClean="0"/>
              <a:t>.</a:t>
            </a:r>
          </a:p>
          <a:p>
            <a:pPr marL="342900" indent="-342900">
              <a:buClr>
                <a:srgbClr val="92D050"/>
              </a:buClr>
              <a:buFont typeface="+mj-lt"/>
              <a:buAutoNum type="arabicPeriod"/>
            </a:pPr>
            <a:r>
              <a:rPr lang="en-US" b="1" dirty="0"/>
              <a:t>Customer Feedback</a:t>
            </a:r>
            <a:r>
              <a:rPr lang="en-US" dirty="0"/>
              <a:t>: Gather feedback from existing customers to understand their preferences and areas for improvement in the breakfast menu. Implement changes based on their input.</a:t>
            </a:r>
            <a:endParaRPr lang="en-US" dirty="0" smtClean="0"/>
          </a:p>
        </p:txBody>
      </p:sp>
    </p:spTree>
    <p:extLst>
      <p:ext uri="{BB962C8B-B14F-4D97-AF65-F5344CB8AC3E}">
        <p14:creationId xmlns:p14="http://schemas.microsoft.com/office/powerpoint/2010/main" val="12160859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2035" y="2376107"/>
            <a:ext cx="10603345" cy="3970318"/>
          </a:xfrm>
          <a:prstGeom prst="rect">
            <a:avLst/>
          </a:prstGeom>
        </p:spPr>
        <p:txBody>
          <a:bodyPr wrap="square">
            <a:spAutoFit/>
          </a:bodyPr>
          <a:lstStyle/>
          <a:p>
            <a:pPr marL="285750" indent="-285750">
              <a:buClr>
                <a:srgbClr val="92D050"/>
              </a:buClr>
              <a:buFont typeface="Wingdings" panose="05000000000000000000" pitchFamily="2" charset="2"/>
              <a:buChar char="q"/>
            </a:pPr>
            <a:r>
              <a:rPr lang="en-US" b="1" dirty="0" smtClean="0"/>
              <a:t>Recommendations</a:t>
            </a:r>
          </a:p>
          <a:p>
            <a:pPr marL="342900" indent="-342900">
              <a:buClr>
                <a:srgbClr val="92D050"/>
              </a:buClr>
              <a:buFont typeface="+mj-lt"/>
              <a:buAutoNum type="arabicPeriod"/>
            </a:pPr>
            <a:r>
              <a:rPr lang="en-US" b="1" dirty="0"/>
              <a:t>Analyze the top-performing stores: </a:t>
            </a:r>
            <a:r>
              <a:rPr lang="en-US" dirty="0"/>
              <a:t>Conduct an in-depth analysis of </a:t>
            </a:r>
            <a:r>
              <a:rPr lang="en-US" dirty="0" err="1"/>
              <a:t>Unitech</a:t>
            </a:r>
            <a:r>
              <a:rPr lang="en-US" dirty="0"/>
              <a:t> Noida, </a:t>
            </a:r>
            <a:r>
              <a:rPr lang="en-US" dirty="0" err="1"/>
              <a:t>Carpolish</a:t>
            </a:r>
            <a:r>
              <a:rPr lang="en-US" dirty="0"/>
              <a:t>, and DLF Cyber Hub Gurgaon to identify the factors contributing to their success. This analysis can help to replicate their strategies in other stores and improve overall performance</a:t>
            </a:r>
            <a:r>
              <a:rPr lang="en-US" dirty="0" smtClean="0"/>
              <a:t>.</a:t>
            </a:r>
          </a:p>
          <a:p>
            <a:pPr marL="342900" indent="-342900">
              <a:buClr>
                <a:srgbClr val="92D050"/>
              </a:buClr>
              <a:buFont typeface="+mj-lt"/>
              <a:buAutoNum type="arabicPeriod"/>
            </a:pPr>
            <a:r>
              <a:rPr lang="en-US" b="1" dirty="0"/>
              <a:t>Identify the reasons for low performance:</a:t>
            </a:r>
            <a:r>
              <a:rPr lang="en-US" dirty="0"/>
              <a:t> Identify the reasons for the comparatively lower performance of Siemens Office -1 Gurgaon, Waves Mall Ludhiana, and Trichy Airport. This analysis can help to identify the root cause of the issue and develop strategies to address it</a:t>
            </a:r>
            <a:r>
              <a:rPr lang="en-US" dirty="0" smtClean="0"/>
              <a:t>.</a:t>
            </a:r>
            <a:endParaRPr lang="en-US" b="1" dirty="0" smtClean="0"/>
          </a:p>
          <a:p>
            <a:pPr marL="342900" indent="-342900">
              <a:buClr>
                <a:srgbClr val="92D050"/>
              </a:buClr>
              <a:buFont typeface="+mj-lt"/>
              <a:buAutoNum type="arabicPeriod"/>
            </a:pPr>
            <a:r>
              <a:rPr lang="en-US" b="1" dirty="0"/>
              <a:t>Store Visits and </a:t>
            </a:r>
            <a:r>
              <a:rPr lang="en-US" b="1" dirty="0" smtClean="0"/>
              <a:t>Feedback: </a:t>
            </a:r>
            <a:r>
              <a:rPr lang="en-US" dirty="0" smtClean="0"/>
              <a:t>Conduct </a:t>
            </a:r>
            <a:r>
              <a:rPr lang="en-US" dirty="0"/>
              <a:t>regular store visits to monitor the sales performance of lower-performing stores and provide feedback and coaching to help them improve</a:t>
            </a:r>
            <a:r>
              <a:rPr lang="en-US" dirty="0" smtClean="0"/>
              <a:t>.</a:t>
            </a:r>
          </a:p>
          <a:p>
            <a:pPr marL="342900" indent="-342900">
              <a:buClr>
                <a:srgbClr val="92D050"/>
              </a:buClr>
              <a:buFont typeface="+mj-lt"/>
              <a:buAutoNum type="arabicPeriod"/>
            </a:pPr>
            <a:r>
              <a:rPr lang="en-US" b="1" dirty="0"/>
              <a:t>Visual Merchandising:</a:t>
            </a:r>
            <a:r>
              <a:rPr lang="en-US" dirty="0"/>
              <a:t> Enhance the visual appeal of products and displays in low-performing stores. Eye-catching displays can attract more customers</a:t>
            </a:r>
            <a:r>
              <a:rPr lang="en-US" dirty="0" smtClean="0"/>
              <a:t>.</a:t>
            </a:r>
          </a:p>
          <a:p>
            <a:pPr marL="342900" indent="-342900">
              <a:buClr>
                <a:srgbClr val="92D050"/>
              </a:buClr>
              <a:buFont typeface="+mj-lt"/>
              <a:buAutoNum type="arabicPeriod"/>
            </a:pPr>
            <a:r>
              <a:rPr lang="en-US" b="1" dirty="0"/>
              <a:t>Collaborations:</a:t>
            </a:r>
            <a:r>
              <a:rPr lang="en-US" dirty="0"/>
              <a:t> Forge partnerships with nearby businesses or events to drive more foot traffic to the stores. Collaborative promotions and cross-promotions can create synergistic benefits.</a:t>
            </a:r>
            <a:endParaRPr lang="en-US" dirty="0" smtClean="0"/>
          </a:p>
          <a:p>
            <a:pPr marL="342900" indent="-342900">
              <a:buClr>
                <a:srgbClr val="92D050"/>
              </a:buClr>
              <a:buFont typeface="+mj-lt"/>
              <a:buAutoNum type="arabicPeriod"/>
            </a:pPr>
            <a:endParaRPr lang="en-IN" dirty="0"/>
          </a:p>
        </p:txBody>
      </p:sp>
      <p:grpSp>
        <p:nvGrpSpPr>
          <p:cNvPr id="7" name="Group 6"/>
          <p:cNvGrpSpPr/>
          <p:nvPr/>
        </p:nvGrpSpPr>
        <p:grpSpPr>
          <a:xfrm>
            <a:off x="701963" y="531081"/>
            <a:ext cx="10464800" cy="2022076"/>
            <a:chOff x="748145" y="1768769"/>
            <a:chExt cx="10464800" cy="2022076"/>
          </a:xfrm>
        </p:grpSpPr>
        <p:sp>
          <p:nvSpPr>
            <p:cNvPr id="8" name="TextBox 7"/>
            <p:cNvSpPr txBox="1"/>
            <p:nvPr/>
          </p:nvSpPr>
          <p:spPr>
            <a:xfrm>
              <a:off x="1052945" y="2590516"/>
              <a:ext cx="10160000" cy="1200329"/>
            </a:xfrm>
            <a:prstGeom prst="rect">
              <a:avLst/>
            </a:prstGeom>
            <a:noFill/>
          </p:spPr>
          <p:txBody>
            <a:bodyPr wrap="square" rtlCol="0">
              <a:spAutoFit/>
            </a:bodyPr>
            <a:lstStyle/>
            <a:p>
              <a:pPr>
                <a:buClr>
                  <a:srgbClr val="92D050"/>
                </a:buClr>
              </a:pPr>
              <a:r>
                <a:rPr lang="en-US" dirty="0"/>
                <a:t>On the flip side, Siemens Office -1 Gurgaon, Waves Mall Ludhiana, and Trichy Airport demonstrate comparatively lower performance. A strategic approach to enhancing sales efforts could notably benefit these stores and contribute to overall improvements.</a:t>
              </a:r>
            </a:p>
            <a:p>
              <a:pPr marL="285750" indent="-285750">
                <a:buClr>
                  <a:srgbClr val="92D050"/>
                </a:buClr>
                <a:buFont typeface="Wingdings" panose="05000000000000000000" pitchFamily="2" charset="2"/>
                <a:buChar char="q"/>
              </a:pPr>
              <a:endParaRPr lang="en-US" dirty="0"/>
            </a:p>
          </p:txBody>
        </p:sp>
        <p:sp>
          <p:nvSpPr>
            <p:cNvPr id="9" name="TextBox 8"/>
            <p:cNvSpPr txBox="1"/>
            <p:nvPr/>
          </p:nvSpPr>
          <p:spPr>
            <a:xfrm>
              <a:off x="748145" y="1768769"/>
              <a:ext cx="10160000" cy="1477328"/>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smtClean="0"/>
                <a:t>Store-Specific Sales Analysis:</a:t>
              </a:r>
              <a:r>
                <a:rPr lang="en-US" dirty="0" smtClean="0"/>
                <a:t> Among the stores evaluated, </a:t>
              </a:r>
              <a:r>
                <a:rPr lang="en-US" dirty="0" err="1" smtClean="0"/>
                <a:t>Unitech</a:t>
              </a:r>
              <a:r>
                <a:rPr lang="en-US" dirty="0" smtClean="0"/>
                <a:t> Noida, </a:t>
              </a:r>
              <a:r>
                <a:rPr lang="en-US" dirty="0" err="1" smtClean="0"/>
                <a:t>Carpolish</a:t>
              </a:r>
              <a:r>
                <a:rPr lang="en-US" dirty="0" smtClean="0"/>
                <a:t>, and DLF Cyber Hub Gurgaon emerge as the top 3 performers. Their remarkable consistency in surpassing sales targets has significantly propelled the company's growth trajectory.</a:t>
              </a:r>
            </a:p>
            <a:p>
              <a:pPr marL="285750" indent="-285750">
                <a:buClr>
                  <a:srgbClr val="92D050"/>
                </a:buClr>
                <a:buFont typeface="Wingdings" panose="05000000000000000000" pitchFamily="2" charset="2"/>
                <a:buChar char="q"/>
              </a:pPr>
              <a:endParaRPr lang="en-IN" dirty="0"/>
            </a:p>
            <a:p>
              <a:pPr marL="285750" indent="-285750">
                <a:buClr>
                  <a:srgbClr val="92D050"/>
                </a:buClr>
                <a:buFont typeface="Wingdings" panose="05000000000000000000" pitchFamily="2" charset="2"/>
                <a:buChar char="q"/>
              </a:pPr>
              <a:endParaRPr lang="en-US" dirty="0"/>
            </a:p>
          </p:txBody>
        </p:sp>
      </p:grpSp>
    </p:spTree>
    <p:extLst>
      <p:ext uri="{BB962C8B-B14F-4D97-AF65-F5344CB8AC3E}">
        <p14:creationId xmlns:p14="http://schemas.microsoft.com/office/powerpoint/2010/main" val="42396644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4294" y="555506"/>
            <a:ext cx="10441706" cy="5355312"/>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a:t>Sales Distribution Across States:</a:t>
            </a:r>
            <a:r>
              <a:rPr lang="en-US" dirty="0"/>
              <a:t> Our analysis reveals distinct patterns in sales timings across states. Notably, Assam, Haryana, and Himachal Pradesh exhibit peak sales during lunch hours. Conversely, the remaining states witness higher sales volumes during dinner time. It's worth considering cultural nuances as a potential factor influencing these variations in eating habits</a:t>
            </a:r>
            <a:r>
              <a:rPr lang="en-US" dirty="0" smtClean="0"/>
              <a:t>.</a:t>
            </a:r>
          </a:p>
          <a:p>
            <a:pPr marL="285750" indent="-285750">
              <a:buClr>
                <a:srgbClr val="92D050"/>
              </a:buClr>
              <a:buFont typeface="Wingdings" panose="05000000000000000000" pitchFamily="2" charset="2"/>
              <a:buChar char="q"/>
            </a:pPr>
            <a:endParaRPr lang="en-US" dirty="0"/>
          </a:p>
          <a:p>
            <a:pPr marL="285750" indent="-285750">
              <a:buClr>
                <a:srgbClr val="92D050"/>
              </a:buClr>
              <a:buFont typeface="Wingdings" panose="05000000000000000000" pitchFamily="2" charset="2"/>
              <a:buChar char="q"/>
            </a:pPr>
            <a:r>
              <a:rPr lang="en-US" b="1" dirty="0" smtClean="0"/>
              <a:t>Recommendations</a:t>
            </a:r>
            <a:endParaRPr lang="en-US" dirty="0"/>
          </a:p>
          <a:p>
            <a:pPr marL="342900" indent="-342900">
              <a:buClr>
                <a:srgbClr val="92D050"/>
              </a:buClr>
              <a:buFont typeface="+mj-lt"/>
              <a:buAutoNum type="arabicPeriod"/>
            </a:pPr>
            <a:r>
              <a:rPr lang="en-US" b="1" dirty="0"/>
              <a:t>Promotional Strategies:</a:t>
            </a:r>
            <a:r>
              <a:rPr lang="en-US" dirty="0"/>
              <a:t> Create lunchtime promotions and discounts exclusive to Assam, Haryana, and Himachal Pradesh. Incentivize customers to choose your store for their midday meals</a:t>
            </a:r>
            <a:r>
              <a:rPr lang="en-US" dirty="0" smtClean="0"/>
              <a:t>.</a:t>
            </a:r>
          </a:p>
          <a:p>
            <a:pPr marL="342900" indent="-342900">
              <a:buClr>
                <a:srgbClr val="92D050"/>
              </a:buClr>
              <a:buFont typeface="+mj-lt"/>
              <a:buAutoNum type="arabicPeriod"/>
            </a:pPr>
            <a:r>
              <a:rPr lang="en-US" b="1" dirty="0"/>
              <a:t>Customized Timing:</a:t>
            </a:r>
            <a:r>
              <a:rPr lang="en-US" dirty="0"/>
              <a:t> Tailor store operating hours in Assam, Haryana, and Himachal Pradesh to capitalize on lunchtime peak sales. Adjust schedules to align with local preferences.</a:t>
            </a:r>
            <a:endParaRPr lang="en-US" dirty="0" smtClean="0"/>
          </a:p>
          <a:p>
            <a:pPr marL="342900" indent="-342900">
              <a:buClr>
                <a:srgbClr val="92D050"/>
              </a:buClr>
              <a:buFont typeface="+mj-lt"/>
              <a:buAutoNum type="arabicPeriod"/>
            </a:pPr>
            <a:r>
              <a:rPr lang="en-US" b="1" dirty="0"/>
              <a:t>Cultural Awareness:</a:t>
            </a:r>
            <a:r>
              <a:rPr lang="en-US" dirty="0"/>
              <a:t> Train staff to understand and appreciate local dining habits and cultural nuances. Provide personalized service that reflects these preferences</a:t>
            </a:r>
            <a:r>
              <a:rPr lang="en-US" dirty="0" smtClean="0"/>
              <a:t>.</a:t>
            </a:r>
          </a:p>
          <a:p>
            <a:pPr marL="342900" indent="-342900">
              <a:buClr>
                <a:srgbClr val="92D050"/>
              </a:buClr>
              <a:buFont typeface="+mj-lt"/>
              <a:buAutoNum type="arabicPeriod"/>
            </a:pPr>
            <a:r>
              <a:rPr lang="en-US" b="1" dirty="0"/>
              <a:t>Menu Personalization:</a:t>
            </a:r>
            <a:r>
              <a:rPr lang="en-US" dirty="0"/>
              <a:t> Offer customizable lunch options that allow customers to tailor their meals according to their preferences, catering to diverse tastes.</a:t>
            </a:r>
            <a:endParaRPr lang="en-US" dirty="0" smtClean="0"/>
          </a:p>
          <a:p>
            <a:pPr marL="342900" indent="-342900">
              <a:buClr>
                <a:srgbClr val="92D050"/>
              </a:buClr>
              <a:buFont typeface="+mj-lt"/>
              <a:buAutoNum type="arabicPeriod"/>
            </a:pPr>
            <a:r>
              <a:rPr lang="en-US" b="1" dirty="0"/>
              <a:t>Customer Feedback:</a:t>
            </a:r>
            <a:r>
              <a:rPr lang="en-US" dirty="0"/>
              <a:t> Seek input from customers in each state to understand their dining preferences and expectations. Adapt your offerings accordingly</a:t>
            </a:r>
            <a:r>
              <a:rPr lang="en-US" dirty="0" smtClean="0"/>
              <a:t>.</a:t>
            </a:r>
          </a:p>
          <a:p>
            <a:pPr marL="342900" indent="-342900">
              <a:buClr>
                <a:srgbClr val="92D050"/>
              </a:buClr>
              <a:buFont typeface="+mj-lt"/>
              <a:buAutoNum type="arabicPeriod"/>
            </a:pPr>
            <a:r>
              <a:rPr lang="en-US" b="1" dirty="0"/>
              <a:t>Continuous Analysis:</a:t>
            </a:r>
            <a:r>
              <a:rPr lang="en-US" dirty="0"/>
              <a:t> Regularly monitor sales trends in these states to identify shifts in preferences. Adapt your strategies based on changing customer behaviors.</a:t>
            </a:r>
            <a:endParaRPr lang="en-US" dirty="0" smtClean="0"/>
          </a:p>
        </p:txBody>
      </p:sp>
    </p:spTree>
    <p:extLst>
      <p:ext uri="{BB962C8B-B14F-4D97-AF65-F5344CB8AC3E}">
        <p14:creationId xmlns:p14="http://schemas.microsoft.com/office/powerpoint/2010/main" val="18440480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1239" y="484744"/>
            <a:ext cx="10589488" cy="6463308"/>
            <a:chOff x="771239" y="595578"/>
            <a:chExt cx="10160000" cy="6463308"/>
          </a:xfrm>
        </p:grpSpPr>
        <p:sp>
          <p:nvSpPr>
            <p:cNvPr id="2" name="TextBox 1"/>
            <p:cNvSpPr txBox="1"/>
            <p:nvPr/>
          </p:nvSpPr>
          <p:spPr>
            <a:xfrm>
              <a:off x="771239" y="595578"/>
              <a:ext cx="10160000" cy="6463308"/>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a:t>Top </a:t>
              </a:r>
              <a:r>
                <a:rPr lang="en-US" b="1" dirty="0" smtClean="0"/>
                <a:t>Performers AM’s </a:t>
              </a:r>
              <a:r>
                <a:rPr lang="en-US" b="1" dirty="0"/>
                <a:t>Analysis:</a:t>
              </a:r>
              <a:r>
                <a:rPr lang="en-US" dirty="0"/>
                <a:t> Our examination of the sales data indicates that </a:t>
              </a:r>
              <a:r>
                <a:rPr lang="en-US" dirty="0" err="1"/>
                <a:t>Priya</a:t>
              </a:r>
              <a:r>
                <a:rPr lang="en-US" dirty="0"/>
                <a:t> Singh, </a:t>
              </a:r>
              <a:r>
                <a:rPr lang="en-US" dirty="0" err="1"/>
                <a:t>Tarun</a:t>
              </a:r>
              <a:r>
                <a:rPr lang="en-US" dirty="0"/>
                <a:t>, and Shiv </a:t>
              </a:r>
              <a:r>
                <a:rPr lang="en-US" dirty="0" err="1"/>
                <a:t>Sagar</a:t>
              </a:r>
              <a:r>
                <a:rPr lang="en-US" dirty="0"/>
                <a:t> have consistently showcased outstanding performance, securing their positions among the top 3 overall performers. Their persistent success in surpassing sales targets has played a pivotal role in propelling our company's growth trajectory</a:t>
              </a:r>
              <a:r>
                <a:rPr lang="en-US" dirty="0" smtClean="0"/>
                <a:t>.</a:t>
              </a:r>
            </a:p>
            <a:p>
              <a:pPr marL="285750" indent="-285750">
                <a:buClr>
                  <a:srgbClr val="92D050"/>
                </a:buClr>
                <a:buFont typeface="Wingdings" panose="05000000000000000000" pitchFamily="2" charset="2"/>
                <a:buChar char="q"/>
              </a:pPr>
              <a:endParaRPr lang="en-US" dirty="0"/>
            </a:p>
            <a:p>
              <a:pPr marL="285750" indent="-285750">
                <a:buClr>
                  <a:srgbClr val="92D050"/>
                </a:buClr>
                <a:buFont typeface="Wingdings" panose="05000000000000000000" pitchFamily="2" charset="2"/>
                <a:buChar char="q"/>
              </a:pPr>
              <a:endParaRPr lang="en-US" dirty="0" smtClean="0"/>
            </a:p>
            <a:p>
              <a:pPr marL="285750" indent="-285750">
                <a:buClr>
                  <a:srgbClr val="92D050"/>
                </a:buClr>
                <a:buFont typeface="Wingdings" panose="05000000000000000000" pitchFamily="2" charset="2"/>
                <a:buChar char="q"/>
              </a:pPr>
              <a:endParaRPr lang="en-US" dirty="0"/>
            </a:p>
            <a:p>
              <a:pPr marL="285750" indent="-285750">
                <a:buClr>
                  <a:srgbClr val="92D050"/>
                </a:buClr>
                <a:buFont typeface="Wingdings" panose="05000000000000000000" pitchFamily="2" charset="2"/>
                <a:buChar char="q"/>
              </a:pPr>
              <a:endParaRPr lang="en-US" dirty="0" smtClean="0"/>
            </a:p>
            <a:p>
              <a:pPr marL="285750" indent="-285750">
                <a:buClr>
                  <a:srgbClr val="92D050"/>
                </a:buClr>
                <a:buFont typeface="Wingdings" panose="05000000000000000000" pitchFamily="2" charset="2"/>
                <a:buChar char="q"/>
              </a:pPr>
              <a:endParaRPr lang="en-US" dirty="0"/>
            </a:p>
            <a:p>
              <a:pPr marL="285750" indent="-285750">
                <a:buClr>
                  <a:srgbClr val="92D050"/>
                </a:buClr>
                <a:buFont typeface="Wingdings" panose="05000000000000000000" pitchFamily="2" charset="2"/>
                <a:buChar char="q"/>
              </a:pPr>
              <a:endParaRPr lang="en-US" dirty="0" smtClean="0"/>
            </a:p>
            <a:p>
              <a:pPr marL="285750" indent="-285750">
                <a:buClr>
                  <a:srgbClr val="92D050"/>
                </a:buClr>
                <a:buFont typeface="Wingdings" panose="05000000000000000000" pitchFamily="2" charset="2"/>
                <a:buChar char="q"/>
              </a:pPr>
              <a:r>
                <a:rPr lang="en-US" b="1" dirty="0"/>
                <a:t>Recommendations</a:t>
              </a:r>
            </a:p>
            <a:p>
              <a:pPr marL="342900" indent="-342900">
                <a:buClr>
                  <a:srgbClr val="92D050"/>
                </a:buClr>
                <a:buFont typeface="+mj-lt"/>
                <a:buAutoNum type="arabicPeriod"/>
              </a:pPr>
              <a:r>
                <a:rPr lang="en-US" b="1" dirty="0"/>
                <a:t>Top Performers Recognition:</a:t>
              </a:r>
              <a:r>
                <a:rPr lang="en-US" dirty="0"/>
                <a:t> Acknowledge the exceptional contributions of </a:t>
              </a:r>
              <a:r>
                <a:rPr lang="en-US" dirty="0" err="1"/>
                <a:t>Priya</a:t>
              </a:r>
              <a:r>
                <a:rPr lang="en-US" dirty="0"/>
                <a:t> Singh, </a:t>
              </a:r>
              <a:r>
                <a:rPr lang="en-US" dirty="0" err="1"/>
                <a:t>Tarun</a:t>
              </a:r>
              <a:r>
                <a:rPr lang="en-US" dirty="0"/>
                <a:t>, and Shiv </a:t>
              </a:r>
              <a:r>
                <a:rPr lang="en-US" dirty="0" err="1"/>
                <a:t>Sagar</a:t>
              </a:r>
              <a:r>
                <a:rPr lang="en-US" dirty="0"/>
                <a:t> publicly. Celebrate their achievements as role models for the team, fostering a culture of healthy competition.</a:t>
              </a:r>
            </a:p>
            <a:p>
              <a:pPr marL="342900" indent="-342900">
                <a:buClr>
                  <a:srgbClr val="92D050"/>
                </a:buClr>
                <a:buFont typeface="+mj-lt"/>
                <a:buAutoNum type="arabicPeriod"/>
              </a:pPr>
              <a:r>
                <a:rPr lang="en-US" b="1" dirty="0"/>
                <a:t>Best Practices Sharing:</a:t>
              </a:r>
              <a:r>
                <a:rPr lang="en-US" dirty="0"/>
                <a:t> Encourage </a:t>
              </a:r>
              <a:r>
                <a:rPr lang="en-US" dirty="0" err="1"/>
                <a:t>Priya</a:t>
              </a:r>
              <a:r>
                <a:rPr lang="en-US" dirty="0"/>
                <a:t> Singh, </a:t>
              </a:r>
              <a:r>
                <a:rPr lang="en-US" dirty="0" err="1"/>
                <a:t>Tarun</a:t>
              </a:r>
              <a:r>
                <a:rPr lang="en-US" dirty="0"/>
                <a:t>, and Shiv </a:t>
              </a:r>
              <a:r>
                <a:rPr lang="en-US" dirty="0" err="1"/>
                <a:t>Sagar</a:t>
              </a:r>
              <a:r>
                <a:rPr lang="en-US" dirty="0"/>
                <a:t> to share their strategies and techniques with the wider team. This knowledge exchange can inspire others to elevate their performance.</a:t>
              </a:r>
            </a:p>
            <a:p>
              <a:pPr marL="342900" indent="-342900">
                <a:buClr>
                  <a:srgbClr val="92D050"/>
                </a:buClr>
                <a:buFont typeface="+mj-lt"/>
                <a:buAutoNum type="arabicPeriod"/>
              </a:pPr>
              <a:r>
                <a:rPr lang="en-US" b="1" dirty="0"/>
                <a:t>Performance Improvement Plan:</a:t>
              </a:r>
              <a:r>
                <a:rPr lang="en-US" dirty="0"/>
                <a:t> Develop a structured improvement plan for </a:t>
              </a:r>
              <a:r>
                <a:rPr lang="en-US" dirty="0" err="1"/>
                <a:t>Senthil</a:t>
              </a:r>
              <a:r>
                <a:rPr lang="en-US" dirty="0"/>
                <a:t> Kumar, setting clear goals and milestones. Regularly review progress to track his advancements.</a:t>
              </a:r>
            </a:p>
            <a:p>
              <a:pPr marL="342900" indent="-342900">
                <a:buClr>
                  <a:srgbClr val="92D050"/>
                </a:buClr>
                <a:buFont typeface="+mj-lt"/>
                <a:buAutoNum type="arabicPeriod"/>
              </a:pPr>
              <a:r>
                <a:rPr lang="en-US" b="1" dirty="0"/>
                <a:t>Collaborative Projects:</a:t>
              </a:r>
              <a:r>
                <a:rPr lang="en-US" dirty="0"/>
                <a:t> Encourage cross-functional collaboration between </a:t>
              </a:r>
              <a:r>
                <a:rPr lang="en-US" dirty="0" err="1"/>
                <a:t>Senthil</a:t>
              </a:r>
              <a:r>
                <a:rPr lang="en-US" dirty="0"/>
                <a:t> Kumar and high-performing colleagues. Exposure to successful strategies and teamwork can positively influence his approach.</a:t>
              </a:r>
            </a:p>
            <a:p>
              <a:pPr marL="285750" indent="-285750">
                <a:buClr>
                  <a:srgbClr val="92D050"/>
                </a:buClr>
                <a:buFont typeface="Wingdings" panose="05000000000000000000" pitchFamily="2" charset="2"/>
                <a:buChar char="q"/>
              </a:pPr>
              <a:endParaRPr lang="en-US" dirty="0"/>
            </a:p>
          </p:txBody>
        </p:sp>
        <p:sp>
          <p:nvSpPr>
            <p:cNvPr id="3" name="TextBox 2"/>
            <p:cNvSpPr txBox="1"/>
            <p:nvPr/>
          </p:nvSpPr>
          <p:spPr>
            <a:xfrm>
              <a:off x="1066803" y="1740491"/>
              <a:ext cx="9531927" cy="1754326"/>
            </a:xfrm>
            <a:prstGeom prst="rect">
              <a:avLst/>
            </a:prstGeom>
            <a:noFill/>
          </p:spPr>
          <p:txBody>
            <a:bodyPr wrap="square" rtlCol="0">
              <a:spAutoFit/>
            </a:bodyPr>
            <a:lstStyle/>
            <a:p>
              <a:pPr>
                <a:buClr>
                  <a:srgbClr val="92D050"/>
                </a:buClr>
              </a:pPr>
              <a:r>
                <a:rPr lang="en-US" b="1" dirty="0" smtClean="0"/>
                <a:t>Enhancing Non-Performing AM's Impact:</a:t>
              </a:r>
              <a:r>
                <a:rPr lang="en-US" dirty="0" smtClean="0"/>
                <a:t> </a:t>
              </a:r>
              <a:r>
                <a:rPr lang="en-US" dirty="0" err="1" smtClean="0"/>
                <a:t>Senthil</a:t>
              </a:r>
              <a:r>
                <a:rPr lang="en-US" dirty="0" smtClean="0"/>
                <a:t> Kumar's performance falls below expectations. To address this, it's recommended to provide him with targeted training and resources. Alternatively, considering reassigning or reallocating responsibilities could optimize his contributions to the business. This proactive approach could potentially unlock untapped potential and contribute positively to the team's overall achievements.</a:t>
              </a:r>
            </a:p>
            <a:p>
              <a:pPr>
                <a:buClr>
                  <a:srgbClr val="92D050"/>
                </a:buClr>
              </a:pPr>
              <a:endParaRPr lang="en-US" dirty="0" smtClean="0"/>
            </a:p>
          </p:txBody>
        </p:sp>
      </p:grpSp>
    </p:spTree>
    <p:extLst>
      <p:ext uri="{BB962C8B-B14F-4D97-AF65-F5344CB8AC3E}">
        <p14:creationId xmlns:p14="http://schemas.microsoft.com/office/powerpoint/2010/main" val="25459598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0327" y="350983"/>
            <a:ext cx="3241964" cy="646331"/>
          </a:xfrm>
          <a:prstGeom prst="rect">
            <a:avLst/>
          </a:prstGeom>
          <a:noFill/>
        </p:spPr>
        <p:txBody>
          <a:bodyPr wrap="square" rtlCol="0">
            <a:spAutoFit/>
          </a:bodyPr>
          <a:lstStyle/>
          <a:p>
            <a:pPr algn="ctr"/>
            <a:r>
              <a:rPr lang="en-US" sz="3600" b="1" dirty="0">
                <a:solidFill>
                  <a:schemeClr val="accent1"/>
                </a:solidFill>
                <a:latin typeface="Arial Black" panose="020B0A04020102020204" pitchFamily="34" charset="0"/>
                <a:ea typeface="+mj-ea"/>
                <a:cs typeface="+mj-cs"/>
              </a:rPr>
              <a:t>Conclusion</a:t>
            </a:r>
            <a:endParaRPr lang="en-IN" sz="3600" b="1" dirty="0">
              <a:solidFill>
                <a:schemeClr val="accent1"/>
              </a:solidFill>
              <a:latin typeface="Arial Black" panose="020B0A04020102020204" pitchFamily="34" charset="0"/>
              <a:ea typeface="+mj-ea"/>
              <a:cs typeface="+mj-cs"/>
            </a:endParaRPr>
          </a:p>
        </p:txBody>
      </p:sp>
      <p:sp>
        <p:nvSpPr>
          <p:cNvPr id="8" name="Rectangle 7"/>
          <p:cNvSpPr/>
          <p:nvPr/>
        </p:nvSpPr>
        <p:spPr>
          <a:xfrm>
            <a:off x="1025237" y="1074572"/>
            <a:ext cx="6567054" cy="5355312"/>
          </a:xfrm>
          <a:prstGeom prst="rect">
            <a:avLst/>
          </a:prstGeom>
        </p:spPr>
        <p:txBody>
          <a:bodyPr wrap="square">
            <a:spAutoFit/>
          </a:bodyPr>
          <a:lstStyle/>
          <a:p>
            <a:r>
              <a:rPr lang="en-IN" dirty="0"/>
              <a:t>The FMCG dashboard data serves as a cornerstone for strategic decision-making, operational excellence, and trend analysis. It unveils dynamic sales trends over the years, with 2017 as a standout due to complete sales data. The dominance of dine-in sales prompts an exploration of untapped potential in eat-in, take-away, and delivery categories, achievable through streamlined processes and an expanded delivery network. The strategic enrichment of the breakfast segment through diverse menus and partnerships offers growth avenues. Individual store analyses spotlight top performers while guiding the transformation of underperforming ones through visual merchandising and collaborations. Geographical variations in sales patterns advocate for tailored promotions and cultural sensitivity. Acknowledging high-performing Area Managers, fostering knowledge sharing, and cultivating improvement plans collectively amplify team achievements. Ultimately, the comprehensive data insights form the bedrock for strategic expansion and an elevated customer journey.</a:t>
            </a:r>
          </a:p>
        </p:txBody>
      </p:sp>
      <p:pic>
        <p:nvPicPr>
          <p:cNvPr id="1030" name="Picture 6" descr="https://lh5.googleusercontent.com/_KHXMMcZHh2pn2tJWMd_qwlkr5eH988hLNuEE_rszn6L0eX0gOj9URrRMsyT2J5kFoOG3K2G4lZe-S6q-GyyEtf6p-Ri_Z1K58YCnlRj1PhCAKuve2jFMiQbsYxvaqC86P1PLyGM_E8DCoEgsapWCCAWk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8777" y="1074572"/>
            <a:ext cx="3381950" cy="535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7322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092" y="1104591"/>
            <a:ext cx="6705599" cy="5078313"/>
          </a:xfrm>
          <a:prstGeom prst="rect">
            <a:avLst/>
          </a:prstGeom>
        </p:spPr>
        <p:txBody>
          <a:bodyPr wrap="square">
            <a:spAutoFit/>
          </a:bodyPr>
          <a:lstStyle/>
          <a:p>
            <a:pPr marL="285750" indent="-285750">
              <a:buClr>
                <a:srgbClr val="92D050"/>
              </a:buClr>
              <a:buFont typeface="Wingdings" panose="05000000000000000000" pitchFamily="2" charset="2"/>
              <a:buChar char="q"/>
            </a:pPr>
            <a:r>
              <a:rPr lang="en-US" dirty="0">
                <a:latin typeface="Google Sans"/>
              </a:rPr>
              <a:t>The dashboard contains data on the sales of FMCG products in different cities, states, and stores.</a:t>
            </a:r>
          </a:p>
          <a:p>
            <a:pPr marL="285750" indent="-285750">
              <a:buClr>
                <a:srgbClr val="92D050"/>
              </a:buClr>
              <a:buFont typeface="Wingdings" panose="05000000000000000000" pitchFamily="2" charset="2"/>
              <a:buChar char="q"/>
            </a:pPr>
            <a:r>
              <a:rPr lang="en-US" dirty="0" smtClean="0">
                <a:latin typeface="Google Sans"/>
              </a:rPr>
              <a:t>The </a:t>
            </a:r>
            <a:r>
              <a:rPr lang="en-US" dirty="0">
                <a:latin typeface="Google Sans"/>
              </a:rPr>
              <a:t>data includes the brand name, date of sale, first/second purchase, fiscal year, key, lease start date, store code, sales type, state, store category</a:t>
            </a:r>
            <a:r>
              <a:rPr lang="en-US" dirty="0" smtClean="0">
                <a:latin typeface="Google Sans"/>
              </a:rPr>
              <a:t>,</a:t>
            </a:r>
            <a:r>
              <a:rPr lang="en-US" dirty="0">
                <a:latin typeface="Google Sans"/>
              </a:rPr>
              <a:t> store open </a:t>
            </a:r>
            <a:r>
              <a:rPr lang="en-US" dirty="0" smtClean="0">
                <a:latin typeface="Google Sans"/>
              </a:rPr>
              <a:t>date, </a:t>
            </a:r>
            <a:r>
              <a:rPr lang="en-US" dirty="0">
                <a:latin typeface="Google Sans"/>
              </a:rPr>
              <a:t>store closing date, store </a:t>
            </a:r>
            <a:r>
              <a:rPr lang="en-US" dirty="0" smtClean="0">
                <a:latin typeface="Google Sans"/>
              </a:rPr>
              <a:t>name, </a:t>
            </a:r>
            <a:r>
              <a:rPr lang="en-US" dirty="0">
                <a:latin typeface="Google Sans"/>
              </a:rPr>
              <a:t>status, units sold, net </a:t>
            </a:r>
            <a:r>
              <a:rPr lang="en-US" dirty="0" smtClean="0">
                <a:latin typeface="Google Sans"/>
              </a:rPr>
              <a:t>amount, </a:t>
            </a:r>
            <a:r>
              <a:rPr lang="en-US" dirty="0">
                <a:latin typeface="Google Sans"/>
              </a:rPr>
              <a:t>and number of records.</a:t>
            </a:r>
          </a:p>
          <a:p>
            <a:pPr marL="285750" indent="-285750">
              <a:buClr>
                <a:srgbClr val="92D050"/>
              </a:buClr>
              <a:buFont typeface="Wingdings" panose="05000000000000000000" pitchFamily="2" charset="2"/>
              <a:buChar char="q"/>
            </a:pPr>
            <a:r>
              <a:rPr lang="en-US" dirty="0">
                <a:latin typeface="Google Sans"/>
              </a:rPr>
              <a:t>The data can be used to track the sales performance of different FMCG products, identify trends in sales, and make informed decisions about marketing and distribution.</a:t>
            </a:r>
          </a:p>
          <a:p>
            <a:pPr marL="285750" indent="-285750">
              <a:buClr>
                <a:srgbClr val="92D050"/>
              </a:buClr>
              <a:buFont typeface="Wingdings" panose="05000000000000000000" pitchFamily="2" charset="2"/>
              <a:buChar char="q"/>
            </a:pPr>
            <a:r>
              <a:rPr lang="en-US" dirty="0">
                <a:latin typeface="Google Sans"/>
              </a:rPr>
              <a:t>For example, the data could be used to see which Area managers are selling the higher in different cities, or which stores are generating the most revenue.</a:t>
            </a:r>
          </a:p>
          <a:p>
            <a:pPr marL="285750" indent="-285750">
              <a:buClr>
                <a:srgbClr val="92D050"/>
              </a:buClr>
              <a:buFont typeface="Wingdings" panose="05000000000000000000" pitchFamily="2" charset="2"/>
              <a:buChar char="q"/>
            </a:pPr>
            <a:r>
              <a:rPr lang="en-US" dirty="0">
                <a:latin typeface="Google Sans"/>
              </a:rPr>
              <a:t>The data could also be used to track the effectiveness of marketing campaigns or to identify new opportunities for growth.</a:t>
            </a:r>
          </a:p>
          <a:p>
            <a:pPr marL="285750" indent="-285750">
              <a:buClr>
                <a:srgbClr val="92D050"/>
              </a:buClr>
              <a:buFont typeface="Wingdings" panose="05000000000000000000" pitchFamily="2" charset="2"/>
              <a:buChar char="q"/>
            </a:pPr>
            <a:r>
              <a:rPr lang="en-US" dirty="0">
                <a:latin typeface="Google Sans"/>
              </a:rPr>
              <a:t>Overall, the FMCG dashboard data is a valuable resource for businesses that sell FMCG products.</a:t>
            </a:r>
            <a:endParaRPr lang="en-US" dirty="0">
              <a:latin typeface="Google Sans"/>
            </a:endParaRPr>
          </a:p>
        </p:txBody>
      </p:sp>
      <p:sp>
        <p:nvSpPr>
          <p:cNvPr id="3" name="TextBox 2"/>
          <p:cNvSpPr txBox="1"/>
          <p:nvPr/>
        </p:nvSpPr>
        <p:spPr>
          <a:xfrm>
            <a:off x="3990108" y="258625"/>
            <a:ext cx="3528291" cy="646331"/>
          </a:xfrm>
          <a:prstGeom prst="rect">
            <a:avLst/>
          </a:prstGeom>
          <a:noFill/>
        </p:spPr>
        <p:txBody>
          <a:bodyPr wrap="square" rtlCol="0">
            <a:spAutoFit/>
          </a:bodyPr>
          <a:lstStyle/>
          <a:p>
            <a:pPr algn="ctr"/>
            <a:r>
              <a:rPr lang="en-US" sz="3600" b="1" dirty="0">
                <a:solidFill>
                  <a:schemeClr val="accent1"/>
                </a:solidFill>
                <a:latin typeface="Arial Black" panose="020B0A04020102020204" pitchFamily="34" charset="0"/>
                <a:ea typeface="+mj-ea"/>
                <a:cs typeface="+mj-cs"/>
              </a:rPr>
              <a:t>Summary</a:t>
            </a:r>
            <a:endParaRPr lang="en-IN" sz="3600" b="1" dirty="0">
              <a:solidFill>
                <a:schemeClr val="accent1"/>
              </a:solidFill>
              <a:latin typeface="Arial Black" panose="020B0A04020102020204" pitchFamily="34" charset="0"/>
              <a:ea typeface="+mj-ea"/>
              <a:cs typeface="+mj-cs"/>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1028" y="1190649"/>
            <a:ext cx="3345118" cy="4914588"/>
          </a:xfrm>
          <a:prstGeom prst="rect">
            <a:avLst/>
          </a:prstGeom>
        </p:spPr>
      </p:pic>
    </p:spTree>
    <p:extLst>
      <p:ext uri="{BB962C8B-B14F-4D97-AF65-F5344CB8AC3E}">
        <p14:creationId xmlns:p14="http://schemas.microsoft.com/office/powerpoint/2010/main" val="19519254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497" y="729673"/>
            <a:ext cx="10954328" cy="5560290"/>
          </a:xfrm>
        </p:spPr>
        <p:txBody>
          <a:bodyPr>
            <a:noAutofit/>
          </a:bodyPr>
          <a:lstStyle/>
          <a:p>
            <a:pPr algn="l"/>
            <a:endParaRPr lang="en-US" sz="1800" b="1" dirty="0" smtClean="0"/>
          </a:p>
          <a:p>
            <a:pPr marL="285750" indent="-285750" algn="l">
              <a:buFont typeface="Wingdings" panose="05000000000000000000" pitchFamily="2" charset="2"/>
              <a:buChar char="q"/>
            </a:pPr>
            <a:r>
              <a:rPr lang="en-US" sz="1800" dirty="0">
                <a:solidFill>
                  <a:schemeClr val="tx1"/>
                </a:solidFill>
                <a:latin typeface="Google Sans"/>
                <a:ea typeface="+mn-ea"/>
                <a:cs typeface="+mn-cs"/>
              </a:rPr>
              <a:t>Enhance </a:t>
            </a:r>
            <a:r>
              <a:rPr lang="en-US" sz="1800" dirty="0">
                <a:solidFill>
                  <a:schemeClr val="tx1"/>
                </a:solidFill>
                <a:latin typeface="Google Sans"/>
                <a:ea typeface="+mn-ea"/>
                <a:cs typeface="+mn-cs"/>
              </a:rPr>
              <a:t>Decision-Making: Enable stakeholders to make informed and strategic decisions based on data-driven insights.</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Improve Operational Efficiency: Streamline processes, optimize resources, and reduce inefficiencies through data-backed recommendations.</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Identify Market Trends: Uncover emerging market trends and consumer preferences to capitalize on new opportunities</a:t>
            </a:r>
            <a:r>
              <a:rPr lang="en-US" sz="1800" dirty="0">
                <a:solidFill>
                  <a:schemeClr val="tx1"/>
                </a:solidFill>
                <a:latin typeface="Google Sans"/>
                <a:ea typeface="+mn-ea"/>
                <a:cs typeface="+mn-cs"/>
              </a:rPr>
              <a:t>.</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Geographical Performance Analysis: Identify growth potential and improvement areas in city-wise and state-wise sales.</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Personalize Marketing: Segment customers based on behavior and preferences for targeted marketing campaigns.</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Enhance </a:t>
            </a:r>
            <a:r>
              <a:rPr lang="en-US" sz="1800" dirty="0">
                <a:solidFill>
                  <a:schemeClr val="tx1"/>
                </a:solidFill>
                <a:latin typeface="Google Sans"/>
                <a:ea typeface="+mn-ea"/>
                <a:cs typeface="+mn-cs"/>
              </a:rPr>
              <a:t>Customer Experience: Use data insights to enhance customer satisfaction and loyalty by understanding their preferences and needs.</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Sales Strategy Optimization: Enhance sales strategies based on analysis of sales types, meal categories, and store locations.</a:t>
            </a:r>
          </a:p>
          <a:p>
            <a:pPr marL="285750" indent="-285750" algn="l">
              <a:buFont typeface="Wingdings" panose="05000000000000000000" pitchFamily="2" charset="2"/>
              <a:buChar char="q"/>
            </a:pPr>
            <a:r>
              <a:rPr lang="en-US" sz="1800" dirty="0">
                <a:solidFill>
                  <a:schemeClr val="tx1"/>
                </a:solidFill>
                <a:latin typeface="Google Sans"/>
                <a:ea typeface="+mn-ea"/>
                <a:cs typeface="+mn-cs"/>
              </a:rPr>
              <a:t>Sales Growth Enhancement: Identify factors contributing to sales growth and develop strategies.</a:t>
            </a:r>
          </a:p>
          <a:p>
            <a:pPr marL="285750" indent="-285750" algn="l">
              <a:buFont typeface="Wingdings" panose="05000000000000000000" pitchFamily="2" charset="2"/>
              <a:buChar char="q"/>
            </a:pPr>
            <a:endParaRPr lang="en-US" sz="1800" dirty="0" smtClean="0"/>
          </a:p>
          <a:p>
            <a:pPr algn="l"/>
            <a:endParaRPr lang="en-US" sz="1800" dirty="0"/>
          </a:p>
        </p:txBody>
      </p:sp>
      <p:sp>
        <p:nvSpPr>
          <p:cNvPr id="6" name="TextBox 5"/>
          <p:cNvSpPr txBox="1"/>
          <p:nvPr/>
        </p:nvSpPr>
        <p:spPr>
          <a:xfrm>
            <a:off x="3759200" y="323273"/>
            <a:ext cx="4211782" cy="646331"/>
          </a:xfrm>
          <a:prstGeom prst="rect">
            <a:avLst/>
          </a:prstGeom>
          <a:noFill/>
        </p:spPr>
        <p:txBody>
          <a:bodyPr wrap="square" rtlCol="0">
            <a:spAutoFit/>
          </a:bodyPr>
          <a:lstStyle/>
          <a:p>
            <a:pPr algn="ctr"/>
            <a:r>
              <a:rPr lang="en-US" sz="3600" b="1" dirty="0">
                <a:solidFill>
                  <a:schemeClr val="accent1"/>
                </a:solidFill>
                <a:latin typeface="Arial Black" panose="020B0A04020102020204" pitchFamily="34" charset="0"/>
                <a:ea typeface="+mj-ea"/>
                <a:cs typeface="+mj-cs"/>
              </a:rPr>
              <a:t>Objectives</a:t>
            </a:r>
            <a:endParaRPr lang="en-IN" sz="3600" b="1" dirty="0">
              <a:solidFill>
                <a:schemeClr val="accent1"/>
              </a:solidFill>
              <a:latin typeface="Arial Black" panose="020B0A04020102020204" pitchFamily="34" charset="0"/>
              <a:ea typeface="+mj-ea"/>
              <a:cs typeface="+mj-cs"/>
            </a:endParaRPr>
          </a:p>
        </p:txBody>
      </p:sp>
    </p:spTree>
    <p:extLst>
      <p:ext uri="{BB962C8B-B14F-4D97-AF65-F5344CB8AC3E}">
        <p14:creationId xmlns:p14="http://schemas.microsoft.com/office/powerpoint/2010/main" val="32410125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510"/>
            <a:ext cx="10515600" cy="988724"/>
          </a:xfrm>
        </p:spPr>
        <p:txBody>
          <a:bodyPr>
            <a:normAutofit/>
          </a:bodyPr>
          <a:lstStyle/>
          <a:p>
            <a:pPr algn="ctr"/>
            <a:r>
              <a:rPr lang="en-US" sz="3600" b="1" dirty="0" smtClean="0">
                <a:latin typeface="Arial Black" panose="020B0A04020102020204" pitchFamily="34" charset="0"/>
              </a:rPr>
              <a:t>FMCG KPI</a:t>
            </a:r>
            <a:endParaRPr lang="en-IN" sz="3600" b="1" dirty="0">
              <a:latin typeface="Arial Black" panose="020B0A04020102020204"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6327" y="1625600"/>
            <a:ext cx="5816891" cy="3749964"/>
          </a:xfrm>
        </p:spPr>
      </p:pic>
      <p:sp>
        <p:nvSpPr>
          <p:cNvPr id="9" name="TextBox 8"/>
          <p:cNvSpPr txBox="1"/>
          <p:nvPr/>
        </p:nvSpPr>
        <p:spPr>
          <a:xfrm>
            <a:off x="1256146" y="1780586"/>
            <a:ext cx="4110182" cy="3831818"/>
          </a:xfrm>
          <a:prstGeom prst="rect">
            <a:avLst/>
          </a:prstGeom>
          <a:noFill/>
        </p:spPr>
        <p:txBody>
          <a:bodyPr wrap="square" rtlCol="0">
            <a:spAutoFit/>
          </a:bodyPr>
          <a:lstStyle/>
          <a:p>
            <a:pPr marL="285750" indent="-285750">
              <a:lnSpc>
                <a:spcPct val="150000"/>
              </a:lnSpc>
              <a:buClr>
                <a:srgbClr val="92D050"/>
              </a:buClr>
              <a:buFont typeface="Wingdings" panose="05000000000000000000" pitchFamily="2" charset="2"/>
              <a:buChar char="q"/>
            </a:pPr>
            <a:r>
              <a:rPr lang="en-US" dirty="0" smtClean="0"/>
              <a:t>Total sales</a:t>
            </a:r>
          </a:p>
          <a:p>
            <a:pPr marL="285750" indent="-285750">
              <a:lnSpc>
                <a:spcPct val="150000"/>
              </a:lnSpc>
              <a:buClr>
                <a:srgbClr val="92D050"/>
              </a:buClr>
              <a:buFont typeface="Wingdings" panose="05000000000000000000" pitchFamily="2" charset="2"/>
              <a:buChar char="q"/>
            </a:pPr>
            <a:r>
              <a:rPr lang="en-US" dirty="0" smtClean="0"/>
              <a:t>Sales type</a:t>
            </a:r>
          </a:p>
          <a:p>
            <a:pPr marL="285750" indent="-285750">
              <a:lnSpc>
                <a:spcPct val="150000"/>
              </a:lnSpc>
              <a:buClr>
                <a:srgbClr val="92D050"/>
              </a:buClr>
              <a:buFont typeface="Wingdings" panose="05000000000000000000" pitchFamily="2" charset="2"/>
              <a:buChar char="q"/>
            </a:pPr>
            <a:r>
              <a:rPr lang="en-US" dirty="0" smtClean="0"/>
              <a:t>Meal wise sales</a:t>
            </a:r>
          </a:p>
          <a:p>
            <a:pPr marL="285750" indent="-285750">
              <a:lnSpc>
                <a:spcPct val="150000"/>
              </a:lnSpc>
              <a:buClr>
                <a:srgbClr val="92D050"/>
              </a:buClr>
              <a:buFont typeface="Wingdings" panose="05000000000000000000" pitchFamily="2" charset="2"/>
              <a:buChar char="q"/>
            </a:pPr>
            <a:r>
              <a:rPr lang="en-US" dirty="0" smtClean="0"/>
              <a:t>Store wise sales</a:t>
            </a:r>
          </a:p>
          <a:p>
            <a:pPr marL="285750" indent="-285750">
              <a:lnSpc>
                <a:spcPct val="150000"/>
              </a:lnSpc>
              <a:buClr>
                <a:srgbClr val="92D050"/>
              </a:buClr>
              <a:buFont typeface="Wingdings" panose="05000000000000000000" pitchFamily="2" charset="2"/>
              <a:buChar char="q"/>
            </a:pPr>
            <a:r>
              <a:rPr lang="en-US" dirty="0" smtClean="0"/>
              <a:t>City wise sales</a:t>
            </a:r>
          </a:p>
          <a:p>
            <a:pPr marL="285750" indent="-285750">
              <a:lnSpc>
                <a:spcPct val="150000"/>
              </a:lnSpc>
              <a:buClr>
                <a:srgbClr val="92D050"/>
              </a:buClr>
              <a:buFont typeface="Wingdings" panose="05000000000000000000" pitchFamily="2" charset="2"/>
              <a:buChar char="q"/>
            </a:pPr>
            <a:r>
              <a:rPr lang="en-US" dirty="0" smtClean="0"/>
              <a:t>State wise sales</a:t>
            </a:r>
          </a:p>
          <a:p>
            <a:pPr marL="285750" indent="-285750">
              <a:lnSpc>
                <a:spcPct val="150000"/>
              </a:lnSpc>
              <a:buClr>
                <a:srgbClr val="92D050"/>
              </a:buClr>
              <a:buFont typeface="Wingdings" panose="05000000000000000000" pitchFamily="2" charset="2"/>
              <a:buChar char="q"/>
            </a:pPr>
            <a:r>
              <a:rPr lang="en-US" dirty="0" smtClean="0"/>
              <a:t>Monthly sales trend</a:t>
            </a:r>
          </a:p>
          <a:p>
            <a:pPr marL="285750" indent="-285750">
              <a:lnSpc>
                <a:spcPct val="150000"/>
              </a:lnSpc>
              <a:buClr>
                <a:srgbClr val="92D050"/>
              </a:buClr>
              <a:buFont typeface="Wingdings" panose="05000000000000000000" pitchFamily="2" charset="2"/>
              <a:buChar char="q"/>
            </a:pPr>
            <a:r>
              <a:rPr lang="en-US" dirty="0" smtClean="0"/>
              <a:t>AM wise sales</a:t>
            </a:r>
            <a:br>
              <a:rPr lang="en-US" dirty="0" smtClean="0"/>
            </a:br>
            <a:endParaRPr lang="en-IN" dirty="0"/>
          </a:p>
        </p:txBody>
      </p:sp>
    </p:spTree>
    <p:extLst>
      <p:ext uri="{BB962C8B-B14F-4D97-AF65-F5344CB8AC3E}">
        <p14:creationId xmlns:p14="http://schemas.microsoft.com/office/powerpoint/2010/main" val="19457233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30985" y="304802"/>
            <a:ext cx="4645891" cy="646331"/>
          </a:xfrm>
          <a:prstGeom prst="rect">
            <a:avLst/>
          </a:prstGeom>
          <a:noFill/>
        </p:spPr>
        <p:txBody>
          <a:bodyPr wrap="square" rtlCol="0">
            <a:spAutoFit/>
          </a:bodyPr>
          <a:lstStyle/>
          <a:p>
            <a:pPr algn="ctr"/>
            <a:r>
              <a:rPr lang="en-US" sz="3600" b="1" dirty="0">
                <a:solidFill>
                  <a:schemeClr val="accent1"/>
                </a:solidFill>
                <a:latin typeface="Arial Black" panose="020B0A04020102020204" pitchFamily="34" charset="0"/>
                <a:ea typeface="+mj-ea"/>
                <a:cs typeface="+mj-cs"/>
              </a:rPr>
              <a:t>Excel</a:t>
            </a:r>
            <a:r>
              <a:rPr lang="en-US" sz="3200" dirty="0" smtClean="0">
                <a:latin typeface="Arial Black" panose="020B0A04020102020204" pitchFamily="34" charset="0"/>
              </a:rPr>
              <a:t> </a:t>
            </a:r>
            <a:r>
              <a:rPr lang="en-US" sz="3600" b="1" dirty="0">
                <a:solidFill>
                  <a:schemeClr val="accent1"/>
                </a:solidFill>
                <a:latin typeface="Arial Black" panose="020B0A04020102020204" pitchFamily="34" charset="0"/>
                <a:ea typeface="+mj-ea"/>
                <a:cs typeface="+mj-cs"/>
              </a:rPr>
              <a:t>Dashboard</a:t>
            </a:r>
            <a:endParaRPr lang="en-IN" sz="3600" b="1" dirty="0">
              <a:solidFill>
                <a:schemeClr val="accent1"/>
              </a:solidFill>
              <a:latin typeface="Arial Black" panose="020B0A04020102020204" pitchFamily="34"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745" y="1080655"/>
            <a:ext cx="10100372" cy="5264728"/>
          </a:xfrm>
          <a:prstGeom prst="rect">
            <a:avLst/>
          </a:prstGeom>
        </p:spPr>
      </p:pic>
    </p:spTree>
    <p:extLst>
      <p:ext uri="{BB962C8B-B14F-4D97-AF65-F5344CB8AC3E}">
        <p14:creationId xmlns:p14="http://schemas.microsoft.com/office/powerpoint/2010/main" val="29444027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1" y="1126836"/>
            <a:ext cx="10215236" cy="5237019"/>
          </a:xfrm>
          <a:prstGeom prst="rect">
            <a:avLst/>
          </a:prstGeom>
        </p:spPr>
      </p:pic>
      <p:sp>
        <p:nvSpPr>
          <p:cNvPr id="3" name="TextBox 2"/>
          <p:cNvSpPr txBox="1"/>
          <p:nvPr/>
        </p:nvSpPr>
        <p:spPr>
          <a:xfrm>
            <a:off x="3736109" y="332508"/>
            <a:ext cx="4793672" cy="646331"/>
          </a:xfrm>
          <a:prstGeom prst="rect">
            <a:avLst/>
          </a:prstGeom>
          <a:noFill/>
        </p:spPr>
        <p:txBody>
          <a:bodyPr wrap="square" rtlCol="0">
            <a:spAutoFit/>
          </a:bodyPr>
          <a:lstStyle/>
          <a:p>
            <a:r>
              <a:rPr lang="en-US" sz="3600" b="1" dirty="0" err="1">
                <a:solidFill>
                  <a:schemeClr val="accent1"/>
                </a:solidFill>
                <a:latin typeface="Arial Black" panose="020B0A04020102020204" pitchFamily="34" charset="0"/>
                <a:ea typeface="+mj-ea"/>
                <a:cs typeface="+mj-cs"/>
              </a:rPr>
              <a:t>Tableu</a:t>
            </a:r>
            <a:r>
              <a:rPr lang="en-US" sz="3600" b="1" dirty="0">
                <a:solidFill>
                  <a:schemeClr val="accent1"/>
                </a:solidFill>
                <a:latin typeface="Arial Black" panose="020B0A04020102020204" pitchFamily="34" charset="0"/>
                <a:ea typeface="+mj-ea"/>
                <a:cs typeface="+mj-cs"/>
              </a:rPr>
              <a:t> Dashboard</a:t>
            </a:r>
            <a:endParaRPr lang="en-IN" sz="3600" b="1" dirty="0">
              <a:solidFill>
                <a:schemeClr val="accent1"/>
              </a:solidFill>
              <a:latin typeface="Arial Black" panose="020B0A04020102020204" pitchFamily="34" charset="0"/>
              <a:ea typeface="+mj-ea"/>
              <a:cs typeface="+mj-cs"/>
            </a:endParaRPr>
          </a:p>
        </p:txBody>
      </p:sp>
    </p:spTree>
    <p:extLst>
      <p:ext uri="{BB962C8B-B14F-4D97-AF65-F5344CB8AC3E}">
        <p14:creationId xmlns:p14="http://schemas.microsoft.com/office/powerpoint/2010/main" val="30052398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0" y="1071418"/>
            <a:ext cx="10420505" cy="5153890"/>
          </a:xfrm>
          <a:prstGeom prst="rect">
            <a:avLst/>
          </a:prstGeom>
        </p:spPr>
      </p:pic>
      <p:sp>
        <p:nvSpPr>
          <p:cNvPr id="3" name="TextBox 2"/>
          <p:cNvSpPr txBox="1"/>
          <p:nvPr/>
        </p:nvSpPr>
        <p:spPr>
          <a:xfrm>
            <a:off x="3769955" y="286326"/>
            <a:ext cx="4849090" cy="646331"/>
          </a:xfrm>
          <a:prstGeom prst="rect">
            <a:avLst/>
          </a:prstGeom>
          <a:noFill/>
        </p:spPr>
        <p:txBody>
          <a:bodyPr wrap="square" rtlCol="0">
            <a:spAutoFit/>
          </a:bodyPr>
          <a:lstStyle/>
          <a:p>
            <a:r>
              <a:rPr lang="en-US" sz="3600" b="1" dirty="0" err="1">
                <a:solidFill>
                  <a:schemeClr val="accent1"/>
                </a:solidFill>
                <a:latin typeface="Arial Black" panose="020B0A04020102020204" pitchFamily="34" charset="0"/>
                <a:ea typeface="+mj-ea"/>
                <a:cs typeface="+mj-cs"/>
              </a:rPr>
              <a:t>PowerBI</a:t>
            </a:r>
            <a:r>
              <a:rPr lang="en-US" sz="3600" b="1" dirty="0">
                <a:solidFill>
                  <a:schemeClr val="accent1"/>
                </a:solidFill>
                <a:latin typeface="Arial Black" panose="020B0A04020102020204" pitchFamily="34" charset="0"/>
                <a:ea typeface="+mj-ea"/>
                <a:cs typeface="+mj-cs"/>
              </a:rPr>
              <a:t> </a:t>
            </a:r>
            <a:r>
              <a:rPr lang="en-US" sz="3600" b="1" dirty="0" err="1">
                <a:solidFill>
                  <a:schemeClr val="accent1"/>
                </a:solidFill>
                <a:latin typeface="Arial Black" panose="020B0A04020102020204" pitchFamily="34" charset="0"/>
                <a:ea typeface="+mj-ea"/>
                <a:cs typeface="+mj-cs"/>
              </a:rPr>
              <a:t>Dasboard</a:t>
            </a:r>
            <a:endParaRPr lang="en-IN" sz="3600" b="1" dirty="0">
              <a:solidFill>
                <a:schemeClr val="accent1"/>
              </a:solidFill>
              <a:latin typeface="Arial Black" panose="020B0A04020102020204" pitchFamily="34" charset="0"/>
              <a:ea typeface="+mj-ea"/>
              <a:cs typeface="+mj-cs"/>
            </a:endParaRPr>
          </a:p>
        </p:txBody>
      </p:sp>
    </p:spTree>
    <p:extLst>
      <p:ext uri="{BB962C8B-B14F-4D97-AF65-F5344CB8AC3E}">
        <p14:creationId xmlns:p14="http://schemas.microsoft.com/office/powerpoint/2010/main" val="6941092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12796" y="378904"/>
            <a:ext cx="10529455" cy="5060006"/>
            <a:chOff x="812796" y="378904"/>
            <a:chExt cx="10529455" cy="5060006"/>
          </a:xfrm>
        </p:grpSpPr>
        <p:sp>
          <p:nvSpPr>
            <p:cNvPr id="2" name="TextBox 1"/>
            <p:cNvSpPr txBox="1"/>
            <p:nvPr/>
          </p:nvSpPr>
          <p:spPr>
            <a:xfrm>
              <a:off x="4151740" y="378904"/>
              <a:ext cx="3546763" cy="646331"/>
            </a:xfrm>
            <a:prstGeom prst="rect">
              <a:avLst/>
            </a:prstGeom>
            <a:noFill/>
          </p:spPr>
          <p:txBody>
            <a:bodyPr wrap="square" rtlCol="0">
              <a:spAutoFit/>
            </a:bodyPr>
            <a:lstStyle/>
            <a:p>
              <a:pPr>
                <a:buClr>
                  <a:srgbClr val="92D050"/>
                </a:buClr>
              </a:pPr>
              <a:r>
                <a:rPr lang="en-US" sz="3600" b="1" dirty="0">
                  <a:solidFill>
                    <a:schemeClr val="accent1"/>
                  </a:solidFill>
                  <a:latin typeface="Arial Black" panose="020B0A04020102020204" pitchFamily="34" charset="0"/>
                  <a:ea typeface="+mj-ea"/>
                  <a:cs typeface="+mj-cs"/>
                </a:rPr>
                <a:t>Key Insights</a:t>
              </a:r>
              <a:endParaRPr lang="en-IN" sz="3600" b="1" dirty="0">
                <a:solidFill>
                  <a:schemeClr val="accent1"/>
                </a:solidFill>
                <a:latin typeface="Arial Black" panose="020B0A04020102020204" pitchFamily="34" charset="0"/>
                <a:ea typeface="+mj-ea"/>
                <a:cs typeface="+mj-cs"/>
              </a:endParaRPr>
            </a:p>
          </p:txBody>
        </p:sp>
        <p:sp>
          <p:nvSpPr>
            <p:cNvPr id="3" name="TextBox 2"/>
            <p:cNvSpPr txBox="1"/>
            <p:nvPr/>
          </p:nvSpPr>
          <p:spPr>
            <a:xfrm>
              <a:off x="812796" y="1173021"/>
              <a:ext cx="10529455" cy="369332"/>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a:t>Total Dashboard Sales</a:t>
              </a:r>
              <a:r>
                <a:rPr lang="en-US" b="1" dirty="0" smtClean="0"/>
                <a:t>: </a:t>
              </a:r>
              <a:r>
                <a:rPr lang="en-US" dirty="0"/>
                <a:t>The cumulative sales figure displayed on the dashboard is $63.80 million</a:t>
              </a:r>
              <a:r>
                <a:rPr lang="en-US" dirty="0" smtClean="0"/>
                <a:t>.</a:t>
              </a:r>
              <a:endParaRPr lang="en-US" dirty="0"/>
            </a:p>
          </p:txBody>
        </p:sp>
        <p:sp>
          <p:nvSpPr>
            <p:cNvPr id="5" name="TextBox 4"/>
            <p:cNvSpPr txBox="1"/>
            <p:nvPr/>
          </p:nvSpPr>
          <p:spPr>
            <a:xfrm>
              <a:off x="1149922" y="1468592"/>
              <a:ext cx="9855200" cy="3970318"/>
            </a:xfrm>
            <a:prstGeom prst="rect">
              <a:avLst/>
            </a:prstGeom>
            <a:noFill/>
          </p:spPr>
          <p:txBody>
            <a:bodyPr wrap="square" rtlCol="0">
              <a:spAutoFit/>
            </a:bodyPr>
            <a:lstStyle/>
            <a:p>
              <a:pPr>
                <a:buClr>
                  <a:srgbClr val="92D050"/>
                </a:buClr>
              </a:pPr>
              <a:r>
                <a:rPr lang="en-US" b="1" dirty="0"/>
                <a:t>2016 Sales Insight:</a:t>
              </a:r>
              <a:r>
                <a:rPr lang="en-US" dirty="0"/>
                <a:t> Despite the apparent low total sales of $12 million in 2016, it's essential to consider that this data is based on only 3 months of sales. If we had a complete 12 months of data, the actual total sales would likely </a:t>
              </a:r>
              <a:r>
                <a:rPr lang="en-US" b="1" dirty="0"/>
                <a:t>be</a:t>
              </a:r>
              <a:r>
                <a:rPr lang="en-US" dirty="0"/>
                <a:t> significantly higher.</a:t>
              </a:r>
            </a:p>
            <a:p>
              <a:pPr>
                <a:buClr>
                  <a:srgbClr val="92D050"/>
                </a:buClr>
              </a:pPr>
              <a:r>
                <a:rPr lang="en-US" b="1" dirty="0"/>
                <a:t>2017 Sales Performance:</a:t>
              </a:r>
              <a:r>
                <a:rPr lang="en-US" dirty="0"/>
                <a:t> The total sales of $39 million in 2017 is noteworthy, especially considering that we have data for all 12 months of that year.</a:t>
              </a:r>
            </a:p>
            <a:p>
              <a:pPr>
                <a:buClr>
                  <a:srgbClr val="92D050"/>
                </a:buClr>
              </a:pPr>
              <a:r>
                <a:rPr lang="en-US" b="1" dirty="0"/>
                <a:t>2018 Sales Analysis:</a:t>
              </a:r>
              <a:r>
                <a:rPr lang="en-US" dirty="0"/>
                <a:t> The reported sales of $13 million in 2018 encompass only 6 months of data.</a:t>
              </a:r>
            </a:p>
            <a:p>
              <a:pPr>
                <a:buClr>
                  <a:srgbClr val="92D050"/>
                </a:buClr>
              </a:pPr>
              <a:r>
                <a:rPr lang="en-US" b="1" dirty="0"/>
                <a:t>Data Comparison Consideration:</a:t>
              </a:r>
              <a:r>
                <a:rPr lang="en-US" dirty="0"/>
                <a:t> It's important to recognize that comparing the sales data for 2016 and 2018 directly isn't straightforward due to the differing data availability (3 months vs. 6 months). Adjusting for this data discrepancy, the 2018 sales performance appears favorable, yet there's potential for enhancement</a:t>
              </a:r>
              <a:r>
                <a:rPr lang="en-US" dirty="0" smtClean="0"/>
                <a:t>.</a:t>
              </a:r>
            </a:p>
            <a:p>
              <a:pPr>
                <a:buClr>
                  <a:srgbClr val="92D050"/>
                </a:buClr>
              </a:pPr>
              <a:endParaRPr lang="en-US" dirty="0"/>
            </a:p>
            <a:p>
              <a:pPr marL="285750" indent="-285750">
                <a:buClr>
                  <a:srgbClr val="92D050"/>
                </a:buClr>
                <a:buFont typeface="Wingdings" panose="05000000000000000000" pitchFamily="2" charset="2"/>
                <a:buChar char="q"/>
              </a:pPr>
              <a:endParaRPr lang="en-US" dirty="0"/>
            </a:p>
            <a:p>
              <a:pPr>
                <a:buClr>
                  <a:srgbClr val="92D050"/>
                </a:buClr>
              </a:pPr>
              <a:endParaRPr lang="en-IN" dirty="0"/>
            </a:p>
          </p:txBody>
        </p:sp>
      </p:grpSp>
      <p:sp>
        <p:nvSpPr>
          <p:cNvPr id="7" name="TextBox 6"/>
          <p:cNvSpPr txBox="1"/>
          <p:nvPr/>
        </p:nvSpPr>
        <p:spPr>
          <a:xfrm>
            <a:off x="845122" y="4553935"/>
            <a:ext cx="10160000" cy="1200329"/>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a:t>Monthly Sales Trends:</a:t>
            </a:r>
            <a:r>
              <a:rPr lang="en-US" dirty="0"/>
              <a:t> Our analysis of monthly sales trends reveals noteworthy patterns for the years 2016, 2017, and 2018. In 2016, the pinnacle of sales occurred in January, totaling 4.48 million. The year 2017 saw its peak in June, generating sales of 3.93 million. Similarly, in 2018, the highest sales were achieved in May, reaching a value of 2.44 million.</a:t>
            </a:r>
            <a:endParaRPr lang="en-US" dirty="0" smtClean="0"/>
          </a:p>
        </p:txBody>
      </p:sp>
    </p:spTree>
    <p:extLst>
      <p:ext uri="{BB962C8B-B14F-4D97-AF65-F5344CB8AC3E}">
        <p14:creationId xmlns:p14="http://schemas.microsoft.com/office/powerpoint/2010/main" val="26447794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092" y="2283756"/>
            <a:ext cx="10806545" cy="4247317"/>
          </a:xfrm>
          <a:prstGeom prst="rect">
            <a:avLst/>
          </a:prstGeom>
        </p:spPr>
        <p:txBody>
          <a:bodyPr wrap="square">
            <a:spAutoFit/>
          </a:bodyPr>
          <a:lstStyle/>
          <a:p>
            <a:pPr marL="285750" indent="-285750">
              <a:buClr>
                <a:srgbClr val="92D050"/>
              </a:buClr>
              <a:buFont typeface="Wingdings" panose="05000000000000000000" pitchFamily="2" charset="2"/>
              <a:buChar char="q"/>
            </a:pPr>
            <a:r>
              <a:rPr lang="en-US" b="1" dirty="0" smtClean="0"/>
              <a:t>Recommendations:</a:t>
            </a:r>
          </a:p>
          <a:p>
            <a:pPr marL="342900" indent="-342900">
              <a:buClr>
                <a:srgbClr val="92D050"/>
              </a:buClr>
              <a:buFont typeface="+mj-lt"/>
              <a:buAutoNum type="arabicPeriod"/>
            </a:pPr>
            <a:r>
              <a:rPr lang="en-US" b="1" dirty="0"/>
              <a:t>Streamline Take-Away Process:</a:t>
            </a:r>
            <a:r>
              <a:rPr lang="en-US" dirty="0"/>
              <a:t> Simplify the take-away process by offering convenient online ordering and swift pickups. Ensuring orders are ready on time and packaged well can encourage more customers to choose this option</a:t>
            </a:r>
            <a:r>
              <a:rPr lang="en-US" dirty="0" smtClean="0"/>
              <a:t>.</a:t>
            </a:r>
          </a:p>
          <a:p>
            <a:pPr marL="342900" indent="-342900">
              <a:buClr>
                <a:srgbClr val="92D050"/>
              </a:buClr>
              <a:buFont typeface="+mj-lt"/>
              <a:buAutoNum type="arabicPeriod"/>
            </a:pPr>
            <a:r>
              <a:rPr lang="en-US" b="1" dirty="0"/>
              <a:t>Expand Delivery Network:</a:t>
            </a:r>
            <a:r>
              <a:rPr lang="en-US" dirty="0"/>
              <a:t> Invest in optimizing your delivery services. Expanding the delivery coverage area, ensuring timely deliveries, and maintaining food quality during transit can increase customer satisfaction and sales</a:t>
            </a:r>
            <a:r>
              <a:rPr lang="en-US" dirty="0" smtClean="0"/>
              <a:t>.</a:t>
            </a:r>
          </a:p>
          <a:p>
            <a:pPr marL="342900" indent="-342900">
              <a:buClr>
                <a:srgbClr val="92D050"/>
              </a:buClr>
              <a:buFont typeface="+mj-lt"/>
              <a:buAutoNum type="arabicPeriod"/>
            </a:pPr>
            <a:r>
              <a:rPr lang="en-US" b="1" dirty="0"/>
              <a:t>Menu Diversity:</a:t>
            </a:r>
            <a:r>
              <a:rPr lang="en-US" dirty="0"/>
              <a:t> Craft a diverse menu that appeals to different preferences for each sales category. Offering unique dishes or meal deals exclusively for dine-in, eat-in, take-away, and delivery can cater to varied customer needs.</a:t>
            </a:r>
            <a:endParaRPr lang="en-US" dirty="0" smtClean="0"/>
          </a:p>
          <a:p>
            <a:pPr marL="342900" indent="-342900">
              <a:buClr>
                <a:srgbClr val="92D050"/>
              </a:buClr>
              <a:buFont typeface="+mj-lt"/>
              <a:buAutoNum type="arabicPeriod"/>
            </a:pPr>
            <a:r>
              <a:rPr lang="en-US" b="1" dirty="0"/>
              <a:t>Engage with Loyalty Programs:</a:t>
            </a:r>
            <a:r>
              <a:rPr lang="en-US" dirty="0"/>
              <a:t> Introduce loyalty programs that provide incentives for repeat customers across all sales categories. This approach can stimulate customer loyalty and encourage them to explore different options.</a:t>
            </a:r>
            <a:endParaRPr lang="en-US" dirty="0" smtClean="0"/>
          </a:p>
          <a:p>
            <a:pPr marL="342900" indent="-342900">
              <a:buClr>
                <a:srgbClr val="92D050"/>
              </a:buClr>
              <a:buFont typeface="+mj-lt"/>
              <a:buAutoNum type="arabicPeriod"/>
            </a:pPr>
            <a:endParaRPr lang="en-US" b="1" dirty="0" smtClean="0"/>
          </a:p>
          <a:p>
            <a:pPr marL="285750" indent="-285750">
              <a:buClr>
                <a:srgbClr val="92D050"/>
              </a:buClr>
              <a:buFont typeface="Wingdings" panose="05000000000000000000" pitchFamily="2" charset="2"/>
              <a:buChar char="q"/>
            </a:pPr>
            <a:endParaRPr lang="en-US" b="1" dirty="0"/>
          </a:p>
        </p:txBody>
      </p:sp>
      <p:sp>
        <p:nvSpPr>
          <p:cNvPr id="4" name="TextBox 3"/>
          <p:cNvSpPr txBox="1"/>
          <p:nvPr/>
        </p:nvSpPr>
        <p:spPr>
          <a:xfrm>
            <a:off x="775856" y="673381"/>
            <a:ext cx="10621817" cy="2031325"/>
          </a:xfrm>
          <a:prstGeom prst="rect">
            <a:avLst/>
          </a:prstGeom>
          <a:noFill/>
        </p:spPr>
        <p:txBody>
          <a:bodyPr wrap="square" rtlCol="0">
            <a:spAutoFit/>
          </a:bodyPr>
          <a:lstStyle/>
          <a:p>
            <a:pPr marL="285750" indent="-285750">
              <a:buClr>
                <a:srgbClr val="92D050"/>
              </a:buClr>
              <a:buFont typeface="Wingdings" panose="05000000000000000000" pitchFamily="2" charset="2"/>
              <a:buChar char="q"/>
            </a:pPr>
            <a:r>
              <a:rPr lang="en-US" b="1" dirty="0"/>
              <a:t>Sales Breakdown by Type:</a:t>
            </a:r>
            <a:r>
              <a:rPr lang="en-US" dirty="0"/>
              <a:t> Our analysis underscores the prominence of dine-in sales during dinner hours, outpacing other categories across various states, cities, and stores. Dine-in remarkably captures over 90% of the total sales. To optimize further, consider exploring strategies to bolster eat-in and take-away sales, which currently stand at 5% and 4% respectively. Additionally, optimizing delivery services could potentially enhance its share of sales, currently at 1</a:t>
            </a:r>
            <a:r>
              <a:rPr lang="en-US" dirty="0" smtClean="0"/>
              <a:t>%.</a:t>
            </a:r>
          </a:p>
          <a:p>
            <a:pPr>
              <a:buClr>
                <a:srgbClr val="92D050"/>
              </a:buClr>
            </a:pPr>
            <a:endParaRPr lang="en-US" dirty="0"/>
          </a:p>
          <a:p>
            <a:pPr marL="285750" indent="-285750">
              <a:buClr>
                <a:srgbClr val="92D050"/>
              </a:buClr>
              <a:buFont typeface="Wingdings" panose="05000000000000000000" pitchFamily="2" charset="2"/>
              <a:buChar char="q"/>
            </a:pPr>
            <a:endParaRPr lang="en-US" dirty="0"/>
          </a:p>
        </p:txBody>
      </p:sp>
    </p:spTree>
    <p:extLst>
      <p:ext uri="{BB962C8B-B14F-4D97-AF65-F5344CB8AC3E}">
        <p14:creationId xmlns:p14="http://schemas.microsoft.com/office/powerpoint/2010/main" val="27106067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1568</TotalTime>
  <Words>2038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Google Sans</vt:lpstr>
      <vt:lpstr>Trebuchet MS</vt:lpstr>
      <vt:lpstr>Wingdings</vt:lpstr>
      <vt:lpstr>Wingdings 3</vt:lpstr>
      <vt:lpstr>Facet</vt:lpstr>
      <vt:lpstr>FMCG DATA ANALYSIS</vt:lpstr>
      <vt:lpstr>PowerPoint Presentation</vt:lpstr>
      <vt:lpstr>PowerPoint Presentation</vt:lpstr>
      <vt:lpstr>FMCG KPI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FMCG DATA ANALYSIS</dc:title>
  <dc:creator>Ajay</dc:creator>
  <cp:lastModifiedBy>Ajay</cp:lastModifiedBy>
  <cp:revision>42</cp:revision>
  <dcterms:created xsi:type="dcterms:W3CDTF">2023-08-27T14:22:15Z</dcterms:created>
  <dcterms:modified xsi:type="dcterms:W3CDTF">2023-08-30T06:53:40Z</dcterms:modified>
</cp:coreProperties>
</file>