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60" r:id="rId4"/>
    <p:sldId id="261" r:id="rId5"/>
    <p:sldId id="275" r:id="rId6"/>
    <p:sldId id="276" r:id="rId7"/>
    <p:sldId id="278" r:id="rId8"/>
    <p:sldId id="284" r:id="rId9"/>
    <p:sldId id="285" r:id="rId10"/>
    <p:sldId id="286" r:id="rId11"/>
    <p:sldId id="287" r:id="rId12"/>
    <p:sldId id="280" r:id="rId13"/>
    <p:sldId id="281" r:id="rId14"/>
    <p:sldId id="279" r:id="rId15"/>
    <p:sldId id="282" r:id="rId16"/>
    <p:sldId id="283" r:id="rId17"/>
    <p:sldId id="288" r:id="rId18"/>
    <p:sldId id="289" r:id="rId19"/>
    <p:sldId id="293" r:id="rId20"/>
    <p:sldId id="294" r:id="rId21"/>
    <p:sldId id="30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BAEE90-FBC0-412E-AC3E-E77B05C4FAA8}" v="251" dt="2018-03-24T15:46:23.169"/>
    <p1510:client id="{901F88D4-39DE-4385-98F7-A48CA0EBE6A2}" v="185" dt="2018-03-24T15:35:13.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A74C7F-A6B4-4E53-87D3-7480E183525F}" type="doc">
      <dgm:prSet loTypeId="urn:microsoft.com/office/officeart/2005/8/layout/process1" loCatId="process" qsTypeId="urn:microsoft.com/office/officeart/2005/8/quickstyle/simple1" qsCatId="simple" csTypeId="urn:microsoft.com/office/officeart/2005/8/colors/colorful4" csCatId="colorful" phldr="1"/>
      <dgm:spPr/>
    </dgm:pt>
    <dgm:pt modelId="{5A5E9B31-2168-4D3D-B4AE-E12D09647CF6}">
      <dgm:prSet phldrT="[Text]" custT="1"/>
      <dgm:spPr/>
      <dgm:t>
        <a:bodyPr/>
        <a:lstStyle/>
        <a:p>
          <a:r>
            <a:rPr lang="en-US" sz="2800" dirty="0"/>
            <a:t>Attrition Cell (Exit interviews)</a:t>
          </a:r>
        </a:p>
      </dgm:t>
    </dgm:pt>
    <dgm:pt modelId="{A5B6AE75-2B45-4B37-86AE-005AE049FE78}" type="parTrans" cxnId="{F21CFA0D-3501-4910-8F3A-DFB1FA16F437}">
      <dgm:prSet/>
      <dgm:spPr/>
      <dgm:t>
        <a:bodyPr/>
        <a:lstStyle/>
        <a:p>
          <a:endParaRPr lang="en-US"/>
        </a:p>
      </dgm:t>
    </dgm:pt>
    <dgm:pt modelId="{8106BD37-4177-470A-A812-48F4886EA97B}" type="sibTrans" cxnId="{F21CFA0D-3501-4910-8F3A-DFB1FA16F437}">
      <dgm:prSet/>
      <dgm:spPr/>
      <dgm:t>
        <a:bodyPr/>
        <a:lstStyle/>
        <a:p>
          <a:endParaRPr lang="en-US"/>
        </a:p>
      </dgm:t>
    </dgm:pt>
    <dgm:pt modelId="{764D0234-E505-4677-927D-45AB8BA4291E}">
      <dgm:prSet phldrT="[Text]" custT="1"/>
      <dgm:spPr/>
      <dgm:t>
        <a:bodyPr/>
        <a:lstStyle/>
        <a:p>
          <a:r>
            <a:rPr lang="en-US" sz="2800" dirty="0"/>
            <a:t>Issue Tree</a:t>
          </a:r>
        </a:p>
      </dgm:t>
    </dgm:pt>
    <dgm:pt modelId="{7706E269-42C6-412C-B991-8C6B758F1BA7}" type="parTrans" cxnId="{8F2A220C-456F-46E4-A070-44435BAC936F}">
      <dgm:prSet/>
      <dgm:spPr/>
      <dgm:t>
        <a:bodyPr/>
        <a:lstStyle/>
        <a:p>
          <a:endParaRPr lang="en-US"/>
        </a:p>
      </dgm:t>
    </dgm:pt>
    <dgm:pt modelId="{83299642-B2EF-463D-8511-C82FB9BBF159}" type="sibTrans" cxnId="{8F2A220C-456F-46E4-A070-44435BAC936F}">
      <dgm:prSet/>
      <dgm:spPr/>
      <dgm:t>
        <a:bodyPr/>
        <a:lstStyle/>
        <a:p>
          <a:endParaRPr lang="en-US"/>
        </a:p>
      </dgm:t>
    </dgm:pt>
    <dgm:pt modelId="{AFCC1C93-CAAE-4270-8D02-11D86679DF28}" type="pres">
      <dgm:prSet presAssocID="{B0A74C7F-A6B4-4E53-87D3-7480E183525F}" presName="Name0" presStyleCnt="0">
        <dgm:presLayoutVars>
          <dgm:dir/>
          <dgm:resizeHandles val="exact"/>
        </dgm:presLayoutVars>
      </dgm:prSet>
      <dgm:spPr/>
    </dgm:pt>
    <dgm:pt modelId="{3A337B2C-4EFC-4246-AB3D-E52D75781C1D}" type="pres">
      <dgm:prSet presAssocID="{5A5E9B31-2168-4D3D-B4AE-E12D09647CF6}" presName="node" presStyleLbl="node1" presStyleIdx="0" presStyleCnt="2" custScaleX="72654" custScaleY="52058">
        <dgm:presLayoutVars>
          <dgm:bulletEnabled val="1"/>
        </dgm:presLayoutVars>
      </dgm:prSet>
      <dgm:spPr/>
    </dgm:pt>
    <dgm:pt modelId="{893CD2A5-8C93-4578-92EB-E147BF6DA609}" type="pres">
      <dgm:prSet presAssocID="{8106BD37-4177-470A-A812-48F4886EA97B}" presName="sibTrans" presStyleLbl="sibTrans2D1" presStyleIdx="0" presStyleCnt="1"/>
      <dgm:spPr/>
    </dgm:pt>
    <dgm:pt modelId="{ACBC91F7-2214-4649-8941-B2B61F5B1677}" type="pres">
      <dgm:prSet presAssocID="{8106BD37-4177-470A-A812-48F4886EA97B}" presName="connectorText" presStyleLbl="sibTrans2D1" presStyleIdx="0" presStyleCnt="1"/>
      <dgm:spPr/>
    </dgm:pt>
    <dgm:pt modelId="{133F4D78-DFAE-4FAE-B79E-7B79B6AD038D}" type="pres">
      <dgm:prSet presAssocID="{764D0234-E505-4677-927D-45AB8BA4291E}" presName="node" presStyleLbl="node1" presStyleIdx="1" presStyleCnt="2" custScaleX="67135" custScaleY="56390">
        <dgm:presLayoutVars>
          <dgm:bulletEnabled val="1"/>
        </dgm:presLayoutVars>
      </dgm:prSet>
      <dgm:spPr/>
    </dgm:pt>
  </dgm:ptLst>
  <dgm:cxnLst>
    <dgm:cxn modelId="{8F2A220C-456F-46E4-A070-44435BAC936F}" srcId="{B0A74C7F-A6B4-4E53-87D3-7480E183525F}" destId="{764D0234-E505-4677-927D-45AB8BA4291E}" srcOrd="1" destOrd="0" parTransId="{7706E269-42C6-412C-B991-8C6B758F1BA7}" sibTransId="{83299642-B2EF-463D-8511-C82FB9BBF159}"/>
    <dgm:cxn modelId="{F21CFA0D-3501-4910-8F3A-DFB1FA16F437}" srcId="{B0A74C7F-A6B4-4E53-87D3-7480E183525F}" destId="{5A5E9B31-2168-4D3D-B4AE-E12D09647CF6}" srcOrd="0" destOrd="0" parTransId="{A5B6AE75-2B45-4B37-86AE-005AE049FE78}" sibTransId="{8106BD37-4177-470A-A812-48F4886EA97B}"/>
    <dgm:cxn modelId="{7E727B4A-1102-4D79-8022-059AB41E9037}" type="presOf" srcId="{8106BD37-4177-470A-A812-48F4886EA97B}" destId="{ACBC91F7-2214-4649-8941-B2B61F5B1677}" srcOrd="1" destOrd="0" presId="urn:microsoft.com/office/officeart/2005/8/layout/process1"/>
    <dgm:cxn modelId="{A13E5182-D14A-439B-ACFE-8CAF2FB13A02}" type="presOf" srcId="{8106BD37-4177-470A-A812-48F4886EA97B}" destId="{893CD2A5-8C93-4578-92EB-E147BF6DA609}" srcOrd="0" destOrd="0" presId="urn:microsoft.com/office/officeart/2005/8/layout/process1"/>
    <dgm:cxn modelId="{11369098-3761-4C5F-8521-6F1FCEA3DD35}" type="presOf" srcId="{5A5E9B31-2168-4D3D-B4AE-E12D09647CF6}" destId="{3A337B2C-4EFC-4246-AB3D-E52D75781C1D}" srcOrd="0" destOrd="0" presId="urn:microsoft.com/office/officeart/2005/8/layout/process1"/>
    <dgm:cxn modelId="{D39A77B6-2905-4BF9-94B8-0AF8E918383F}" type="presOf" srcId="{B0A74C7F-A6B4-4E53-87D3-7480E183525F}" destId="{AFCC1C93-CAAE-4270-8D02-11D86679DF28}" srcOrd="0" destOrd="0" presId="urn:microsoft.com/office/officeart/2005/8/layout/process1"/>
    <dgm:cxn modelId="{4ECC0FB9-948A-4155-A069-A3A23C564364}" type="presOf" srcId="{764D0234-E505-4677-927D-45AB8BA4291E}" destId="{133F4D78-DFAE-4FAE-B79E-7B79B6AD038D}" srcOrd="0" destOrd="0" presId="urn:microsoft.com/office/officeart/2005/8/layout/process1"/>
    <dgm:cxn modelId="{32A693E5-992F-4F64-AC94-21D4CC1E696E}" type="presParOf" srcId="{AFCC1C93-CAAE-4270-8D02-11D86679DF28}" destId="{3A337B2C-4EFC-4246-AB3D-E52D75781C1D}" srcOrd="0" destOrd="0" presId="urn:microsoft.com/office/officeart/2005/8/layout/process1"/>
    <dgm:cxn modelId="{F1F9E9D9-476A-4F3C-BD35-83788DDFBBD8}" type="presParOf" srcId="{AFCC1C93-CAAE-4270-8D02-11D86679DF28}" destId="{893CD2A5-8C93-4578-92EB-E147BF6DA609}" srcOrd="1" destOrd="0" presId="urn:microsoft.com/office/officeart/2005/8/layout/process1"/>
    <dgm:cxn modelId="{3072B7E0-FCD0-42A3-962A-708766AFC5BD}" type="presParOf" srcId="{893CD2A5-8C93-4578-92EB-E147BF6DA609}" destId="{ACBC91F7-2214-4649-8941-B2B61F5B1677}" srcOrd="0" destOrd="0" presId="urn:microsoft.com/office/officeart/2005/8/layout/process1"/>
    <dgm:cxn modelId="{17A5DE0D-7C11-4707-AAFD-4FC603286722}" type="presParOf" srcId="{AFCC1C93-CAAE-4270-8D02-11D86679DF28}" destId="{133F4D78-DFAE-4FAE-B79E-7B79B6AD038D}"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A74C7F-A6B4-4E53-87D3-7480E183525F}" type="doc">
      <dgm:prSet loTypeId="urn:microsoft.com/office/officeart/2005/8/layout/process1" loCatId="process" qsTypeId="urn:microsoft.com/office/officeart/2005/8/quickstyle/simple1" qsCatId="simple" csTypeId="urn:microsoft.com/office/officeart/2005/8/colors/colorful4" csCatId="colorful" phldr="1"/>
      <dgm:spPr/>
    </dgm:pt>
    <dgm:pt modelId="{5A5E9B31-2168-4D3D-B4AE-E12D09647CF6}">
      <dgm:prSet phldrT="[Text]" custT="1"/>
      <dgm:spPr/>
      <dgm:t>
        <a:bodyPr/>
        <a:lstStyle/>
        <a:p>
          <a:r>
            <a:rPr lang="en-US" sz="2800" dirty="0"/>
            <a:t>Employee Attributes</a:t>
          </a:r>
        </a:p>
      </dgm:t>
    </dgm:pt>
    <dgm:pt modelId="{A5B6AE75-2B45-4B37-86AE-005AE049FE78}" type="parTrans" cxnId="{F21CFA0D-3501-4910-8F3A-DFB1FA16F437}">
      <dgm:prSet/>
      <dgm:spPr/>
      <dgm:t>
        <a:bodyPr/>
        <a:lstStyle/>
        <a:p>
          <a:endParaRPr lang="en-US"/>
        </a:p>
      </dgm:t>
    </dgm:pt>
    <dgm:pt modelId="{8106BD37-4177-470A-A812-48F4886EA97B}" type="sibTrans" cxnId="{F21CFA0D-3501-4910-8F3A-DFB1FA16F437}">
      <dgm:prSet/>
      <dgm:spPr/>
      <dgm:t>
        <a:bodyPr/>
        <a:lstStyle/>
        <a:p>
          <a:endParaRPr lang="en-US"/>
        </a:p>
      </dgm:t>
    </dgm:pt>
    <dgm:pt modelId="{764D0234-E505-4677-927D-45AB8BA4291E}">
      <dgm:prSet phldrT="[Text]" custT="1"/>
      <dgm:spPr/>
      <dgm:t>
        <a:bodyPr/>
        <a:lstStyle/>
        <a:p>
          <a:r>
            <a:rPr lang="en-US" sz="2800" dirty="0"/>
            <a:t>Levels</a:t>
          </a:r>
        </a:p>
      </dgm:t>
    </dgm:pt>
    <dgm:pt modelId="{7706E269-42C6-412C-B991-8C6B758F1BA7}" type="parTrans" cxnId="{8F2A220C-456F-46E4-A070-44435BAC936F}">
      <dgm:prSet/>
      <dgm:spPr/>
      <dgm:t>
        <a:bodyPr/>
        <a:lstStyle/>
        <a:p>
          <a:endParaRPr lang="en-US"/>
        </a:p>
      </dgm:t>
    </dgm:pt>
    <dgm:pt modelId="{83299642-B2EF-463D-8511-C82FB9BBF159}" type="sibTrans" cxnId="{8F2A220C-456F-46E4-A070-44435BAC936F}">
      <dgm:prSet/>
      <dgm:spPr/>
      <dgm:t>
        <a:bodyPr/>
        <a:lstStyle/>
        <a:p>
          <a:endParaRPr lang="en-US"/>
        </a:p>
      </dgm:t>
    </dgm:pt>
    <dgm:pt modelId="{AFCC1C93-CAAE-4270-8D02-11D86679DF28}" type="pres">
      <dgm:prSet presAssocID="{B0A74C7F-A6B4-4E53-87D3-7480E183525F}" presName="Name0" presStyleCnt="0">
        <dgm:presLayoutVars>
          <dgm:dir/>
          <dgm:resizeHandles val="exact"/>
        </dgm:presLayoutVars>
      </dgm:prSet>
      <dgm:spPr/>
    </dgm:pt>
    <dgm:pt modelId="{3A337B2C-4EFC-4246-AB3D-E52D75781C1D}" type="pres">
      <dgm:prSet presAssocID="{5A5E9B31-2168-4D3D-B4AE-E12D09647CF6}" presName="node" presStyleLbl="node1" presStyleIdx="0" presStyleCnt="2" custScaleX="72654" custScaleY="52058">
        <dgm:presLayoutVars>
          <dgm:bulletEnabled val="1"/>
        </dgm:presLayoutVars>
      </dgm:prSet>
      <dgm:spPr/>
    </dgm:pt>
    <dgm:pt modelId="{893CD2A5-8C93-4578-92EB-E147BF6DA609}" type="pres">
      <dgm:prSet presAssocID="{8106BD37-4177-470A-A812-48F4886EA97B}" presName="sibTrans" presStyleLbl="sibTrans2D1" presStyleIdx="0" presStyleCnt="1"/>
      <dgm:spPr/>
    </dgm:pt>
    <dgm:pt modelId="{ACBC91F7-2214-4649-8941-B2B61F5B1677}" type="pres">
      <dgm:prSet presAssocID="{8106BD37-4177-470A-A812-48F4886EA97B}" presName="connectorText" presStyleLbl="sibTrans2D1" presStyleIdx="0" presStyleCnt="1"/>
      <dgm:spPr/>
    </dgm:pt>
    <dgm:pt modelId="{133F4D78-DFAE-4FAE-B79E-7B79B6AD038D}" type="pres">
      <dgm:prSet presAssocID="{764D0234-E505-4677-927D-45AB8BA4291E}" presName="node" presStyleLbl="node1" presStyleIdx="1" presStyleCnt="2" custScaleX="67135" custScaleY="56390">
        <dgm:presLayoutVars>
          <dgm:bulletEnabled val="1"/>
        </dgm:presLayoutVars>
      </dgm:prSet>
      <dgm:spPr/>
    </dgm:pt>
  </dgm:ptLst>
  <dgm:cxnLst>
    <dgm:cxn modelId="{58D22E0B-7159-4CD1-819E-2994058DAE15}" type="presOf" srcId="{8106BD37-4177-470A-A812-48F4886EA97B}" destId="{893CD2A5-8C93-4578-92EB-E147BF6DA609}" srcOrd="0" destOrd="0" presId="urn:microsoft.com/office/officeart/2005/8/layout/process1"/>
    <dgm:cxn modelId="{8F2A220C-456F-46E4-A070-44435BAC936F}" srcId="{B0A74C7F-A6B4-4E53-87D3-7480E183525F}" destId="{764D0234-E505-4677-927D-45AB8BA4291E}" srcOrd="1" destOrd="0" parTransId="{7706E269-42C6-412C-B991-8C6B758F1BA7}" sibTransId="{83299642-B2EF-463D-8511-C82FB9BBF159}"/>
    <dgm:cxn modelId="{F21CFA0D-3501-4910-8F3A-DFB1FA16F437}" srcId="{B0A74C7F-A6B4-4E53-87D3-7480E183525F}" destId="{5A5E9B31-2168-4D3D-B4AE-E12D09647CF6}" srcOrd="0" destOrd="0" parTransId="{A5B6AE75-2B45-4B37-86AE-005AE049FE78}" sibTransId="{8106BD37-4177-470A-A812-48F4886EA97B}"/>
    <dgm:cxn modelId="{8F29283A-584F-494B-9A6A-112FCD754E62}" type="presOf" srcId="{764D0234-E505-4677-927D-45AB8BA4291E}" destId="{133F4D78-DFAE-4FAE-B79E-7B79B6AD038D}" srcOrd="0" destOrd="0" presId="urn:microsoft.com/office/officeart/2005/8/layout/process1"/>
    <dgm:cxn modelId="{C7D27869-78E0-497E-ACDF-9D0B070EDB90}" type="presOf" srcId="{8106BD37-4177-470A-A812-48F4886EA97B}" destId="{ACBC91F7-2214-4649-8941-B2B61F5B1677}" srcOrd="1" destOrd="0" presId="urn:microsoft.com/office/officeart/2005/8/layout/process1"/>
    <dgm:cxn modelId="{67D7DA97-E77E-4F39-A611-7FF77D3F8ABB}" type="presOf" srcId="{B0A74C7F-A6B4-4E53-87D3-7480E183525F}" destId="{AFCC1C93-CAAE-4270-8D02-11D86679DF28}" srcOrd="0" destOrd="0" presId="urn:microsoft.com/office/officeart/2005/8/layout/process1"/>
    <dgm:cxn modelId="{3E97ECAF-1D10-464F-8764-C3E34B4CEFB7}" type="presOf" srcId="{5A5E9B31-2168-4D3D-B4AE-E12D09647CF6}" destId="{3A337B2C-4EFC-4246-AB3D-E52D75781C1D}" srcOrd="0" destOrd="0" presId="urn:microsoft.com/office/officeart/2005/8/layout/process1"/>
    <dgm:cxn modelId="{C5F80640-E3A2-4BAC-A678-5858B907454C}" type="presParOf" srcId="{AFCC1C93-CAAE-4270-8D02-11D86679DF28}" destId="{3A337B2C-4EFC-4246-AB3D-E52D75781C1D}" srcOrd="0" destOrd="0" presId="urn:microsoft.com/office/officeart/2005/8/layout/process1"/>
    <dgm:cxn modelId="{93EC3F16-9641-457B-8389-AA9F19B23D83}" type="presParOf" srcId="{AFCC1C93-CAAE-4270-8D02-11D86679DF28}" destId="{893CD2A5-8C93-4578-92EB-E147BF6DA609}" srcOrd="1" destOrd="0" presId="urn:microsoft.com/office/officeart/2005/8/layout/process1"/>
    <dgm:cxn modelId="{AF9DCCE1-98AE-4C1E-A05C-39CB5CDD4121}" type="presParOf" srcId="{893CD2A5-8C93-4578-92EB-E147BF6DA609}" destId="{ACBC91F7-2214-4649-8941-B2B61F5B1677}" srcOrd="0" destOrd="0" presId="urn:microsoft.com/office/officeart/2005/8/layout/process1"/>
    <dgm:cxn modelId="{6F80571D-1AB8-4795-AA83-014F04CC951A}" type="presParOf" srcId="{AFCC1C93-CAAE-4270-8D02-11D86679DF28}" destId="{133F4D78-DFAE-4FAE-B79E-7B79B6AD038D}" srcOrd="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37B2C-4EFC-4246-AB3D-E52D75781C1D}">
      <dsp:nvSpPr>
        <dsp:cNvPr id="0" name=""/>
        <dsp:cNvSpPr/>
      </dsp:nvSpPr>
      <dsp:spPr>
        <a:xfrm>
          <a:off x="4371" y="1321444"/>
          <a:ext cx="3612073" cy="1552872"/>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Attrition Cell (Exit interviews)</a:t>
          </a:r>
        </a:p>
      </dsp:txBody>
      <dsp:txXfrm>
        <a:off x="49853" y="1366926"/>
        <a:ext cx="3521109" cy="1461908"/>
      </dsp:txXfrm>
    </dsp:sp>
    <dsp:sp modelId="{893CD2A5-8C93-4578-92EB-E147BF6DA609}">
      <dsp:nvSpPr>
        <dsp:cNvPr id="0" name=""/>
        <dsp:cNvSpPr/>
      </dsp:nvSpPr>
      <dsp:spPr>
        <a:xfrm>
          <a:off x="4113605" y="1481401"/>
          <a:ext cx="1053981" cy="123295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311400">
            <a:lnSpc>
              <a:spcPct val="90000"/>
            </a:lnSpc>
            <a:spcBef>
              <a:spcPct val="0"/>
            </a:spcBef>
            <a:spcAft>
              <a:spcPct val="35000"/>
            </a:spcAft>
            <a:buNone/>
          </a:pPr>
          <a:endParaRPr lang="en-US" sz="5200" kern="1200"/>
        </a:p>
      </dsp:txBody>
      <dsp:txXfrm>
        <a:off x="4113605" y="1727993"/>
        <a:ext cx="737787" cy="739775"/>
      </dsp:txXfrm>
    </dsp:sp>
    <dsp:sp modelId="{133F4D78-DFAE-4FAE-B79E-7B79B6AD038D}">
      <dsp:nvSpPr>
        <dsp:cNvPr id="0" name=""/>
        <dsp:cNvSpPr/>
      </dsp:nvSpPr>
      <dsp:spPr>
        <a:xfrm>
          <a:off x="5605088" y="1256833"/>
          <a:ext cx="3337690" cy="1682094"/>
        </a:xfrm>
        <a:prstGeom prst="roundRect">
          <a:avLst>
            <a:gd name="adj" fmla="val 10000"/>
          </a:avLst>
        </a:prstGeom>
        <a:solidFill>
          <a:schemeClr val="accent4">
            <a:hueOff val="-434415"/>
            <a:satOff val="6088"/>
            <a:lumOff val="-70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Issue Tree</a:t>
          </a:r>
        </a:p>
      </dsp:txBody>
      <dsp:txXfrm>
        <a:off x="5654355" y="1306100"/>
        <a:ext cx="3239156" cy="1583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37B2C-4EFC-4246-AB3D-E52D75781C1D}">
      <dsp:nvSpPr>
        <dsp:cNvPr id="0" name=""/>
        <dsp:cNvSpPr/>
      </dsp:nvSpPr>
      <dsp:spPr>
        <a:xfrm>
          <a:off x="4371" y="1321444"/>
          <a:ext cx="3612073" cy="1552872"/>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Employee Attributes</a:t>
          </a:r>
        </a:p>
      </dsp:txBody>
      <dsp:txXfrm>
        <a:off x="49853" y="1366926"/>
        <a:ext cx="3521109" cy="1461908"/>
      </dsp:txXfrm>
    </dsp:sp>
    <dsp:sp modelId="{893CD2A5-8C93-4578-92EB-E147BF6DA609}">
      <dsp:nvSpPr>
        <dsp:cNvPr id="0" name=""/>
        <dsp:cNvSpPr/>
      </dsp:nvSpPr>
      <dsp:spPr>
        <a:xfrm>
          <a:off x="4113605" y="1481401"/>
          <a:ext cx="1053981" cy="123295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311400">
            <a:lnSpc>
              <a:spcPct val="90000"/>
            </a:lnSpc>
            <a:spcBef>
              <a:spcPct val="0"/>
            </a:spcBef>
            <a:spcAft>
              <a:spcPct val="35000"/>
            </a:spcAft>
            <a:buNone/>
          </a:pPr>
          <a:endParaRPr lang="en-US" sz="5200" kern="1200"/>
        </a:p>
      </dsp:txBody>
      <dsp:txXfrm>
        <a:off x="4113605" y="1727993"/>
        <a:ext cx="737787" cy="739775"/>
      </dsp:txXfrm>
    </dsp:sp>
    <dsp:sp modelId="{133F4D78-DFAE-4FAE-B79E-7B79B6AD038D}">
      <dsp:nvSpPr>
        <dsp:cNvPr id="0" name=""/>
        <dsp:cNvSpPr/>
      </dsp:nvSpPr>
      <dsp:spPr>
        <a:xfrm>
          <a:off x="5605088" y="1256833"/>
          <a:ext cx="3337690" cy="1682094"/>
        </a:xfrm>
        <a:prstGeom prst="roundRect">
          <a:avLst>
            <a:gd name="adj" fmla="val 10000"/>
          </a:avLst>
        </a:prstGeom>
        <a:solidFill>
          <a:schemeClr val="accent4">
            <a:hueOff val="-434415"/>
            <a:satOff val="6088"/>
            <a:lumOff val="-70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Levels</a:t>
          </a:r>
        </a:p>
      </dsp:txBody>
      <dsp:txXfrm>
        <a:off x="5654355" y="1306100"/>
        <a:ext cx="3239156" cy="15835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smtClean="0"/>
              <a:t>7/7/2018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57217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348133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844085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353654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328649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7/7/2018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7487739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7/7/2018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34545851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7/7/2018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661072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7/7/2018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89700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7/7/2018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76203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643302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smtClean="0"/>
              <a:t>7/7/2018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695611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smtClean="0"/>
              <a:t>7/7/2018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841457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09A250-FF31-4206-8172-F9D3106AACB1}" type="datetimeFigureOut">
              <a:rPr lang="en-US" smtClean="0"/>
              <a:t>7/7/2018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555844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7/7/2018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982633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09403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4509A250-FF31-4206-8172-F9D3106AACB1}" type="datetimeFigureOut">
              <a:rPr lang="en-US" smtClean="0"/>
              <a:t>7/7/2018</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539368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AAD347D-5ACD-4C99-B74B-A9C85AD731AF}" type="datetimeFigureOut">
              <a:rPr lang="en-US" smtClean="0"/>
              <a:t>7/7/2018</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02111984F565}" type="slidenum">
              <a:rPr lang="en-US" smtClean="0"/>
              <a:t>‹#›</a:t>
            </a:fld>
            <a:endParaRPr lang="en-US"/>
          </a:p>
        </p:txBody>
      </p:sp>
    </p:spTree>
    <p:extLst>
      <p:ext uri="{BB962C8B-B14F-4D97-AF65-F5344CB8AC3E}">
        <p14:creationId xmlns:p14="http://schemas.microsoft.com/office/powerpoint/2010/main" val="3051278987"/>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7889" y="908685"/>
            <a:ext cx="8676222" cy="2273053"/>
          </a:xfrm>
        </p:spPr>
        <p:txBody>
          <a:bodyPr>
            <a:normAutofit/>
          </a:bodyPr>
          <a:lstStyle/>
          <a:p>
            <a:r>
              <a:rPr lang="en-US" dirty="0"/>
              <a:t>IBM HR employee Attrition Management</a:t>
            </a:r>
            <a:br>
              <a:rPr lang="en-US" dirty="0"/>
            </a:br>
            <a:r>
              <a:rPr lang="en-US" sz="3600" dirty="0"/>
              <a:t>Attrition prediction</a:t>
            </a:r>
            <a:endParaRPr lang="en-US" dirty="0"/>
          </a:p>
        </p:txBody>
      </p:sp>
      <p:sp>
        <p:nvSpPr>
          <p:cNvPr id="3" name="Subtitle 2"/>
          <p:cNvSpPr>
            <a:spLocks noGrp="1"/>
          </p:cNvSpPr>
          <p:nvPr>
            <p:ph type="subTitle" idx="1"/>
          </p:nvPr>
        </p:nvSpPr>
        <p:spPr>
          <a:xfrm>
            <a:off x="0" y="5589180"/>
            <a:ext cx="12192000" cy="1268820"/>
          </a:xfrm>
        </p:spPr>
        <p:txBody>
          <a:bodyPr>
            <a:normAutofit/>
          </a:bodyPr>
          <a:lstStyle/>
          <a:p>
            <a:pPr algn="r"/>
            <a:r>
              <a:rPr lang="en-US" sz="2400" u="sng" dirty="0"/>
              <a:t>Mohammed Topiwalla</a:t>
            </a:r>
            <a:endParaRPr lang="en-US" sz="1600" dirty="0"/>
          </a:p>
          <a:p>
            <a:pPr algn="r"/>
            <a:endParaRPr lang="en-US" dirty="0"/>
          </a:p>
        </p:txBody>
      </p:sp>
    </p:spTree>
    <p:extLst>
      <p:ext uri="{BB962C8B-B14F-4D97-AF65-F5344CB8AC3E}">
        <p14:creationId xmlns:p14="http://schemas.microsoft.com/office/powerpoint/2010/main" val="323728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7462" y="980811"/>
            <a:ext cx="2520704" cy="12422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Higher salary higher role</a:t>
            </a:r>
          </a:p>
        </p:txBody>
      </p:sp>
      <p:sp>
        <p:nvSpPr>
          <p:cNvPr id="3" name="Oval 2"/>
          <p:cNvSpPr/>
          <p:nvPr/>
        </p:nvSpPr>
        <p:spPr>
          <a:xfrm>
            <a:off x="193687" y="726353"/>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A1.1.2</a:t>
            </a:r>
          </a:p>
        </p:txBody>
      </p:sp>
      <p:sp>
        <p:nvSpPr>
          <p:cNvPr id="4" name="Rectangle 3"/>
          <p:cNvSpPr/>
          <p:nvPr/>
        </p:nvSpPr>
        <p:spPr>
          <a:xfrm>
            <a:off x="5554351" y="217723"/>
            <a:ext cx="2520704" cy="117044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similar or higher salary</a:t>
            </a:r>
          </a:p>
        </p:txBody>
      </p:sp>
      <p:sp>
        <p:nvSpPr>
          <p:cNvPr id="5" name="Rectangle 4"/>
          <p:cNvSpPr/>
          <p:nvPr/>
        </p:nvSpPr>
        <p:spPr>
          <a:xfrm>
            <a:off x="5554351" y="1907250"/>
            <a:ext cx="2520704" cy="117044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higher role</a:t>
            </a:r>
          </a:p>
        </p:txBody>
      </p:sp>
      <p:cxnSp>
        <p:nvCxnSpPr>
          <p:cNvPr id="6" name="Elbow Connector 5"/>
          <p:cNvCxnSpPr>
            <a:stCxn id="2" idx="3"/>
            <a:endCxn id="4" idx="1"/>
          </p:cNvCxnSpPr>
          <p:nvPr/>
        </p:nvCxnSpPr>
        <p:spPr>
          <a:xfrm flipV="1">
            <a:off x="3358166" y="802945"/>
            <a:ext cx="2196185" cy="79901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 idx="3"/>
            <a:endCxn id="5" idx="1"/>
          </p:cNvCxnSpPr>
          <p:nvPr/>
        </p:nvCxnSpPr>
        <p:spPr>
          <a:xfrm>
            <a:off x="3358166" y="1601955"/>
            <a:ext cx="2196185" cy="89051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37462" y="3633941"/>
            <a:ext cx="2520704" cy="9530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low salary high role</a:t>
            </a:r>
          </a:p>
        </p:txBody>
      </p:sp>
      <p:sp>
        <p:nvSpPr>
          <p:cNvPr id="14" name="Oval 13"/>
          <p:cNvSpPr/>
          <p:nvPr/>
        </p:nvSpPr>
        <p:spPr>
          <a:xfrm>
            <a:off x="193687" y="3364568"/>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A1.1.3</a:t>
            </a:r>
          </a:p>
        </p:txBody>
      </p:sp>
      <p:sp>
        <p:nvSpPr>
          <p:cNvPr id="19" name="Rectangle 18"/>
          <p:cNvSpPr/>
          <p:nvPr/>
        </p:nvSpPr>
        <p:spPr>
          <a:xfrm>
            <a:off x="8864222" y="3525237"/>
            <a:ext cx="2520704" cy="117044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higher role</a:t>
            </a:r>
          </a:p>
        </p:txBody>
      </p:sp>
      <p:cxnSp>
        <p:nvCxnSpPr>
          <p:cNvPr id="20" name="Elbow Connector 19"/>
          <p:cNvCxnSpPr>
            <a:stCxn id="13" idx="3"/>
            <a:endCxn id="19" idx="1"/>
          </p:cNvCxnSpPr>
          <p:nvPr/>
        </p:nvCxnSpPr>
        <p:spPr>
          <a:xfrm flipV="1">
            <a:off x="3358166" y="4110459"/>
            <a:ext cx="5506056" cy="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34" name="Rectangle 33"/>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37" name="TextBox 36"/>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2061984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6172" y="2090845"/>
            <a:ext cx="3000216" cy="12204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not poached</a:t>
            </a:r>
          </a:p>
        </p:txBody>
      </p:sp>
      <p:sp>
        <p:nvSpPr>
          <p:cNvPr id="5" name="Oval 4"/>
          <p:cNvSpPr/>
          <p:nvPr/>
        </p:nvSpPr>
        <p:spPr>
          <a:xfrm>
            <a:off x="139009" y="1769692"/>
            <a:ext cx="9637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a:t>
            </a:r>
          </a:p>
        </p:txBody>
      </p:sp>
      <p:sp>
        <p:nvSpPr>
          <p:cNvPr id="6" name="Rectangle 5"/>
          <p:cNvSpPr/>
          <p:nvPr/>
        </p:nvSpPr>
        <p:spPr>
          <a:xfrm>
            <a:off x="4637211" y="365602"/>
            <a:ext cx="2810511" cy="98075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he quitting for higher education?</a:t>
            </a:r>
          </a:p>
        </p:txBody>
      </p:sp>
      <p:sp>
        <p:nvSpPr>
          <p:cNvPr id="7" name="Oval 6"/>
          <p:cNvSpPr/>
          <p:nvPr/>
        </p:nvSpPr>
        <p:spPr>
          <a:xfrm>
            <a:off x="3996233" y="158671"/>
            <a:ext cx="128195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A1.2.1</a:t>
            </a:r>
          </a:p>
        </p:txBody>
      </p:sp>
      <p:sp>
        <p:nvSpPr>
          <p:cNvPr id="8" name="Rectangle 7"/>
          <p:cNvSpPr/>
          <p:nvPr/>
        </p:nvSpPr>
        <p:spPr>
          <a:xfrm>
            <a:off x="4607036" y="1767317"/>
            <a:ext cx="2835190" cy="97284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the hop related to company brand?</a:t>
            </a:r>
          </a:p>
        </p:txBody>
      </p:sp>
      <p:sp>
        <p:nvSpPr>
          <p:cNvPr id="9" name="Oval 8"/>
          <p:cNvSpPr/>
          <p:nvPr/>
        </p:nvSpPr>
        <p:spPr>
          <a:xfrm>
            <a:off x="4119531" y="1516829"/>
            <a:ext cx="128195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A1.2.2</a:t>
            </a:r>
          </a:p>
        </p:txBody>
      </p:sp>
      <p:cxnSp>
        <p:nvCxnSpPr>
          <p:cNvPr id="10" name="Elbow Connector 9"/>
          <p:cNvCxnSpPr>
            <a:stCxn id="4" idx="3"/>
            <a:endCxn id="6" idx="1"/>
          </p:cNvCxnSpPr>
          <p:nvPr/>
        </p:nvCxnSpPr>
        <p:spPr>
          <a:xfrm flipV="1">
            <a:off x="3496388" y="855981"/>
            <a:ext cx="1140823" cy="184510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4" idx="3"/>
            <a:endCxn id="8" idx="1"/>
          </p:cNvCxnSpPr>
          <p:nvPr/>
        </p:nvCxnSpPr>
        <p:spPr>
          <a:xfrm flipV="1">
            <a:off x="3496388" y="2253741"/>
            <a:ext cx="1110648" cy="44734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637211" y="2949950"/>
            <a:ext cx="2805015" cy="1052207"/>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he/she a serial job hopper?</a:t>
            </a:r>
          </a:p>
        </p:txBody>
      </p:sp>
      <p:cxnSp>
        <p:nvCxnSpPr>
          <p:cNvPr id="17" name="Elbow Connector 16"/>
          <p:cNvCxnSpPr>
            <a:stCxn id="4" idx="3"/>
            <a:endCxn id="16" idx="1"/>
          </p:cNvCxnSpPr>
          <p:nvPr/>
        </p:nvCxnSpPr>
        <p:spPr>
          <a:xfrm>
            <a:off x="3496388" y="2701087"/>
            <a:ext cx="1140823" cy="77496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637211" y="4281197"/>
            <a:ext cx="2805015" cy="988421"/>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wants higher salary</a:t>
            </a:r>
          </a:p>
        </p:txBody>
      </p:sp>
      <p:sp>
        <p:nvSpPr>
          <p:cNvPr id="24" name="Rectangle 23"/>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26" name="Rectangle 25"/>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29" name="TextBox 28"/>
          <p:cNvSpPr txBox="1"/>
          <p:nvPr/>
        </p:nvSpPr>
        <p:spPr>
          <a:xfrm>
            <a:off x="1044312" y="5774661"/>
            <a:ext cx="3952691" cy="646331"/>
          </a:xfrm>
          <a:prstGeom prst="rect">
            <a:avLst/>
          </a:prstGeom>
          <a:noFill/>
        </p:spPr>
        <p:txBody>
          <a:bodyPr wrap="square" rtlCol="0">
            <a:spAutoFit/>
          </a:bodyPr>
          <a:lstStyle/>
          <a:p>
            <a:r>
              <a:rPr lang="en-US" dirty="0"/>
              <a:t>Out of Scope/Constraint</a:t>
            </a:r>
          </a:p>
          <a:p>
            <a:endParaRPr lang="en-US" dirty="0"/>
          </a:p>
        </p:txBody>
      </p:sp>
      <p:sp>
        <p:nvSpPr>
          <p:cNvPr id="34" name="Rectangle 33"/>
          <p:cNvSpPr/>
          <p:nvPr/>
        </p:nvSpPr>
        <p:spPr>
          <a:xfrm>
            <a:off x="4607036" y="5548658"/>
            <a:ext cx="2805015" cy="988421"/>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Personal problems</a:t>
            </a:r>
          </a:p>
        </p:txBody>
      </p:sp>
      <p:cxnSp>
        <p:nvCxnSpPr>
          <p:cNvPr id="35" name="Elbow Connector 34"/>
          <p:cNvCxnSpPr>
            <a:stCxn id="4" idx="3"/>
            <a:endCxn id="22" idx="1"/>
          </p:cNvCxnSpPr>
          <p:nvPr/>
        </p:nvCxnSpPr>
        <p:spPr>
          <a:xfrm>
            <a:off x="3496388" y="2701087"/>
            <a:ext cx="1140823" cy="207432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4" idx="3"/>
            <a:endCxn id="34" idx="1"/>
          </p:cNvCxnSpPr>
          <p:nvPr/>
        </p:nvCxnSpPr>
        <p:spPr>
          <a:xfrm>
            <a:off x="3496388" y="2701087"/>
            <a:ext cx="1110648" cy="334178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226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2067" y="2477395"/>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he quitting for higher education?</a:t>
            </a:r>
          </a:p>
        </p:txBody>
      </p:sp>
      <p:sp>
        <p:nvSpPr>
          <p:cNvPr id="3" name="Oval 2"/>
          <p:cNvSpPr/>
          <p:nvPr/>
        </p:nvSpPr>
        <p:spPr>
          <a:xfrm>
            <a:off x="128790" y="2222936"/>
            <a:ext cx="1279633"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A1.2.1</a:t>
            </a:r>
          </a:p>
        </p:txBody>
      </p:sp>
      <p:sp>
        <p:nvSpPr>
          <p:cNvPr id="5" name="Rectangle 4"/>
          <p:cNvSpPr/>
          <p:nvPr/>
        </p:nvSpPr>
        <p:spPr>
          <a:xfrm>
            <a:off x="4344807" y="880414"/>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Relevant to organization</a:t>
            </a:r>
          </a:p>
        </p:txBody>
      </p:sp>
      <p:sp>
        <p:nvSpPr>
          <p:cNvPr id="6" name="Rectangle 5"/>
          <p:cNvSpPr/>
          <p:nvPr/>
        </p:nvSpPr>
        <p:spPr>
          <a:xfrm>
            <a:off x="8503609" y="625956"/>
            <a:ext cx="2756079" cy="15969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organization finance and give break?</a:t>
            </a:r>
          </a:p>
        </p:txBody>
      </p:sp>
      <p:sp>
        <p:nvSpPr>
          <p:cNvPr id="7" name="Rectangle 6"/>
          <p:cNvSpPr/>
          <p:nvPr/>
        </p:nvSpPr>
        <p:spPr>
          <a:xfrm>
            <a:off x="4344807" y="3595711"/>
            <a:ext cx="2936384" cy="159698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Not relevant to organization</a:t>
            </a:r>
          </a:p>
        </p:txBody>
      </p:sp>
      <p:cxnSp>
        <p:nvCxnSpPr>
          <p:cNvPr id="8" name="Elbow Connector 7"/>
          <p:cNvCxnSpPr>
            <a:stCxn id="2" idx="3"/>
            <a:endCxn id="5" idx="1"/>
          </p:cNvCxnSpPr>
          <p:nvPr/>
        </p:nvCxnSpPr>
        <p:spPr>
          <a:xfrm flipV="1">
            <a:off x="3328451" y="1678904"/>
            <a:ext cx="1016356" cy="159698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2" idx="3"/>
            <a:endCxn id="7" idx="1"/>
          </p:cNvCxnSpPr>
          <p:nvPr/>
        </p:nvCxnSpPr>
        <p:spPr>
          <a:xfrm>
            <a:off x="3328451" y="3275885"/>
            <a:ext cx="1016356" cy="111831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5" idx="3"/>
            <a:endCxn id="6" idx="1"/>
          </p:cNvCxnSpPr>
          <p:nvPr/>
        </p:nvCxnSpPr>
        <p:spPr>
          <a:xfrm flipV="1">
            <a:off x="7281191" y="1424446"/>
            <a:ext cx="1222418" cy="25445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70456" y="6466969"/>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050190" y="5840128"/>
            <a:ext cx="1532586" cy="369332"/>
          </a:xfrm>
          <a:prstGeom prst="rect">
            <a:avLst/>
          </a:prstGeom>
          <a:noFill/>
        </p:spPr>
        <p:txBody>
          <a:bodyPr wrap="square" rtlCol="0">
            <a:spAutoFit/>
          </a:bodyPr>
          <a:lstStyle/>
          <a:p>
            <a:r>
              <a:rPr lang="en-US" dirty="0"/>
              <a:t>In Scope</a:t>
            </a:r>
          </a:p>
        </p:txBody>
      </p:sp>
      <p:sp>
        <p:nvSpPr>
          <p:cNvPr id="38" name="TextBox 37"/>
          <p:cNvSpPr txBox="1"/>
          <p:nvPr/>
        </p:nvSpPr>
        <p:spPr>
          <a:xfrm>
            <a:off x="1050190" y="6279031"/>
            <a:ext cx="1532586" cy="646331"/>
          </a:xfrm>
          <a:prstGeom prst="rect">
            <a:avLst/>
          </a:prstGeom>
          <a:noFill/>
        </p:spPr>
        <p:txBody>
          <a:bodyPr wrap="square" rtlCol="0">
            <a:spAutoFit/>
          </a:bodyPr>
          <a:lstStyle/>
          <a:p>
            <a:r>
              <a:rPr lang="en-US" dirty="0"/>
              <a:t>Terminal node</a:t>
            </a:r>
          </a:p>
        </p:txBody>
      </p:sp>
    </p:spTree>
    <p:extLst>
      <p:ext uri="{BB962C8B-B14F-4D97-AF65-F5344CB8AC3E}">
        <p14:creationId xmlns:p14="http://schemas.microsoft.com/office/powerpoint/2010/main" val="2033915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7792" y="2459809"/>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the hop related to company brand?</a:t>
            </a:r>
          </a:p>
        </p:txBody>
      </p:sp>
      <p:sp>
        <p:nvSpPr>
          <p:cNvPr id="3" name="Oval 2"/>
          <p:cNvSpPr/>
          <p:nvPr/>
        </p:nvSpPr>
        <p:spPr>
          <a:xfrm>
            <a:off x="115908" y="2205350"/>
            <a:ext cx="126213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A1.2.2</a:t>
            </a:r>
          </a:p>
        </p:txBody>
      </p:sp>
      <p:sp>
        <p:nvSpPr>
          <p:cNvPr id="5" name="Rectangle 4"/>
          <p:cNvSpPr/>
          <p:nvPr/>
        </p:nvSpPr>
        <p:spPr>
          <a:xfrm>
            <a:off x="4569852" y="3758428"/>
            <a:ext cx="2936384" cy="159698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Want for a better brand</a:t>
            </a:r>
          </a:p>
        </p:txBody>
      </p:sp>
      <p:cxnSp>
        <p:nvCxnSpPr>
          <p:cNvPr id="6" name="Elbow Connector 5"/>
          <p:cNvCxnSpPr>
            <a:stCxn id="18" idx="3"/>
            <a:endCxn id="13" idx="1"/>
          </p:cNvCxnSpPr>
          <p:nvPr/>
        </p:nvCxnSpPr>
        <p:spPr>
          <a:xfrm flipV="1">
            <a:off x="7506236" y="990035"/>
            <a:ext cx="1161246" cy="5618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 idx="3"/>
            <a:endCxn id="5" idx="1"/>
          </p:cNvCxnSpPr>
          <p:nvPr/>
        </p:nvCxnSpPr>
        <p:spPr>
          <a:xfrm>
            <a:off x="3534176" y="3258299"/>
            <a:ext cx="1035676" cy="129861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667482" y="292938"/>
            <a:ext cx="2962141" cy="139419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Sr. </a:t>
            </a:r>
            <a:r>
              <a:rPr lang="en-US" sz="1600" dirty="0" err="1"/>
              <a:t>Mgmt</a:t>
            </a:r>
            <a:r>
              <a:rPr lang="en-US" sz="1600" dirty="0"/>
              <a:t> to clarify / clear any negative perceptions and  communicate business and growth strategy</a:t>
            </a:r>
          </a:p>
        </p:txBody>
      </p:sp>
      <p:sp>
        <p:nvSpPr>
          <p:cNvPr id="21" name="Rectangle 20"/>
          <p:cNvSpPr/>
          <p:nvPr/>
        </p:nvSpPr>
        <p:spPr>
          <a:xfrm>
            <a:off x="308016" y="5443357"/>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978794" y="5355408"/>
            <a:ext cx="1532586" cy="369332"/>
          </a:xfrm>
          <a:prstGeom prst="rect">
            <a:avLst/>
          </a:prstGeom>
          <a:noFill/>
        </p:spPr>
        <p:txBody>
          <a:bodyPr wrap="square" rtlCol="0">
            <a:spAutoFit/>
          </a:bodyPr>
          <a:lstStyle/>
          <a:p>
            <a:r>
              <a:rPr lang="en-US" dirty="0"/>
              <a:t>In Scope</a:t>
            </a:r>
          </a:p>
        </p:txBody>
      </p:sp>
      <p:sp>
        <p:nvSpPr>
          <p:cNvPr id="23" name="Rectangle 22"/>
          <p:cNvSpPr/>
          <p:nvPr/>
        </p:nvSpPr>
        <p:spPr>
          <a:xfrm>
            <a:off x="308016" y="5954194"/>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78794" y="5912383"/>
            <a:ext cx="3425781" cy="369332"/>
          </a:xfrm>
          <a:prstGeom prst="rect">
            <a:avLst/>
          </a:prstGeom>
          <a:noFill/>
        </p:spPr>
        <p:txBody>
          <a:bodyPr wrap="square" rtlCol="0">
            <a:spAutoFit/>
          </a:bodyPr>
          <a:lstStyle/>
          <a:p>
            <a:r>
              <a:rPr lang="en-US" dirty="0"/>
              <a:t>Out of Scope/Constraint</a:t>
            </a:r>
          </a:p>
        </p:txBody>
      </p:sp>
      <p:sp>
        <p:nvSpPr>
          <p:cNvPr id="25" name="Rectangle 24"/>
          <p:cNvSpPr/>
          <p:nvPr/>
        </p:nvSpPr>
        <p:spPr>
          <a:xfrm>
            <a:off x="270456" y="6466969"/>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18" name="Rectangle 17"/>
          <p:cNvSpPr/>
          <p:nvPr/>
        </p:nvSpPr>
        <p:spPr>
          <a:xfrm>
            <a:off x="4569852" y="753359"/>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Negative Brand Image</a:t>
            </a:r>
          </a:p>
        </p:txBody>
      </p:sp>
      <p:cxnSp>
        <p:nvCxnSpPr>
          <p:cNvPr id="27" name="Elbow Connector 26"/>
          <p:cNvCxnSpPr>
            <a:stCxn id="2" idx="3"/>
            <a:endCxn id="18" idx="1"/>
          </p:cNvCxnSpPr>
          <p:nvPr/>
        </p:nvCxnSpPr>
        <p:spPr>
          <a:xfrm flipV="1">
            <a:off x="3534176" y="1551849"/>
            <a:ext cx="1035676" cy="170645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959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686" y="2426979"/>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un-satisfied with his / her job</a:t>
            </a:r>
          </a:p>
        </p:txBody>
      </p:sp>
      <p:sp>
        <p:nvSpPr>
          <p:cNvPr id="3" name="Oval 2"/>
          <p:cNvSpPr/>
          <p:nvPr/>
        </p:nvSpPr>
        <p:spPr>
          <a:xfrm>
            <a:off x="180302" y="2310863"/>
            <a:ext cx="78561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a:t>
            </a:r>
          </a:p>
        </p:txBody>
      </p:sp>
      <p:sp>
        <p:nvSpPr>
          <p:cNvPr id="4" name="Rectangle 3"/>
          <p:cNvSpPr/>
          <p:nvPr/>
        </p:nvSpPr>
        <p:spPr>
          <a:xfrm>
            <a:off x="4802235" y="324539"/>
            <a:ext cx="2936384" cy="142445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job function</a:t>
            </a:r>
          </a:p>
        </p:txBody>
      </p:sp>
      <p:sp>
        <p:nvSpPr>
          <p:cNvPr id="5" name="Rectangle 4"/>
          <p:cNvSpPr/>
          <p:nvPr/>
        </p:nvSpPr>
        <p:spPr>
          <a:xfrm>
            <a:off x="4817262" y="2426976"/>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people</a:t>
            </a:r>
          </a:p>
        </p:txBody>
      </p:sp>
      <p:sp>
        <p:nvSpPr>
          <p:cNvPr id="6" name="Rectangle 5"/>
          <p:cNvSpPr/>
          <p:nvPr/>
        </p:nvSpPr>
        <p:spPr>
          <a:xfrm>
            <a:off x="4802235" y="4514757"/>
            <a:ext cx="2936384" cy="13076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company policy</a:t>
            </a:r>
          </a:p>
        </p:txBody>
      </p:sp>
      <p:cxnSp>
        <p:nvCxnSpPr>
          <p:cNvPr id="7" name="Elbow Connector 6"/>
          <p:cNvCxnSpPr>
            <a:stCxn id="2" idx="3"/>
            <a:endCxn id="4" idx="1"/>
          </p:cNvCxnSpPr>
          <p:nvPr/>
        </p:nvCxnSpPr>
        <p:spPr>
          <a:xfrm flipV="1">
            <a:off x="3349070" y="1036769"/>
            <a:ext cx="1453165" cy="218870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2" idx="3"/>
            <a:endCxn id="5" idx="1"/>
          </p:cNvCxnSpPr>
          <p:nvPr/>
        </p:nvCxnSpPr>
        <p:spPr>
          <a:xfrm flipV="1">
            <a:off x="3349070" y="3225466"/>
            <a:ext cx="1468192" cy="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2" idx="3"/>
            <a:endCxn id="6" idx="1"/>
          </p:cNvCxnSpPr>
          <p:nvPr/>
        </p:nvCxnSpPr>
        <p:spPr>
          <a:xfrm>
            <a:off x="3349070" y="3225469"/>
            <a:ext cx="1453165" cy="19431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634246" y="81566"/>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a:t>
            </a:r>
          </a:p>
        </p:txBody>
      </p:sp>
      <p:sp>
        <p:nvSpPr>
          <p:cNvPr id="20" name="Oval 19"/>
          <p:cNvSpPr/>
          <p:nvPr/>
        </p:nvSpPr>
        <p:spPr>
          <a:xfrm>
            <a:off x="4634246" y="2235251"/>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A2.2</a:t>
            </a:r>
          </a:p>
        </p:txBody>
      </p:sp>
      <p:sp>
        <p:nvSpPr>
          <p:cNvPr id="21" name="Rectangle 20"/>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70456" y="6413678"/>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030310" y="5872766"/>
            <a:ext cx="1532586" cy="369332"/>
          </a:xfrm>
          <a:prstGeom prst="rect">
            <a:avLst/>
          </a:prstGeom>
          <a:noFill/>
        </p:spPr>
        <p:txBody>
          <a:bodyPr wrap="square" rtlCol="0">
            <a:spAutoFit/>
          </a:bodyPr>
          <a:lstStyle/>
          <a:p>
            <a:r>
              <a:rPr lang="en-US" dirty="0"/>
              <a:t>In Scope</a:t>
            </a:r>
          </a:p>
        </p:txBody>
      </p:sp>
      <p:sp>
        <p:nvSpPr>
          <p:cNvPr id="24" name="TextBox 23"/>
          <p:cNvSpPr txBox="1"/>
          <p:nvPr/>
        </p:nvSpPr>
        <p:spPr>
          <a:xfrm>
            <a:off x="953036" y="6364240"/>
            <a:ext cx="3425781" cy="369332"/>
          </a:xfrm>
          <a:prstGeom prst="rect">
            <a:avLst/>
          </a:prstGeom>
          <a:noFill/>
        </p:spPr>
        <p:txBody>
          <a:bodyPr wrap="square" rtlCol="0">
            <a:spAutoFit/>
          </a:bodyPr>
          <a:lstStyle/>
          <a:p>
            <a:r>
              <a:rPr lang="en-US" dirty="0"/>
              <a:t>Out of Scope/Constraint</a:t>
            </a:r>
          </a:p>
        </p:txBody>
      </p:sp>
      <p:sp>
        <p:nvSpPr>
          <p:cNvPr id="25" name="Oval 24"/>
          <p:cNvSpPr/>
          <p:nvPr/>
        </p:nvSpPr>
        <p:spPr>
          <a:xfrm>
            <a:off x="4634246" y="4332153"/>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A2.3</a:t>
            </a:r>
          </a:p>
        </p:txBody>
      </p:sp>
    </p:spTree>
    <p:extLst>
      <p:ext uri="{BB962C8B-B14F-4D97-AF65-F5344CB8AC3E}">
        <p14:creationId xmlns:p14="http://schemas.microsoft.com/office/powerpoint/2010/main" val="2241795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186" y="2576256"/>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job function</a:t>
            </a:r>
          </a:p>
        </p:txBody>
      </p:sp>
      <p:sp>
        <p:nvSpPr>
          <p:cNvPr id="3" name="Oval 2"/>
          <p:cNvSpPr/>
          <p:nvPr/>
        </p:nvSpPr>
        <p:spPr>
          <a:xfrm>
            <a:off x="0" y="2335368"/>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a:t>
            </a:r>
          </a:p>
        </p:txBody>
      </p:sp>
      <p:sp>
        <p:nvSpPr>
          <p:cNvPr id="4" name="Rectangle 3"/>
          <p:cNvSpPr/>
          <p:nvPr/>
        </p:nvSpPr>
        <p:spPr>
          <a:xfrm>
            <a:off x="5752560" y="1088966"/>
            <a:ext cx="2721739" cy="119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Skill mismatch</a:t>
            </a:r>
          </a:p>
        </p:txBody>
      </p:sp>
      <p:sp>
        <p:nvSpPr>
          <p:cNvPr id="5" name="Rectangle 4"/>
          <p:cNvSpPr/>
          <p:nvPr/>
        </p:nvSpPr>
        <p:spPr>
          <a:xfrm>
            <a:off x="5739681" y="3889901"/>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Lack of career Growth</a:t>
            </a:r>
          </a:p>
        </p:txBody>
      </p:sp>
      <p:cxnSp>
        <p:nvCxnSpPr>
          <p:cNvPr id="12" name="Elbow Connector 11"/>
          <p:cNvCxnSpPr>
            <a:stCxn id="2" idx="3"/>
            <a:endCxn id="4" idx="1"/>
          </p:cNvCxnSpPr>
          <p:nvPr/>
        </p:nvCxnSpPr>
        <p:spPr>
          <a:xfrm flipV="1">
            <a:off x="3217570" y="1688077"/>
            <a:ext cx="2534990" cy="16866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2" idx="3"/>
            <a:endCxn id="5" idx="1"/>
          </p:cNvCxnSpPr>
          <p:nvPr/>
        </p:nvCxnSpPr>
        <p:spPr>
          <a:xfrm>
            <a:off x="3217570" y="3374746"/>
            <a:ext cx="2522111" cy="131364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77115" y="779915"/>
            <a:ext cx="134155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A2.1.1</a:t>
            </a:r>
          </a:p>
        </p:txBody>
      </p:sp>
      <p:sp>
        <p:nvSpPr>
          <p:cNvPr id="18" name="Oval 17"/>
          <p:cNvSpPr/>
          <p:nvPr/>
        </p:nvSpPr>
        <p:spPr>
          <a:xfrm>
            <a:off x="5195546" y="3664319"/>
            <a:ext cx="134155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A2.1.2</a:t>
            </a:r>
          </a:p>
        </p:txBody>
      </p:sp>
      <p:sp>
        <p:nvSpPr>
          <p:cNvPr id="20" name="Rectangle 19"/>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44312" y="5269618"/>
            <a:ext cx="1532586" cy="369332"/>
          </a:xfrm>
          <a:prstGeom prst="rect">
            <a:avLst/>
          </a:prstGeom>
          <a:noFill/>
        </p:spPr>
        <p:txBody>
          <a:bodyPr wrap="square" rtlCol="0">
            <a:spAutoFit/>
          </a:bodyPr>
          <a:lstStyle/>
          <a:p>
            <a:r>
              <a:rPr lang="en-US" dirty="0"/>
              <a:t>In Scope</a:t>
            </a:r>
          </a:p>
        </p:txBody>
      </p:sp>
    </p:spTree>
    <p:extLst>
      <p:ext uri="{BB962C8B-B14F-4D97-AF65-F5344CB8AC3E}">
        <p14:creationId xmlns:p14="http://schemas.microsoft.com/office/powerpoint/2010/main" val="566098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911" y="2550298"/>
            <a:ext cx="2936384" cy="13648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Skill mismatch</a:t>
            </a:r>
          </a:p>
        </p:txBody>
      </p:sp>
      <p:sp>
        <p:nvSpPr>
          <p:cNvPr id="3" name="Oval 2"/>
          <p:cNvSpPr/>
          <p:nvPr/>
        </p:nvSpPr>
        <p:spPr>
          <a:xfrm>
            <a:off x="0" y="2393883"/>
            <a:ext cx="134155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A2.1.1</a:t>
            </a:r>
          </a:p>
        </p:txBody>
      </p:sp>
      <p:cxnSp>
        <p:nvCxnSpPr>
          <p:cNvPr id="5" name="Elbow Connector 4"/>
          <p:cNvCxnSpPr>
            <a:stCxn id="2" idx="3"/>
            <a:endCxn id="7" idx="1"/>
          </p:cNvCxnSpPr>
          <p:nvPr/>
        </p:nvCxnSpPr>
        <p:spPr>
          <a:xfrm flipV="1">
            <a:off x="3140295" y="1595393"/>
            <a:ext cx="961619" cy="163734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101914" y="79690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is overqualified</a:t>
            </a:r>
          </a:p>
        </p:txBody>
      </p:sp>
      <p:cxnSp>
        <p:nvCxnSpPr>
          <p:cNvPr id="9" name="Elbow Connector 8"/>
          <p:cNvCxnSpPr>
            <a:stCxn id="7" idx="3"/>
          </p:cNvCxnSpPr>
          <p:nvPr/>
        </p:nvCxnSpPr>
        <p:spPr>
          <a:xfrm flipV="1">
            <a:off x="7038298" y="1133341"/>
            <a:ext cx="1616305" cy="4620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2" idx="3"/>
            <a:endCxn id="15" idx="1"/>
          </p:cNvCxnSpPr>
          <p:nvPr/>
        </p:nvCxnSpPr>
        <p:spPr>
          <a:xfrm>
            <a:off x="3140295" y="3232738"/>
            <a:ext cx="961619" cy="111221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101914" y="354646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is Underqualified</a:t>
            </a:r>
          </a:p>
        </p:txBody>
      </p:sp>
      <p:cxnSp>
        <p:nvCxnSpPr>
          <p:cNvPr id="17" name="Elbow Connector 16"/>
          <p:cNvCxnSpPr>
            <a:stCxn id="15" idx="3"/>
            <a:endCxn id="19" idx="1"/>
          </p:cNvCxnSpPr>
          <p:nvPr/>
        </p:nvCxnSpPr>
        <p:spPr>
          <a:xfrm flipV="1">
            <a:off x="7038298" y="3362599"/>
            <a:ext cx="1413460" cy="98235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8451758" y="2564109"/>
            <a:ext cx="2936384" cy="15969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Employee be trained?</a:t>
            </a:r>
          </a:p>
        </p:txBody>
      </p:sp>
      <p:cxnSp>
        <p:nvCxnSpPr>
          <p:cNvPr id="21" name="Elbow Connector 20"/>
          <p:cNvCxnSpPr>
            <a:stCxn id="15" idx="3"/>
            <a:endCxn id="23" idx="1"/>
          </p:cNvCxnSpPr>
          <p:nvPr/>
        </p:nvCxnSpPr>
        <p:spPr>
          <a:xfrm>
            <a:off x="7038298" y="4344953"/>
            <a:ext cx="1413460" cy="124690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451758" y="4793367"/>
            <a:ext cx="2936384" cy="15969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Employee be moved to another suitable role?</a:t>
            </a:r>
          </a:p>
        </p:txBody>
      </p:sp>
      <p:sp>
        <p:nvSpPr>
          <p:cNvPr id="18" name="Rectangle 17"/>
          <p:cNvSpPr/>
          <p:nvPr/>
        </p:nvSpPr>
        <p:spPr>
          <a:xfrm>
            <a:off x="8506490" y="334851"/>
            <a:ext cx="2936384" cy="15969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Employee be moved to another suitable role?</a:t>
            </a:r>
          </a:p>
        </p:txBody>
      </p:sp>
      <p:sp>
        <p:nvSpPr>
          <p:cNvPr id="20" name="Rectangle 19"/>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24" name="Rectangle 23"/>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27" name="TextBox 26"/>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2498681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1315" y="2257402"/>
            <a:ext cx="2747496" cy="14517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Lack of career Growth</a:t>
            </a:r>
          </a:p>
        </p:txBody>
      </p:sp>
      <p:sp>
        <p:nvSpPr>
          <p:cNvPr id="3" name="Oval 2"/>
          <p:cNvSpPr/>
          <p:nvPr/>
        </p:nvSpPr>
        <p:spPr>
          <a:xfrm>
            <a:off x="378847" y="2002944"/>
            <a:ext cx="134155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A2.1.2</a:t>
            </a:r>
          </a:p>
        </p:txBody>
      </p:sp>
      <p:sp>
        <p:nvSpPr>
          <p:cNvPr id="4" name="Rectangle 3"/>
          <p:cNvSpPr/>
          <p:nvPr/>
        </p:nvSpPr>
        <p:spPr>
          <a:xfrm>
            <a:off x="4411010" y="1277087"/>
            <a:ext cx="2747496" cy="14517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Growth Opportunities available</a:t>
            </a:r>
          </a:p>
        </p:txBody>
      </p:sp>
      <p:sp>
        <p:nvSpPr>
          <p:cNvPr id="5" name="Rectangle 4"/>
          <p:cNvSpPr/>
          <p:nvPr/>
        </p:nvSpPr>
        <p:spPr>
          <a:xfrm>
            <a:off x="4411010" y="4760542"/>
            <a:ext cx="2747496" cy="145171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Growth Opportunities not available</a:t>
            </a:r>
          </a:p>
        </p:txBody>
      </p:sp>
      <p:cxnSp>
        <p:nvCxnSpPr>
          <p:cNvPr id="6" name="Elbow Connector 5"/>
          <p:cNvCxnSpPr>
            <a:stCxn id="2" idx="3"/>
            <a:endCxn id="4" idx="1"/>
          </p:cNvCxnSpPr>
          <p:nvPr/>
        </p:nvCxnSpPr>
        <p:spPr>
          <a:xfrm flipV="1">
            <a:off x="3528811" y="2002944"/>
            <a:ext cx="882199" cy="98031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 idx="3"/>
            <a:endCxn id="5" idx="1"/>
          </p:cNvCxnSpPr>
          <p:nvPr/>
        </p:nvCxnSpPr>
        <p:spPr>
          <a:xfrm>
            <a:off x="3528811" y="2983259"/>
            <a:ext cx="882199" cy="25031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8040705" y="399177"/>
            <a:ext cx="2747496" cy="14517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Employee be up skilled / mentored to take on higher responsibilities ?</a:t>
            </a:r>
          </a:p>
        </p:txBody>
      </p:sp>
      <p:cxnSp>
        <p:nvCxnSpPr>
          <p:cNvPr id="15" name="Elbow Connector 14"/>
          <p:cNvCxnSpPr>
            <a:stCxn id="4" idx="3"/>
            <a:endCxn id="14" idx="1"/>
          </p:cNvCxnSpPr>
          <p:nvPr/>
        </p:nvCxnSpPr>
        <p:spPr>
          <a:xfrm flipV="1">
            <a:off x="7158506" y="1125034"/>
            <a:ext cx="882199" cy="87791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20" name="Rectangle 19"/>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23" name="TextBox 22"/>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72302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1628" y="2581522"/>
            <a:ext cx="2266118" cy="11275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people</a:t>
            </a:r>
          </a:p>
        </p:txBody>
      </p:sp>
      <p:sp>
        <p:nvSpPr>
          <p:cNvPr id="3" name="Oval 2"/>
          <p:cNvSpPr/>
          <p:nvPr/>
        </p:nvSpPr>
        <p:spPr>
          <a:xfrm>
            <a:off x="255429" y="2327063"/>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A2.2</a:t>
            </a:r>
          </a:p>
        </p:txBody>
      </p:sp>
      <p:sp>
        <p:nvSpPr>
          <p:cNvPr id="4" name="Rectangle 3"/>
          <p:cNvSpPr/>
          <p:nvPr/>
        </p:nvSpPr>
        <p:spPr>
          <a:xfrm>
            <a:off x="3656016" y="1026298"/>
            <a:ext cx="1920536" cy="9312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Team Issues</a:t>
            </a:r>
          </a:p>
        </p:txBody>
      </p:sp>
      <p:sp>
        <p:nvSpPr>
          <p:cNvPr id="6" name="Rectangle 5"/>
          <p:cNvSpPr/>
          <p:nvPr/>
        </p:nvSpPr>
        <p:spPr>
          <a:xfrm>
            <a:off x="3656016" y="4770688"/>
            <a:ext cx="1920536" cy="9272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Management Issues</a:t>
            </a:r>
          </a:p>
        </p:txBody>
      </p:sp>
      <p:sp>
        <p:nvSpPr>
          <p:cNvPr id="9" name="Rectangle 8"/>
          <p:cNvSpPr/>
          <p:nvPr/>
        </p:nvSpPr>
        <p:spPr>
          <a:xfrm>
            <a:off x="7070829" y="126298"/>
            <a:ext cx="2549689" cy="11358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Align indifferent employee to different project</a:t>
            </a:r>
          </a:p>
        </p:txBody>
      </p:sp>
      <p:sp>
        <p:nvSpPr>
          <p:cNvPr id="10" name="Rectangle 9"/>
          <p:cNvSpPr/>
          <p:nvPr/>
        </p:nvSpPr>
        <p:spPr>
          <a:xfrm>
            <a:off x="7070828" y="1681520"/>
            <a:ext cx="2549689" cy="115445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Organize team building activities</a:t>
            </a:r>
          </a:p>
        </p:txBody>
      </p:sp>
      <p:cxnSp>
        <p:nvCxnSpPr>
          <p:cNvPr id="11" name="Elbow Connector 10"/>
          <p:cNvCxnSpPr>
            <a:stCxn id="2" idx="3"/>
            <a:endCxn id="4" idx="1"/>
          </p:cNvCxnSpPr>
          <p:nvPr/>
        </p:nvCxnSpPr>
        <p:spPr>
          <a:xfrm flipV="1">
            <a:off x="2897746" y="1491944"/>
            <a:ext cx="758270" cy="165337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2" idx="3"/>
            <a:endCxn id="6" idx="1"/>
          </p:cNvCxnSpPr>
          <p:nvPr/>
        </p:nvCxnSpPr>
        <p:spPr>
          <a:xfrm>
            <a:off x="2897746" y="3145319"/>
            <a:ext cx="758270" cy="208900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4" idx="3"/>
            <a:endCxn id="9" idx="1"/>
          </p:cNvCxnSpPr>
          <p:nvPr/>
        </p:nvCxnSpPr>
        <p:spPr>
          <a:xfrm flipV="1">
            <a:off x="5576552" y="694214"/>
            <a:ext cx="1494277" cy="79773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4" idx="3"/>
            <a:endCxn id="10" idx="1"/>
          </p:cNvCxnSpPr>
          <p:nvPr/>
        </p:nvCxnSpPr>
        <p:spPr>
          <a:xfrm>
            <a:off x="5576552" y="1491944"/>
            <a:ext cx="1494276" cy="76680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3276881" y="4478592"/>
            <a:ext cx="12545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A2.2.1</a:t>
            </a:r>
          </a:p>
        </p:txBody>
      </p:sp>
      <p:sp>
        <p:nvSpPr>
          <p:cNvPr id="26" name="Rectangle 25"/>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28" name="Rectangle 27"/>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31" name="TextBox 30"/>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648963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0231" y="2760112"/>
            <a:ext cx="1920536" cy="9272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Management Issues</a:t>
            </a:r>
          </a:p>
        </p:txBody>
      </p:sp>
      <p:sp>
        <p:nvSpPr>
          <p:cNvPr id="3" name="Oval 2"/>
          <p:cNvSpPr/>
          <p:nvPr/>
        </p:nvSpPr>
        <p:spPr>
          <a:xfrm>
            <a:off x="87295" y="2453811"/>
            <a:ext cx="12545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A2.2.1</a:t>
            </a:r>
          </a:p>
        </p:txBody>
      </p:sp>
      <p:sp>
        <p:nvSpPr>
          <p:cNvPr id="4" name="Rectangle 3"/>
          <p:cNvSpPr/>
          <p:nvPr/>
        </p:nvSpPr>
        <p:spPr>
          <a:xfrm>
            <a:off x="3177977" y="886049"/>
            <a:ext cx="2739110" cy="8484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Problems with Reporting Manager ?</a:t>
            </a:r>
          </a:p>
        </p:txBody>
      </p:sp>
      <p:sp>
        <p:nvSpPr>
          <p:cNvPr id="5" name="Rectangle 4"/>
          <p:cNvSpPr/>
          <p:nvPr/>
        </p:nvSpPr>
        <p:spPr>
          <a:xfrm>
            <a:off x="3177977" y="4776866"/>
            <a:ext cx="2744553" cy="91614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Problems with Senior Management ?</a:t>
            </a:r>
          </a:p>
        </p:txBody>
      </p:sp>
      <p:sp>
        <p:nvSpPr>
          <p:cNvPr id="6" name="Rectangle 5"/>
          <p:cNvSpPr/>
          <p:nvPr/>
        </p:nvSpPr>
        <p:spPr>
          <a:xfrm>
            <a:off x="6427199" y="168673"/>
            <a:ext cx="2464554" cy="9773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Appraisal related issues</a:t>
            </a:r>
          </a:p>
        </p:txBody>
      </p:sp>
      <p:sp>
        <p:nvSpPr>
          <p:cNvPr id="7" name="Rectangle 6"/>
          <p:cNvSpPr/>
          <p:nvPr/>
        </p:nvSpPr>
        <p:spPr>
          <a:xfrm>
            <a:off x="6469930" y="1584583"/>
            <a:ext cx="2464554" cy="9773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Lack of appreciation</a:t>
            </a:r>
          </a:p>
        </p:txBody>
      </p:sp>
      <p:cxnSp>
        <p:nvCxnSpPr>
          <p:cNvPr id="8" name="Elbow Connector 7"/>
          <p:cNvCxnSpPr>
            <a:stCxn id="4" idx="3"/>
            <a:endCxn id="6" idx="1"/>
          </p:cNvCxnSpPr>
          <p:nvPr/>
        </p:nvCxnSpPr>
        <p:spPr>
          <a:xfrm flipV="1">
            <a:off x="5917087" y="657356"/>
            <a:ext cx="510112" cy="65292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469930" y="3000493"/>
            <a:ext cx="2464554" cy="9773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Harassment by Manager</a:t>
            </a:r>
          </a:p>
        </p:txBody>
      </p:sp>
      <p:cxnSp>
        <p:nvCxnSpPr>
          <p:cNvPr id="19" name="Elbow Connector 18"/>
          <p:cNvCxnSpPr>
            <a:stCxn id="4" idx="3"/>
            <a:endCxn id="7" idx="1"/>
          </p:cNvCxnSpPr>
          <p:nvPr/>
        </p:nvCxnSpPr>
        <p:spPr>
          <a:xfrm>
            <a:off x="5917087" y="1310283"/>
            <a:ext cx="552843" cy="76298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4" idx="3"/>
            <a:endCxn id="12" idx="1"/>
          </p:cNvCxnSpPr>
          <p:nvPr/>
        </p:nvCxnSpPr>
        <p:spPr>
          <a:xfrm>
            <a:off x="5917087" y="1310283"/>
            <a:ext cx="552843" cy="217889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 idx="3"/>
            <a:endCxn id="4" idx="1"/>
          </p:cNvCxnSpPr>
          <p:nvPr/>
        </p:nvCxnSpPr>
        <p:spPr>
          <a:xfrm flipV="1">
            <a:off x="2480767" y="1310283"/>
            <a:ext cx="697210" cy="19134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 idx="3"/>
            <a:endCxn id="5" idx="1"/>
          </p:cNvCxnSpPr>
          <p:nvPr/>
        </p:nvCxnSpPr>
        <p:spPr>
          <a:xfrm>
            <a:off x="2480767" y="3223752"/>
            <a:ext cx="697210" cy="201118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37" name="Rectangle 36"/>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40" name="TextBox 39"/>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
        <p:nvSpPr>
          <p:cNvPr id="60" name="Rectangle 59"/>
          <p:cNvSpPr/>
          <p:nvPr/>
        </p:nvSpPr>
        <p:spPr>
          <a:xfrm>
            <a:off x="9309920" y="168673"/>
            <a:ext cx="2551522" cy="13252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comprehensive performance management system needs to be put in place</a:t>
            </a:r>
          </a:p>
        </p:txBody>
      </p:sp>
      <p:sp>
        <p:nvSpPr>
          <p:cNvPr id="62" name="Rectangle 61"/>
          <p:cNvSpPr/>
          <p:nvPr/>
        </p:nvSpPr>
        <p:spPr>
          <a:xfrm>
            <a:off x="9309920" y="3687391"/>
            <a:ext cx="2551522" cy="13252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Regular feedback must be taken from team &amp; necessary action be taken</a:t>
            </a:r>
          </a:p>
        </p:txBody>
      </p:sp>
      <p:sp>
        <p:nvSpPr>
          <p:cNvPr id="63" name="Rectangle 62"/>
          <p:cNvSpPr/>
          <p:nvPr/>
        </p:nvSpPr>
        <p:spPr>
          <a:xfrm>
            <a:off x="9309920" y="1791172"/>
            <a:ext cx="2551522" cy="169800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Mandate the manager to give quarterly feedback and link the feedback with R&amp;R program</a:t>
            </a:r>
          </a:p>
        </p:txBody>
      </p:sp>
      <p:cxnSp>
        <p:nvCxnSpPr>
          <p:cNvPr id="64" name="Elbow Connector 63"/>
          <p:cNvCxnSpPr>
            <a:stCxn id="6" idx="3"/>
            <a:endCxn id="60" idx="1"/>
          </p:cNvCxnSpPr>
          <p:nvPr/>
        </p:nvCxnSpPr>
        <p:spPr>
          <a:xfrm>
            <a:off x="8891753" y="657356"/>
            <a:ext cx="418167" cy="17395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7" idx="3"/>
            <a:endCxn id="63" idx="1"/>
          </p:cNvCxnSpPr>
          <p:nvPr/>
        </p:nvCxnSpPr>
        <p:spPr>
          <a:xfrm>
            <a:off x="8934484" y="2073266"/>
            <a:ext cx="375436" cy="5669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a:stCxn id="12" idx="3"/>
            <a:endCxn id="62" idx="1"/>
          </p:cNvCxnSpPr>
          <p:nvPr/>
        </p:nvCxnSpPr>
        <p:spPr>
          <a:xfrm>
            <a:off x="8934484" y="3489176"/>
            <a:ext cx="375436" cy="8608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825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01804" cy="1875453"/>
          </a:xfrm>
        </p:spPr>
        <p:txBody>
          <a:bodyPr/>
          <a:lstStyle/>
          <a:p>
            <a:pPr algn="ctr"/>
            <a:r>
              <a:rPr lang="en-US" dirty="0"/>
              <a:t>PROBLEM STATEMENT</a:t>
            </a:r>
          </a:p>
        </p:txBody>
      </p:sp>
      <p:sp>
        <p:nvSpPr>
          <p:cNvPr id="3" name="Content Placeholder 2"/>
          <p:cNvSpPr>
            <a:spLocks noGrp="1"/>
          </p:cNvSpPr>
          <p:nvPr>
            <p:ph idx="1"/>
          </p:nvPr>
        </p:nvSpPr>
        <p:spPr>
          <a:xfrm>
            <a:off x="544254" y="1799252"/>
            <a:ext cx="11342946" cy="4606030"/>
          </a:xfrm>
        </p:spPr>
        <p:txBody>
          <a:bodyPr>
            <a:normAutofit/>
          </a:bodyPr>
          <a:lstStyle/>
          <a:p>
            <a:r>
              <a:rPr lang="en-US" sz="2400" dirty="0"/>
              <a:t>Our client is IBM a leading firm and in the IT sector. It is recently facing a steep increase in its employee attrition . Employee attrition has gone up from 14% to 25% in the last 1 year . We are asked to prepare a strategy to immediately tackle this issue such that the firm’s business is not hampered and also to propose an efficient employee satisfaction program for the long run. Currently, no such program  is in place . Further salary hikes are not an option.</a:t>
            </a:r>
          </a:p>
          <a:p>
            <a:r>
              <a:rPr lang="en-US" sz="2400" dirty="0"/>
              <a:t>The attrition problem is not only unique to </a:t>
            </a:r>
            <a:r>
              <a:rPr lang="en-US" sz="2400" dirty="0" err="1"/>
              <a:t>ibm</a:t>
            </a:r>
            <a:r>
              <a:rPr lang="en-US" sz="2400" dirty="0"/>
              <a:t> but to other IT companies such as Infosys, India’s second largest IT services company, that is also battling high attrition, with a peak attrition of 20.4 % in the October-December quarter of FY15.</a:t>
            </a:r>
          </a:p>
        </p:txBody>
      </p:sp>
    </p:spTree>
    <p:extLst>
      <p:ext uri="{BB962C8B-B14F-4D97-AF65-F5344CB8AC3E}">
        <p14:creationId xmlns:p14="http://schemas.microsoft.com/office/powerpoint/2010/main" val="1107100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9480" y="2685957"/>
            <a:ext cx="2936384" cy="13076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company policy</a:t>
            </a:r>
          </a:p>
        </p:txBody>
      </p:sp>
      <p:sp>
        <p:nvSpPr>
          <p:cNvPr id="3" name="Oval 2"/>
          <p:cNvSpPr/>
          <p:nvPr/>
        </p:nvSpPr>
        <p:spPr>
          <a:xfrm>
            <a:off x="461491" y="2503353"/>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A2.3</a:t>
            </a:r>
          </a:p>
        </p:txBody>
      </p:sp>
      <p:sp>
        <p:nvSpPr>
          <p:cNvPr id="4" name="Rectangle 3"/>
          <p:cNvSpPr/>
          <p:nvPr/>
        </p:nvSpPr>
        <p:spPr>
          <a:xfrm>
            <a:off x="4224270" y="528034"/>
            <a:ext cx="2418553" cy="11073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Commuting and transportation issues</a:t>
            </a:r>
          </a:p>
        </p:txBody>
      </p:sp>
      <p:sp>
        <p:nvSpPr>
          <p:cNvPr id="5" name="Rectangle 4"/>
          <p:cNvSpPr/>
          <p:nvPr/>
        </p:nvSpPr>
        <p:spPr>
          <a:xfrm>
            <a:off x="4224269" y="3283156"/>
            <a:ext cx="2418554" cy="9530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Promotion related</a:t>
            </a:r>
          </a:p>
        </p:txBody>
      </p:sp>
      <p:sp>
        <p:nvSpPr>
          <p:cNvPr id="12" name="Rectangle 11"/>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14" name="Rectangle 13"/>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17" name="TextBox 16"/>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cxnSp>
        <p:nvCxnSpPr>
          <p:cNvPr id="18" name="Elbow Connector 17"/>
          <p:cNvCxnSpPr/>
          <p:nvPr/>
        </p:nvCxnSpPr>
        <p:spPr>
          <a:xfrm flipV="1">
            <a:off x="3565864" y="1055966"/>
            <a:ext cx="658406" cy="22580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224270" y="1891018"/>
            <a:ext cx="2418553" cy="11073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Time and shift issues</a:t>
            </a:r>
          </a:p>
        </p:txBody>
      </p:sp>
      <p:sp>
        <p:nvSpPr>
          <p:cNvPr id="23" name="Rectangle 22"/>
          <p:cNvSpPr/>
          <p:nvPr/>
        </p:nvSpPr>
        <p:spPr>
          <a:xfrm>
            <a:off x="4224269" y="4671897"/>
            <a:ext cx="2418553" cy="11073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Overseas Deputation and travel policies</a:t>
            </a:r>
          </a:p>
        </p:txBody>
      </p:sp>
      <p:cxnSp>
        <p:nvCxnSpPr>
          <p:cNvPr id="24" name="Elbow Connector 23"/>
          <p:cNvCxnSpPr>
            <a:stCxn id="2" idx="3"/>
            <a:endCxn id="21" idx="1"/>
          </p:cNvCxnSpPr>
          <p:nvPr/>
        </p:nvCxnSpPr>
        <p:spPr>
          <a:xfrm flipV="1">
            <a:off x="3565864" y="2444708"/>
            <a:ext cx="658406" cy="8950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 idx="3"/>
            <a:endCxn id="5" idx="1"/>
          </p:cNvCxnSpPr>
          <p:nvPr/>
        </p:nvCxnSpPr>
        <p:spPr>
          <a:xfrm>
            <a:off x="3565864" y="3339777"/>
            <a:ext cx="658405" cy="41989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 idx="3"/>
            <a:endCxn id="23" idx="1"/>
          </p:cNvCxnSpPr>
          <p:nvPr/>
        </p:nvCxnSpPr>
        <p:spPr>
          <a:xfrm>
            <a:off x="3565864" y="3339777"/>
            <a:ext cx="658405" cy="188581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8240331" y="2685957"/>
            <a:ext cx="2418553" cy="110737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review policies ( internal / external ) based on industry benchmarks </a:t>
            </a:r>
          </a:p>
        </p:txBody>
      </p:sp>
      <p:cxnSp>
        <p:nvCxnSpPr>
          <p:cNvPr id="34" name="Elbow Connector 33"/>
          <p:cNvCxnSpPr>
            <a:stCxn id="4" idx="3"/>
            <a:endCxn id="33" idx="1"/>
          </p:cNvCxnSpPr>
          <p:nvPr/>
        </p:nvCxnSpPr>
        <p:spPr>
          <a:xfrm>
            <a:off x="6642823" y="1081724"/>
            <a:ext cx="1597508" cy="215792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21" idx="3"/>
            <a:endCxn id="33" idx="1"/>
          </p:cNvCxnSpPr>
          <p:nvPr/>
        </p:nvCxnSpPr>
        <p:spPr>
          <a:xfrm>
            <a:off x="6642823" y="2444708"/>
            <a:ext cx="1597508" cy="79493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5" idx="3"/>
            <a:endCxn id="33" idx="1"/>
          </p:cNvCxnSpPr>
          <p:nvPr/>
        </p:nvCxnSpPr>
        <p:spPr>
          <a:xfrm flipV="1">
            <a:off x="6642823" y="3239647"/>
            <a:ext cx="1597508" cy="52002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23" idx="3"/>
            <a:endCxn id="33" idx="1"/>
          </p:cNvCxnSpPr>
          <p:nvPr/>
        </p:nvCxnSpPr>
        <p:spPr>
          <a:xfrm flipV="1">
            <a:off x="6642822" y="3239647"/>
            <a:ext cx="1597509" cy="19859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591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Warning System - Modelling</a:t>
            </a:r>
          </a:p>
        </p:txBody>
      </p:sp>
      <p:graphicFrame>
        <p:nvGraphicFramePr>
          <p:cNvPr id="4" name="Content Placeholder 3"/>
          <p:cNvGraphicFramePr>
            <a:graphicFrameLocks noGrp="1"/>
          </p:cNvGraphicFramePr>
          <p:nvPr>
            <p:ph idx="1"/>
            <p:extLst/>
          </p:nvPr>
        </p:nvGraphicFramePr>
        <p:xfrm>
          <a:off x="472248" y="635962"/>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p:cNvGraphicFramePr>
            <a:graphicFrameLocks/>
          </p:cNvGraphicFramePr>
          <p:nvPr>
            <p:extLst/>
          </p:nvPr>
        </p:nvGraphicFramePr>
        <p:xfrm>
          <a:off x="418586" y="2977770"/>
          <a:ext cx="8947150" cy="41957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Down Arrow 6"/>
          <p:cNvSpPr/>
          <p:nvPr/>
        </p:nvSpPr>
        <p:spPr>
          <a:xfrm>
            <a:off x="2047741" y="3606085"/>
            <a:ext cx="399245" cy="528033"/>
          </a:xfrm>
          <a:prstGeom prst="downArrow">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7506237" y="3606085"/>
            <a:ext cx="399245" cy="528033"/>
          </a:xfrm>
          <a:prstGeom prst="downArrow">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678806" y="3745466"/>
            <a:ext cx="850005" cy="369332"/>
          </a:xfrm>
          <a:prstGeom prst="rect">
            <a:avLst/>
          </a:prstGeom>
          <a:solidFill>
            <a:srgbClr val="00B0F0"/>
          </a:solidFill>
        </p:spPr>
        <p:txBody>
          <a:bodyPr wrap="square" rtlCol="0">
            <a:spAutoFit/>
          </a:bodyPr>
          <a:lstStyle/>
          <a:p>
            <a:r>
              <a:rPr lang="en-US" dirty="0"/>
              <a:t>Input</a:t>
            </a:r>
          </a:p>
        </p:txBody>
      </p:sp>
      <p:sp>
        <p:nvSpPr>
          <p:cNvPr id="10" name="TextBox 9"/>
          <p:cNvSpPr txBox="1"/>
          <p:nvPr/>
        </p:nvSpPr>
        <p:spPr>
          <a:xfrm>
            <a:off x="8085785" y="3745466"/>
            <a:ext cx="1148366" cy="369332"/>
          </a:xfrm>
          <a:prstGeom prst="rect">
            <a:avLst/>
          </a:prstGeom>
          <a:solidFill>
            <a:srgbClr val="00B0F0"/>
          </a:solidFill>
        </p:spPr>
        <p:txBody>
          <a:bodyPr wrap="square" rtlCol="0">
            <a:spAutoFit/>
          </a:bodyPr>
          <a:lstStyle/>
          <a:p>
            <a:r>
              <a:rPr lang="en-US" dirty="0"/>
              <a:t>Output</a:t>
            </a:r>
          </a:p>
        </p:txBody>
      </p:sp>
      <p:sp>
        <p:nvSpPr>
          <p:cNvPr id="12" name="Right Brace 11"/>
          <p:cNvSpPr/>
          <p:nvPr/>
        </p:nvSpPr>
        <p:spPr>
          <a:xfrm>
            <a:off x="9633397" y="2743200"/>
            <a:ext cx="417437" cy="22409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10144258" y="3309871"/>
            <a:ext cx="1790163" cy="1200329"/>
          </a:xfrm>
          <a:prstGeom prst="rect">
            <a:avLst/>
          </a:prstGeom>
          <a:noFill/>
        </p:spPr>
        <p:txBody>
          <a:bodyPr wrap="square" rtlCol="0">
            <a:spAutoFit/>
          </a:bodyPr>
          <a:lstStyle/>
          <a:p>
            <a:r>
              <a:rPr lang="en-US" dirty="0"/>
              <a:t>Classification model to predict high risk employees</a:t>
            </a:r>
          </a:p>
        </p:txBody>
      </p:sp>
    </p:spTree>
    <p:extLst>
      <p:ext uri="{BB962C8B-B14F-4D97-AF65-F5344CB8AC3E}">
        <p14:creationId xmlns:p14="http://schemas.microsoft.com/office/powerpoint/2010/main" val="3807661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a:t>How can we reduce IBM company's attrition rate by predicting if a candidate will exit in India within the year?</a:t>
            </a:r>
            <a:br>
              <a:rPr lang="en-US" sz="3200"/>
            </a:br>
            <a:endParaRPr lang="en-US" sz="3200"/>
          </a:p>
        </p:txBody>
      </p:sp>
      <p:sp>
        <p:nvSpPr>
          <p:cNvPr id="3" name="Content Placeholder 2"/>
          <p:cNvSpPr>
            <a:spLocks noGrp="1"/>
          </p:cNvSpPr>
          <p:nvPr>
            <p:ph idx="1"/>
          </p:nvPr>
        </p:nvSpPr>
        <p:spPr>
          <a:xfrm>
            <a:off x="1103312" y="2240924"/>
            <a:ext cx="8946541" cy="4007475"/>
          </a:xfrm>
        </p:spPr>
        <p:txBody>
          <a:bodyPr/>
          <a:lstStyle/>
          <a:p>
            <a:r>
              <a:rPr lang="en-US" b="1"/>
              <a:t>S</a:t>
            </a:r>
            <a:r>
              <a:rPr lang="en-US"/>
              <a:t>pecific :- To Indian geography in IBM</a:t>
            </a:r>
          </a:p>
          <a:p>
            <a:r>
              <a:rPr lang="en-US" b="1"/>
              <a:t>M</a:t>
            </a:r>
            <a:r>
              <a:rPr lang="en-US"/>
              <a:t>easurable:- To reduce attrition rate(By at least 5%)</a:t>
            </a:r>
          </a:p>
          <a:p>
            <a:r>
              <a:rPr lang="en-US" b="1"/>
              <a:t>A</a:t>
            </a:r>
            <a:r>
              <a:rPr lang="en-US"/>
              <a:t>ction oriented:- Reduce employee attrition &amp; suggest employee engagement &amp; satisfaction programs</a:t>
            </a:r>
          </a:p>
          <a:p>
            <a:r>
              <a:rPr lang="en-US" b="1"/>
              <a:t>R</a:t>
            </a:r>
            <a:r>
              <a:rPr lang="en-US"/>
              <a:t>elevant:- Direct impact on company's top and bottom line</a:t>
            </a:r>
          </a:p>
          <a:p>
            <a:r>
              <a:rPr lang="en-US" b="1"/>
              <a:t>T</a:t>
            </a:r>
            <a:r>
              <a:rPr lang="en-US"/>
              <a:t>ime bound :- 12 months</a:t>
            </a:r>
          </a:p>
        </p:txBody>
      </p:sp>
      <p:sp>
        <p:nvSpPr>
          <p:cNvPr id="4" name="TextBox 3"/>
          <p:cNvSpPr txBox="1"/>
          <p:nvPr/>
        </p:nvSpPr>
        <p:spPr>
          <a:xfrm>
            <a:off x="3605349" y="6008914"/>
            <a:ext cx="7236822" cy="374469"/>
          </a:xfrm>
          <a:prstGeom prst="rect">
            <a:avLst/>
          </a:prstGeom>
          <a:noFill/>
        </p:spPr>
        <p:txBody>
          <a:bodyPr wrap="square" rtlCol="0">
            <a:spAutoFit/>
          </a:bodyPr>
          <a:lstStyle/>
          <a:p>
            <a:r>
              <a:rPr lang="en-US"/>
              <a:t>* The Smart framework is from Fractal analytics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4173" y="5923326"/>
            <a:ext cx="1639195" cy="460057"/>
          </a:xfrm>
          <a:prstGeom prst="rect">
            <a:avLst/>
          </a:prstGeom>
        </p:spPr>
      </p:pic>
    </p:spTree>
    <p:extLst>
      <p:ext uri="{BB962C8B-B14F-4D97-AF65-F5344CB8AC3E}">
        <p14:creationId xmlns:p14="http://schemas.microsoft.com/office/powerpoint/2010/main" val="729401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353" y="143625"/>
            <a:ext cx="9404723" cy="616229"/>
          </a:xfrm>
        </p:spPr>
        <p:txBody>
          <a:bodyPr>
            <a:normAutofit fontScale="90000"/>
          </a:bodyPr>
          <a:lstStyle/>
          <a:p>
            <a:r>
              <a:rPr lang="en-US" sz="2000"/>
              <a:t>How can we reduce IBM company's attrition rate by predicting if a candidate will exit in India within the year</a:t>
            </a:r>
            <a:br>
              <a:rPr lang="en-US" sz="2000"/>
            </a:br>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3351289955"/>
              </p:ext>
            </p:extLst>
          </p:nvPr>
        </p:nvGraphicFramePr>
        <p:xfrm>
          <a:off x="736546" y="869255"/>
          <a:ext cx="9288530" cy="5937399"/>
        </p:xfrm>
        <a:graphic>
          <a:graphicData uri="http://schemas.openxmlformats.org/drawingml/2006/table">
            <a:tbl>
              <a:tblPr firstRow="1" bandRow="1">
                <a:effectLst/>
                <a:tableStyleId>{7DF18680-E054-41AD-8BC1-D1AEF772440D}</a:tableStyleId>
              </a:tblPr>
              <a:tblGrid>
                <a:gridCol w="4644265">
                  <a:extLst>
                    <a:ext uri="{9D8B030D-6E8A-4147-A177-3AD203B41FA5}">
                      <a16:colId xmlns:a16="http://schemas.microsoft.com/office/drawing/2014/main" val="20000"/>
                    </a:ext>
                  </a:extLst>
                </a:gridCol>
                <a:gridCol w="4644265">
                  <a:extLst>
                    <a:ext uri="{9D8B030D-6E8A-4147-A177-3AD203B41FA5}">
                      <a16:colId xmlns:a16="http://schemas.microsoft.com/office/drawing/2014/main" val="20001"/>
                    </a:ext>
                  </a:extLst>
                </a:gridCol>
              </a:tblGrid>
              <a:tr h="351911">
                <a:tc>
                  <a:txBody>
                    <a:bodyPr/>
                    <a:lstStyle/>
                    <a:p>
                      <a:r>
                        <a:rPr lang="en-US" sz="1600"/>
                        <a:t>1)Background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a:t>4)Constraints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730227">
                <a:tc>
                  <a:txBody>
                    <a:bodyPr/>
                    <a:lstStyle/>
                    <a:p>
                      <a:pPr marL="285750" indent="-285750">
                        <a:buFont typeface="Arial" panose="020B0604020202020204" pitchFamily="34" charset="0"/>
                        <a:buChar char="•"/>
                      </a:pPr>
                      <a:r>
                        <a:rPr kumimoji="0" lang="en-US" sz="1400" b="0" i="0" u="none" strike="noStrike" kern="1200" cap="none" spc="0" normalizeH="0" baseline="0" noProof="0">
                          <a:ln>
                            <a:noFill/>
                          </a:ln>
                          <a:solidFill>
                            <a:schemeClr val="tx1"/>
                          </a:solidFill>
                          <a:effectLst/>
                          <a:uLnTx/>
                          <a:uFillTx/>
                          <a:latin typeface="+mn-lt"/>
                        </a:rPr>
                        <a:t>Best performing IT company in terms of topline and bottom line.</a:t>
                      </a:r>
                    </a:p>
                    <a:p>
                      <a:pPr marL="285750" indent="-285750">
                        <a:buFont typeface="Arial" panose="020B0604020202020204" pitchFamily="34" charset="0"/>
                        <a:buChar char="•"/>
                      </a:pPr>
                      <a:r>
                        <a:rPr kumimoji="0" lang="en-US" sz="1400" b="0" i="0" u="none" strike="noStrike" kern="1200" cap="none" spc="0" normalizeH="0" baseline="0" noProof="0">
                          <a:ln>
                            <a:noFill/>
                          </a:ln>
                          <a:solidFill>
                            <a:schemeClr val="tx1"/>
                          </a:solidFill>
                          <a:effectLst/>
                          <a:uLnTx/>
                          <a:uFillTx/>
                          <a:latin typeface="+mn-lt"/>
                        </a:rPr>
                        <a:t>Employee Attrition has </a:t>
                      </a:r>
                      <a:r>
                        <a:rPr lang="en-US" sz="1400" b="0">
                          <a:solidFill>
                            <a:schemeClr val="tx1"/>
                          </a:solidFill>
                          <a:effectLst/>
                          <a:latin typeface="+mn-lt"/>
                          <a:ea typeface="Calibri" panose="020F0502020204030204" pitchFamily="34" charset="0"/>
                          <a:cs typeface="Times New Roman" panose="02020603050405020304" pitchFamily="18" charset="0"/>
                        </a:rPr>
                        <a:t>increased from 14% to 25% in the last 1 year, much higher</a:t>
                      </a:r>
                      <a:r>
                        <a:rPr lang="en-US" sz="1400" b="0" baseline="0">
                          <a:solidFill>
                            <a:schemeClr val="tx1"/>
                          </a:solidFill>
                          <a:effectLst/>
                          <a:latin typeface="+mn-lt"/>
                          <a:ea typeface="Calibri" panose="020F0502020204030204" pitchFamily="34" charset="0"/>
                          <a:cs typeface="Times New Roman" panose="02020603050405020304" pitchFamily="18" charset="0"/>
                        </a:rPr>
                        <a:t> than the industry average of 16%</a:t>
                      </a:r>
                      <a:endParaRPr lang="en-US" sz="1400" b="0">
                        <a:solidFill>
                          <a:schemeClr val="tx1"/>
                        </a:solidFill>
                        <a:effectLst/>
                        <a:latin typeface="+mn-lt"/>
                        <a:ea typeface="Calibri" panose="020F0502020204030204" pitchFamily="34" charset="0"/>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a:solidFill>
                            <a:schemeClr val="tx1"/>
                          </a:solidFill>
                          <a:effectLst/>
                          <a:latin typeface="+mn-lt"/>
                          <a:ea typeface="+mn-ea"/>
                          <a:cs typeface="+mn-cs"/>
                        </a:rPr>
                        <a:t>Committed to curtailing attrition as it is not sustainable in the long run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kern="120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lvl="0" indent="-285750">
                        <a:buFont typeface="Arial" panose="020B0604020202020204" pitchFamily="34" charset="0"/>
                        <a:buChar char="•"/>
                      </a:pPr>
                      <a:r>
                        <a:rPr lang="en-US" sz="1400" kern="1200">
                          <a:solidFill>
                            <a:schemeClr val="tx1"/>
                          </a:solidFill>
                          <a:effectLst/>
                          <a:latin typeface="+mn-lt"/>
                          <a:ea typeface="+mn-ea"/>
                          <a:cs typeface="+mn-cs"/>
                        </a:rPr>
                        <a:t>Salary hike cannot be considered</a:t>
                      </a:r>
                    </a:p>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519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mn-lt"/>
                        </a:rPr>
                        <a:t>2)Desired 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mn-lt"/>
                        </a:rPr>
                        <a:t>5)Stakeholders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14480">
                <a:tc>
                  <a:txBody>
                    <a:bodyPr/>
                    <a:lstStyle/>
                    <a:p>
                      <a:pPr marL="285750" lvl="0" indent="-285750">
                        <a:buFont typeface="Arial" panose="020B0604020202020204" pitchFamily="34" charset="0"/>
                        <a:buChar char="•"/>
                      </a:pPr>
                      <a:r>
                        <a:rPr lang="en-US" sz="1400" b="0" kern="1200" dirty="0">
                          <a:solidFill>
                            <a:schemeClr val="tx1"/>
                          </a:solidFill>
                          <a:effectLst/>
                          <a:latin typeface="+mn-lt"/>
                          <a:ea typeface="+mn-ea"/>
                          <a:cs typeface="+mn-cs"/>
                        </a:rPr>
                        <a:t>Reduce attrition rate by 5% in the next 18 months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tx1"/>
                          </a:solidFill>
                          <a:effectLst/>
                          <a:latin typeface="+mn-lt"/>
                          <a:ea typeface="+mn-ea"/>
                          <a:cs typeface="+mn-cs"/>
                        </a:rPr>
                        <a:t>Saving recruitment cost and improving employee satisfaction rate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effectLst/>
                          <a:latin typeface="+mn-lt"/>
                          <a:ea typeface="+mn-ea"/>
                          <a:cs typeface="+mn-cs"/>
                        </a:rPr>
                        <a:t>develop a holistic employee satisfaction program</a:t>
                      </a:r>
                      <a:endParaRPr lang="en-US" sz="1400"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lvl="0" indent="-285750">
                        <a:buFont typeface="Arial" panose="020B0604020202020204" pitchFamily="34" charset="0"/>
                        <a:buChar char="•"/>
                      </a:pPr>
                      <a:r>
                        <a:rPr lang="en-US" sz="1400" kern="1200">
                          <a:solidFill>
                            <a:schemeClr val="tx1"/>
                          </a:solidFill>
                          <a:effectLst/>
                          <a:latin typeface="+mn-lt"/>
                          <a:ea typeface="+mn-ea"/>
                          <a:cs typeface="+mn-cs"/>
                        </a:rPr>
                        <a:t>CEO/ HR Head/ BU Heads</a:t>
                      </a:r>
                    </a:p>
                    <a:p>
                      <a:pPr marL="285750" lvl="0" indent="-285750">
                        <a:buFont typeface="Arial" panose="020B0604020202020204" pitchFamily="34" charset="0"/>
                        <a:buChar char="•"/>
                      </a:pPr>
                      <a:r>
                        <a:rPr lang="en-US" sz="1400" kern="1200">
                          <a:solidFill>
                            <a:schemeClr val="tx1"/>
                          </a:solidFill>
                          <a:effectLst/>
                          <a:latin typeface="+mn-lt"/>
                          <a:ea typeface="+mn-ea"/>
                          <a:cs typeface="+mn-cs"/>
                        </a:rPr>
                        <a:t>Attrition cell</a:t>
                      </a:r>
                    </a:p>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519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mn-lt"/>
                        </a:rPr>
                        <a:t>3)Scope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800" b="1" i="0" u="none" strike="noStrike" kern="1200" cap="none" spc="0" normalizeH="0" baseline="0" noProof="0">
                          <a:ln>
                            <a:noFill/>
                          </a:ln>
                          <a:solidFill>
                            <a:prstClr val="white"/>
                          </a:solidFill>
                          <a:effectLst/>
                          <a:uLnTx/>
                          <a:uFillTx/>
                          <a:latin typeface="+mn-lt"/>
                        </a:rPr>
                        <a:t>6)Resources</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627319">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schemeClr val="tx1"/>
                          </a:solidFill>
                          <a:effectLst/>
                          <a:latin typeface="+mn-lt"/>
                          <a:ea typeface="+mn-ea"/>
                          <a:cs typeface="+mn-cs"/>
                        </a:rPr>
                        <a:t>In-house attrition analysis tool and Early Warning System to identify individuals who are likely to leave and prioritize action items for immediate intervention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lvl="0" indent="-285750" algn="l" defTabSz="457200" rtl="0" eaLnBrk="1" latinLnBrk="0" hangingPunct="1">
                        <a:buFont typeface="Arial" panose="020B0604020202020204" pitchFamily="34" charset="0"/>
                        <a:buChar char="•"/>
                      </a:pPr>
                      <a:r>
                        <a:rPr lang="en-US" sz="1400" b="0" kern="1200" dirty="0">
                          <a:solidFill>
                            <a:schemeClr val="tx1"/>
                          </a:solidFill>
                          <a:effectLst/>
                          <a:latin typeface="+mn-lt"/>
                          <a:ea typeface="+mn-ea"/>
                          <a:cs typeface="+mn-cs"/>
                        </a:rPr>
                        <a:t>Interviews with HR head, Attrition cell, recruitment team, BU Heads</a:t>
                      </a:r>
                    </a:p>
                    <a:p>
                      <a:pPr marL="285750" lvl="0" indent="-285750" algn="l" defTabSz="457200" rtl="0" eaLnBrk="1" latinLnBrk="0" hangingPunct="1">
                        <a:buFont typeface="Arial" panose="020B0604020202020204" pitchFamily="34" charset="0"/>
                        <a:buChar char="•"/>
                      </a:pPr>
                      <a:r>
                        <a:rPr lang="en-US" sz="1400" b="0" kern="1200" dirty="0">
                          <a:solidFill>
                            <a:schemeClr val="tx1"/>
                          </a:solidFill>
                          <a:effectLst/>
                          <a:latin typeface="+mn-lt"/>
                          <a:ea typeface="+mn-ea"/>
                          <a:cs typeface="+mn-cs"/>
                        </a:rPr>
                        <a:t>Insights based on industry best practices and secondary research</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tx1"/>
                          </a:solidFill>
                          <a:effectLst/>
                          <a:latin typeface="+mn-lt"/>
                          <a:ea typeface="+mn-ea"/>
                          <a:cs typeface="+mn-cs"/>
                        </a:rPr>
                        <a:t>Review of exit interviews and HR attrition data to   observe trends across departments, gender, experience level ,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25529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668" y="0"/>
            <a:ext cx="9404723" cy="4029130"/>
          </a:xfrm>
        </p:spPr>
        <p:txBody>
          <a:bodyPr/>
          <a:lstStyle/>
          <a:p>
            <a:pPr algn="ctr"/>
            <a:r>
              <a:rPr lang="en-US" sz="4400" b="1" u="sng" dirty="0"/>
              <a:t>Issue tree</a:t>
            </a:r>
            <a:br>
              <a:rPr lang="en-US" sz="4400" b="1" u="sng" dirty="0"/>
            </a:br>
            <a:endParaRPr lang="en-US" sz="1400" b="1" u="sng" dirty="0"/>
          </a:p>
        </p:txBody>
      </p:sp>
    </p:spTree>
    <p:extLst>
      <p:ext uri="{BB962C8B-B14F-4D97-AF65-F5344CB8AC3E}">
        <p14:creationId xmlns:p14="http://schemas.microsoft.com/office/powerpoint/2010/main" val="810714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270456" y="2356835"/>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how can we reduce ABC it company's attrition rate from 25% to 14% in India within the next 18 months</a:t>
            </a:r>
          </a:p>
        </p:txBody>
      </p:sp>
      <p:sp>
        <p:nvSpPr>
          <p:cNvPr id="3" name="Rectangle 2"/>
          <p:cNvSpPr/>
          <p:nvPr/>
        </p:nvSpPr>
        <p:spPr>
          <a:xfrm>
            <a:off x="3789096" y="95546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voluntary attrition</a:t>
            </a:r>
          </a:p>
        </p:txBody>
      </p:sp>
      <p:sp>
        <p:nvSpPr>
          <p:cNvPr id="4" name="Rectangle 3"/>
          <p:cNvSpPr/>
          <p:nvPr/>
        </p:nvSpPr>
        <p:spPr>
          <a:xfrm>
            <a:off x="3789096" y="4413853"/>
            <a:ext cx="2936384" cy="159698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involuntary attrition i.e. employee has been asked to leave the organization</a:t>
            </a:r>
          </a:p>
        </p:txBody>
      </p:sp>
      <p:cxnSp>
        <p:nvCxnSpPr>
          <p:cNvPr id="5" name="Elbow Connector 4"/>
          <p:cNvCxnSpPr>
            <a:stCxn id="17" idx="3"/>
            <a:endCxn id="3" idx="1"/>
          </p:cNvCxnSpPr>
          <p:nvPr/>
        </p:nvCxnSpPr>
        <p:spPr>
          <a:xfrm flipV="1">
            <a:off x="3206840" y="1753953"/>
            <a:ext cx="582256" cy="140137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17" idx="3"/>
            <a:endCxn id="4" idx="1"/>
          </p:cNvCxnSpPr>
          <p:nvPr/>
        </p:nvCxnSpPr>
        <p:spPr>
          <a:xfrm>
            <a:off x="3206840" y="3155325"/>
            <a:ext cx="582256" cy="205701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270456" y="6413678"/>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030310" y="5872766"/>
            <a:ext cx="1532586" cy="369332"/>
          </a:xfrm>
          <a:prstGeom prst="rect">
            <a:avLst/>
          </a:prstGeom>
          <a:noFill/>
        </p:spPr>
        <p:txBody>
          <a:bodyPr wrap="square" rtlCol="0">
            <a:spAutoFit/>
          </a:bodyPr>
          <a:lstStyle/>
          <a:p>
            <a:r>
              <a:rPr lang="en-US" dirty="0"/>
              <a:t>in scope</a:t>
            </a:r>
          </a:p>
        </p:txBody>
      </p:sp>
      <p:sp>
        <p:nvSpPr>
          <p:cNvPr id="15" name="TextBox 14"/>
          <p:cNvSpPr txBox="1"/>
          <p:nvPr/>
        </p:nvSpPr>
        <p:spPr>
          <a:xfrm>
            <a:off x="953036" y="6364240"/>
            <a:ext cx="3425781" cy="369332"/>
          </a:xfrm>
          <a:prstGeom prst="rect">
            <a:avLst/>
          </a:prstGeom>
          <a:noFill/>
        </p:spPr>
        <p:txBody>
          <a:bodyPr wrap="square" rtlCol="0">
            <a:spAutoFit/>
          </a:bodyPr>
          <a:lstStyle/>
          <a:p>
            <a:r>
              <a:rPr lang="en-US" dirty="0"/>
              <a:t>out of scope/constraint</a:t>
            </a:r>
          </a:p>
        </p:txBody>
      </p:sp>
      <p:sp>
        <p:nvSpPr>
          <p:cNvPr id="13" name="Rectangle 12"/>
          <p:cNvSpPr/>
          <p:nvPr/>
        </p:nvSpPr>
        <p:spPr>
          <a:xfrm>
            <a:off x="8771074" y="15697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satisfied with his / her job</a:t>
            </a:r>
          </a:p>
        </p:txBody>
      </p:sp>
      <p:sp>
        <p:nvSpPr>
          <p:cNvPr id="16" name="Rectangle 15"/>
          <p:cNvSpPr/>
          <p:nvPr/>
        </p:nvSpPr>
        <p:spPr>
          <a:xfrm>
            <a:off x="8771074" y="2414100"/>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un-satisfied with his / her job</a:t>
            </a:r>
          </a:p>
        </p:txBody>
      </p:sp>
      <p:cxnSp>
        <p:nvCxnSpPr>
          <p:cNvPr id="18" name="Elbow Connector 17"/>
          <p:cNvCxnSpPr>
            <a:endCxn id="16" idx="1"/>
          </p:cNvCxnSpPr>
          <p:nvPr/>
        </p:nvCxnSpPr>
        <p:spPr>
          <a:xfrm>
            <a:off x="6725480" y="2011183"/>
            <a:ext cx="2045594" cy="120140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6725480" y="1069850"/>
            <a:ext cx="2045594" cy="93357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8615965" y="69738"/>
            <a:ext cx="78561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a:t>
            </a:r>
          </a:p>
        </p:txBody>
      </p:sp>
      <p:sp>
        <p:nvSpPr>
          <p:cNvPr id="22" name="Oval 21"/>
          <p:cNvSpPr/>
          <p:nvPr/>
        </p:nvSpPr>
        <p:spPr>
          <a:xfrm>
            <a:off x="8615964" y="2297984"/>
            <a:ext cx="78561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a:t>
            </a:r>
          </a:p>
        </p:txBody>
      </p:sp>
    </p:spTree>
    <p:extLst>
      <p:ext uri="{BB962C8B-B14F-4D97-AF65-F5344CB8AC3E}">
        <p14:creationId xmlns:p14="http://schemas.microsoft.com/office/powerpoint/2010/main" val="296162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8291" y="2198912"/>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satisfied with his / her job</a:t>
            </a:r>
          </a:p>
        </p:txBody>
      </p:sp>
      <p:sp>
        <p:nvSpPr>
          <p:cNvPr id="4" name="Oval 3"/>
          <p:cNvSpPr/>
          <p:nvPr/>
        </p:nvSpPr>
        <p:spPr>
          <a:xfrm>
            <a:off x="115908" y="1781935"/>
            <a:ext cx="78561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a:t>
            </a:r>
          </a:p>
        </p:txBody>
      </p:sp>
      <p:sp>
        <p:nvSpPr>
          <p:cNvPr id="5" name="Rectangle 4"/>
          <p:cNvSpPr/>
          <p:nvPr/>
        </p:nvSpPr>
        <p:spPr>
          <a:xfrm>
            <a:off x="4763034" y="693872"/>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poached by a competitor</a:t>
            </a:r>
          </a:p>
        </p:txBody>
      </p:sp>
      <p:sp>
        <p:nvSpPr>
          <p:cNvPr id="6" name="Rectangle 5"/>
          <p:cNvSpPr/>
          <p:nvPr/>
        </p:nvSpPr>
        <p:spPr>
          <a:xfrm>
            <a:off x="4763033" y="384091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not poached</a:t>
            </a:r>
          </a:p>
        </p:txBody>
      </p:sp>
      <p:sp>
        <p:nvSpPr>
          <p:cNvPr id="8" name="Rectangle 7"/>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050190" y="5840128"/>
            <a:ext cx="1532586" cy="369332"/>
          </a:xfrm>
          <a:prstGeom prst="rect">
            <a:avLst/>
          </a:prstGeom>
          <a:noFill/>
        </p:spPr>
        <p:txBody>
          <a:bodyPr wrap="square" rtlCol="0">
            <a:spAutoFit/>
          </a:bodyPr>
          <a:lstStyle/>
          <a:p>
            <a:r>
              <a:rPr lang="en-US" dirty="0"/>
              <a:t>In Scope</a:t>
            </a:r>
          </a:p>
        </p:txBody>
      </p:sp>
      <p:cxnSp>
        <p:nvCxnSpPr>
          <p:cNvPr id="12" name="Elbow Connector 11"/>
          <p:cNvCxnSpPr>
            <a:stCxn id="3" idx="3"/>
            <a:endCxn id="5" idx="1"/>
          </p:cNvCxnSpPr>
          <p:nvPr/>
        </p:nvCxnSpPr>
        <p:spPr>
          <a:xfrm flipV="1">
            <a:off x="3284675" y="1492362"/>
            <a:ext cx="1478359" cy="15050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3" idx="3"/>
            <a:endCxn id="6" idx="1"/>
          </p:cNvCxnSpPr>
          <p:nvPr/>
        </p:nvCxnSpPr>
        <p:spPr>
          <a:xfrm>
            <a:off x="3284675" y="2997402"/>
            <a:ext cx="1478358" cy="164200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4281150" y="543109"/>
            <a:ext cx="9637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a:t>
            </a:r>
          </a:p>
        </p:txBody>
      </p:sp>
      <p:sp>
        <p:nvSpPr>
          <p:cNvPr id="27" name="Oval 26"/>
          <p:cNvSpPr/>
          <p:nvPr/>
        </p:nvSpPr>
        <p:spPr>
          <a:xfrm>
            <a:off x="4270983" y="3703952"/>
            <a:ext cx="9637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a:t>
            </a:r>
          </a:p>
        </p:txBody>
      </p:sp>
    </p:spTree>
    <p:extLst>
      <p:ext uri="{BB962C8B-B14F-4D97-AF65-F5344CB8AC3E}">
        <p14:creationId xmlns:p14="http://schemas.microsoft.com/office/powerpoint/2010/main" val="2685935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735" y="2400121"/>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poached by a competitor</a:t>
            </a:r>
          </a:p>
        </p:txBody>
      </p:sp>
      <p:sp>
        <p:nvSpPr>
          <p:cNvPr id="3" name="Oval 2"/>
          <p:cNvSpPr/>
          <p:nvPr/>
        </p:nvSpPr>
        <p:spPr>
          <a:xfrm>
            <a:off x="51851" y="2145662"/>
            <a:ext cx="9637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a:t>
            </a:r>
          </a:p>
        </p:txBody>
      </p:sp>
      <p:sp>
        <p:nvSpPr>
          <p:cNvPr id="4" name="Rectangle 3"/>
          <p:cNvSpPr/>
          <p:nvPr/>
        </p:nvSpPr>
        <p:spPr>
          <a:xfrm>
            <a:off x="4938311" y="341571"/>
            <a:ext cx="2520704" cy="11704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High salary same role</a:t>
            </a:r>
          </a:p>
        </p:txBody>
      </p:sp>
      <p:sp>
        <p:nvSpPr>
          <p:cNvPr id="6" name="Rectangle 5"/>
          <p:cNvSpPr/>
          <p:nvPr/>
        </p:nvSpPr>
        <p:spPr>
          <a:xfrm>
            <a:off x="4938311" y="5221080"/>
            <a:ext cx="2520704" cy="9530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low salary high role</a:t>
            </a:r>
          </a:p>
        </p:txBody>
      </p:sp>
      <p:cxnSp>
        <p:nvCxnSpPr>
          <p:cNvPr id="7" name="Elbow Connector 6"/>
          <p:cNvCxnSpPr>
            <a:stCxn id="2" idx="3"/>
            <a:endCxn id="4" idx="1"/>
          </p:cNvCxnSpPr>
          <p:nvPr/>
        </p:nvCxnSpPr>
        <p:spPr>
          <a:xfrm flipV="1">
            <a:off x="3470119" y="926793"/>
            <a:ext cx="1468192" cy="227181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2" idx="3"/>
            <a:endCxn id="6" idx="1"/>
          </p:cNvCxnSpPr>
          <p:nvPr/>
        </p:nvCxnSpPr>
        <p:spPr>
          <a:xfrm>
            <a:off x="3470119" y="3198611"/>
            <a:ext cx="1468192" cy="24989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938311" y="2530320"/>
            <a:ext cx="2520704" cy="133658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Higher salary higher role</a:t>
            </a:r>
          </a:p>
        </p:txBody>
      </p:sp>
      <p:cxnSp>
        <p:nvCxnSpPr>
          <p:cNvPr id="22" name="Elbow Connector 21"/>
          <p:cNvCxnSpPr>
            <a:stCxn id="2" idx="3"/>
            <a:endCxn id="17" idx="1"/>
          </p:cNvCxnSpPr>
          <p:nvPr/>
        </p:nvCxnSpPr>
        <p:spPr>
          <a:xfrm>
            <a:off x="3470119" y="3198611"/>
            <a:ext cx="1468192" cy="1270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4456427" y="146230"/>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A1.1.1</a:t>
            </a:r>
          </a:p>
        </p:txBody>
      </p:sp>
      <p:sp>
        <p:nvSpPr>
          <p:cNvPr id="47" name="Oval 46"/>
          <p:cNvSpPr/>
          <p:nvPr/>
        </p:nvSpPr>
        <p:spPr>
          <a:xfrm>
            <a:off x="4456427" y="2333515"/>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A1.1.2</a:t>
            </a:r>
          </a:p>
        </p:txBody>
      </p:sp>
      <p:sp>
        <p:nvSpPr>
          <p:cNvPr id="48" name="Oval 47"/>
          <p:cNvSpPr/>
          <p:nvPr/>
        </p:nvSpPr>
        <p:spPr>
          <a:xfrm>
            <a:off x="4456427" y="4961512"/>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A1.1.3</a:t>
            </a:r>
          </a:p>
        </p:txBody>
      </p:sp>
      <p:sp>
        <p:nvSpPr>
          <p:cNvPr id="53" name="Rectangle 52"/>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1050190" y="5840128"/>
            <a:ext cx="1532586" cy="369332"/>
          </a:xfrm>
          <a:prstGeom prst="rect">
            <a:avLst/>
          </a:prstGeom>
          <a:noFill/>
        </p:spPr>
        <p:txBody>
          <a:bodyPr wrap="square" rtlCol="0">
            <a:spAutoFit/>
          </a:bodyPr>
          <a:lstStyle/>
          <a:p>
            <a:r>
              <a:rPr lang="en-US" dirty="0"/>
              <a:t>In Scope</a:t>
            </a:r>
          </a:p>
        </p:txBody>
      </p:sp>
    </p:spTree>
    <p:extLst>
      <p:ext uri="{BB962C8B-B14F-4D97-AF65-F5344CB8AC3E}">
        <p14:creationId xmlns:p14="http://schemas.microsoft.com/office/powerpoint/2010/main" val="1555042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3775" y="2492342"/>
            <a:ext cx="2520704" cy="11704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High salary same role</a:t>
            </a:r>
          </a:p>
        </p:txBody>
      </p:sp>
      <p:sp>
        <p:nvSpPr>
          <p:cNvPr id="3" name="Oval 2"/>
          <p:cNvSpPr/>
          <p:nvPr/>
        </p:nvSpPr>
        <p:spPr>
          <a:xfrm>
            <a:off x="0" y="2237884"/>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A1.1.1</a:t>
            </a:r>
          </a:p>
        </p:txBody>
      </p:sp>
      <p:sp>
        <p:nvSpPr>
          <p:cNvPr id="4" name="Rectangle 3"/>
          <p:cNvSpPr/>
          <p:nvPr/>
        </p:nvSpPr>
        <p:spPr>
          <a:xfrm>
            <a:off x="4021765" y="632520"/>
            <a:ext cx="2520704" cy="117044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similar or higher salary</a:t>
            </a:r>
          </a:p>
        </p:txBody>
      </p:sp>
      <p:sp>
        <p:nvSpPr>
          <p:cNvPr id="5" name="Rectangle 4"/>
          <p:cNvSpPr/>
          <p:nvPr/>
        </p:nvSpPr>
        <p:spPr>
          <a:xfrm>
            <a:off x="4021765" y="3832053"/>
            <a:ext cx="2520704" cy="117044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higher role</a:t>
            </a:r>
          </a:p>
        </p:txBody>
      </p:sp>
      <p:cxnSp>
        <p:nvCxnSpPr>
          <p:cNvPr id="6" name="Elbow Connector 5"/>
          <p:cNvCxnSpPr>
            <a:stCxn id="2" idx="3"/>
            <a:endCxn id="4" idx="1"/>
          </p:cNvCxnSpPr>
          <p:nvPr/>
        </p:nvCxnSpPr>
        <p:spPr>
          <a:xfrm flipV="1">
            <a:off x="3164479" y="1217742"/>
            <a:ext cx="857286" cy="185982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 idx="3"/>
            <a:endCxn id="5" idx="1"/>
          </p:cNvCxnSpPr>
          <p:nvPr/>
        </p:nvCxnSpPr>
        <p:spPr>
          <a:xfrm>
            <a:off x="3164479" y="3077564"/>
            <a:ext cx="857286" cy="133971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15" name="Rectangle 14"/>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19" name="TextBox 18"/>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42589499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44</TotalTime>
  <Words>919</Words>
  <Application>Microsoft Office PowerPoint</Application>
  <PresentationFormat>Widescreen</PresentationFormat>
  <Paragraphs>178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Times New Roman</vt:lpstr>
      <vt:lpstr>Mesh</vt:lpstr>
      <vt:lpstr>IBM HR employee Attrition Management Attrition prediction</vt:lpstr>
      <vt:lpstr>PROBLEM STATEMENT</vt:lpstr>
      <vt:lpstr>How can we reduce IBM company's attrition rate by predicting if a candidate will exit in India within the year? </vt:lpstr>
      <vt:lpstr>How can we reduce IBM company's attrition rate by predicting if a candidate will exit in India within the year </vt:lpstr>
      <vt:lpstr>Issue tree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Early Warning System - Modelling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Attrition Management</dc:title>
  <cp:lastModifiedBy>Mohammed Topiwalla</cp:lastModifiedBy>
  <cp:revision>122</cp:revision>
  <dcterms:modified xsi:type="dcterms:W3CDTF">2018-07-07T18:22:15Z</dcterms:modified>
</cp:coreProperties>
</file>