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71" d="100"/>
          <a:sy n="71" d="100"/>
        </p:scale>
        <p:origin x="56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4952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1429"/>
            <a:ext cx="14630400" cy="8231029"/>
          </a:xfrm>
          <a:prstGeom prst="rect">
            <a:avLst/>
          </a:prstGeom>
          <a:solidFill>
            <a:srgbClr val="DDD6CC"/>
          </a:solidFill>
          <a:ln/>
        </p:spPr>
      </p:sp>
      <p:sp>
        <p:nvSpPr>
          <p:cNvPr id="3" name="Shape 1"/>
          <p:cNvSpPr/>
          <p:nvPr/>
        </p:nvSpPr>
        <p:spPr>
          <a:xfrm>
            <a:off x="0" y="0"/>
            <a:ext cx="12860594" cy="8231029"/>
          </a:xfrm>
          <a:prstGeom prst="rect">
            <a:avLst/>
          </a:prstGeom>
          <a:solidFill>
            <a:srgbClr val="EFECE6"/>
          </a:solidFill>
          <a:ln/>
        </p:spPr>
      </p:sp>
      <p:pic>
        <p:nvPicPr>
          <p:cNvPr id="5" name="Image 1" descr="preencoded.png"/>
          <p:cNvPicPr>
            <a:picLocks noChangeAspect="1"/>
          </p:cNvPicPr>
          <p:nvPr/>
        </p:nvPicPr>
        <p:blipFill>
          <a:blip r:embed="rId3"/>
          <a:stretch>
            <a:fillRect/>
          </a:stretch>
        </p:blipFill>
        <p:spPr>
          <a:xfrm>
            <a:off x="8756670" y="208495"/>
            <a:ext cx="3425683" cy="7610696"/>
          </a:xfrm>
          <a:prstGeom prst="rect">
            <a:avLst/>
          </a:prstGeom>
        </p:spPr>
      </p:pic>
      <p:sp>
        <p:nvSpPr>
          <p:cNvPr id="6" name="Text 2"/>
          <p:cNvSpPr/>
          <p:nvPr/>
        </p:nvSpPr>
        <p:spPr>
          <a:xfrm>
            <a:off x="800100" y="673683"/>
            <a:ext cx="7543800" cy="1369695"/>
          </a:xfrm>
          <a:prstGeom prst="rect">
            <a:avLst/>
          </a:prstGeom>
          <a:noFill/>
          <a:ln/>
        </p:spPr>
        <p:txBody>
          <a:bodyPr wrap="square" rtlCol="0" anchor="t"/>
          <a:lstStyle/>
          <a:p>
            <a:pPr marL="0" indent="0">
              <a:lnSpc>
                <a:spcPts val="5393"/>
              </a:lnSpc>
              <a:buNone/>
            </a:pPr>
            <a:r>
              <a:rPr lang="en-US" sz="4314" b="1" dirty="0">
                <a:solidFill>
                  <a:srgbClr val="282824"/>
                </a:solidFill>
                <a:latin typeface="Lato" pitchFamily="34" charset="0"/>
                <a:ea typeface="Lato" pitchFamily="34" charset="-122"/>
                <a:cs typeface="Lato" pitchFamily="34" charset="-120"/>
              </a:rPr>
              <a:t>Introduction to NBA Sponsor Growth Analysis</a:t>
            </a:r>
            <a:endParaRPr lang="en-US" sz="4314" dirty="0"/>
          </a:p>
        </p:txBody>
      </p:sp>
      <p:sp>
        <p:nvSpPr>
          <p:cNvPr id="7" name="Text 3"/>
          <p:cNvSpPr/>
          <p:nvPr/>
        </p:nvSpPr>
        <p:spPr>
          <a:xfrm>
            <a:off x="748251" y="2206435"/>
            <a:ext cx="7802034" cy="1111717"/>
          </a:xfrm>
          <a:prstGeom prst="rect">
            <a:avLst/>
          </a:prstGeom>
          <a:noFill/>
          <a:ln/>
        </p:spPr>
        <p:txBody>
          <a:bodyPr wrap="square" rtlCol="0" anchor="t"/>
          <a:lstStyle/>
          <a:p>
            <a:pPr marL="0" indent="0">
              <a:lnSpc>
                <a:spcPts val="2001"/>
              </a:lnSpc>
              <a:buNone/>
            </a:pPr>
            <a:r>
              <a:rPr lang="en-US" sz="1251" dirty="0">
                <a:solidFill>
                  <a:srgbClr val="4A4A45"/>
                </a:solidFill>
                <a:latin typeface="Lato" pitchFamily="34" charset="0"/>
                <a:ea typeface="Lato" pitchFamily="34" charset="-122"/>
                <a:cs typeface="Lato" pitchFamily="34" charset="-120"/>
              </a:rPr>
              <a:t>The National Basketball Association (NBA), a premier professional basketball league, boasts a robust sponsorship ecosystem. This project delves into this world using data analytics to understand sponsorship growth trends. We explore partnerships between the NBA and companies (league-level) as well as individual teams and sponsors (team-level).</a:t>
            </a:r>
            <a:endParaRPr lang="en-US" sz="1251" dirty="0"/>
          </a:p>
        </p:txBody>
      </p:sp>
      <p:sp>
        <p:nvSpPr>
          <p:cNvPr id="8" name="Text 4"/>
          <p:cNvSpPr/>
          <p:nvPr/>
        </p:nvSpPr>
        <p:spPr>
          <a:xfrm>
            <a:off x="800100" y="3341016"/>
            <a:ext cx="7543800" cy="508159"/>
          </a:xfrm>
          <a:prstGeom prst="rect">
            <a:avLst/>
          </a:prstGeom>
          <a:noFill/>
          <a:ln/>
        </p:spPr>
        <p:txBody>
          <a:bodyPr wrap="square" rtlCol="0" anchor="t"/>
          <a:lstStyle/>
          <a:p>
            <a:pPr marL="0" indent="0">
              <a:lnSpc>
                <a:spcPts val="2001"/>
              </a:lnSpc>
              <a:buNone/>
            </a:pPr>
            <a:r>
              <a:rPr lang="en-US" sz="1251" dirty="0">
                <a:solidFill>
                  <a:srgbClr val="4A4A45"/>
                </a:solidFill>
                <a:latin typeface="Lato" pitchFamily="34" charset="0"/>
                <a:ea typeface="Lato" pitchFamily="34" charset="-122"/>
                <a:cs typeface="Lato" pitchFamily="34" charset="-120"/>
              </a:rPr>
              <a:t>Our goal? To uncover hidden patterns and predict the future success of NBA sponsorships. We analyze data on over 150 companies spanning a decade, identifying a significant positive impact (73%) on sponsor revenue.</a:t>
            </a:r>
            <a:endParaRPr lang="en-US" sz="1251" dirty="0"/>
          </a:p>
        </p:txBody>
      </p:sp>
      <p:sp>
        <p:nvSpPr>
          <p:cNvPr id="9" name="Text 5"/>
          <p:cNvSpPr/>
          <p:nvPr/>
        </p:nvSpPr>
        <p:spPr>
          <a:xfrm>
            <a:off x="800100" y="4251242"/>
            <a:ext cx="7543800" cy="762238"/>
          </a:xfrm>
          <a:prstGeom prst="rect">
            <a:avLst/>
          </a:prstGeom>
          <a:noFill/>
          <a:ln/>
        </p:spPr>
        <p:txBody>
          <a:bodyPr wrap="square" rtlCol="0" anchor="t"/>
          <a:lstStyle/>
          <a:p>
            <a:pPr marL="0" indent="0">
              <a:lnSpc>
                <a:spcPts val="2001"/>
              </a:lnSpc>
              <a:buNone/>
            </a:pPr>
            <a:r>
              <a:rPr lang="en-US" sz="1251" dirty="0">
                <a:solidFill>
                  <a:srgbClr val="4A4A45"/>
                </a:solidFill>
                <a:latin typeface="Lato" pitchFamily="34" charset="0"/>
                <a:ea typeface="Lato" pitchFamily="34" charset="-122"/>
                <a:cs typeface="Lato" pitchFamily="34" charset="-120"/>
              </a:rPr>
              <a:t>This project leverages data analytics to unlock valuable insights for the future of NBA sponsorships. We leverage the power of Python, machine learning, and cutting-edge data visualization tools like Power BI to unlock these insights.</a:t>
            </a:r>
            <a:endParaRPr lang="en-US" sz="1251" dirty="0"/>
          </a:p>
        </p:txBody>
      </p:sp>
      <p:sp>
        <p:nvSpPr>
          <p:cNvPr id="4" name="TextBox 3">
            <a:extLst>
              <a:ext uri="{FF2B5EF4-FFF2-40B4-BE49-F238E27FC236}">
                <a16:creationId xmlns:a16="http://schemas.microsoft.com/office/drawing/2014/main" id="{E5165237-ABDD-3126-92BD-66D44B623DC4}"/>
              </a:ext>
            </a:extLst>
          </p:cNvPr>
          <p:cNvSpPr txBox="1"/>
          <p:nvPr/>
        </p:nvSpPr>
        <p:spPr>
          <a:xfrm>
            <a:off x="885472" y="5836710"/>
            <a:ext cx="7373056" cy="1569660"/>
          </a:xfrm>
          <a:prstGeom prst="rect">
            <a:avLst/>
          </a:prstGeom>
          <a:noFill/>
        </p:spPr>
        <p:txBody>
          <a:bodyPr wrap="square" rtlCol="0">
            <a:spAutoFit/>
          </a:bodyPr>
          <a:lstStyle/>
          <a:p>
            <a:r>
              <a:rPr lang="en-IN" sz="2400" dirty="0"/>
              <a:t>Group members:</a:t>
            </a:r>
          </a:p>
          <a:p>
            <a:r>
              <a:rPr lang="en-IN" dirty="0"/>
              <a:t>2106207 Diksha Singh</a:t>
            </a:r>
          </a:p>
          <a:p>
            <a:r>
              <a:rPr lang="en-IN" dirty="0"/>
              <a:t>2106275 Vivek Shivam Saharia</a:t>
            </a:r>
          </a:p>
          <a:p>
            <a:r>
              <a:rPr lang="en-IN" dirty="0"/>
              <a:t>2106270 Suraj Kumar Nayak</a:t>
            </a:r>
          </a:p>
          <a:p>
            <a:r>
              <a:rPr lang="en-IN" dirty="0"/>
              <a:t>2106279 Tarun Kumar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884903" y="0"/>
            <a:ext cx="12890092" cy="8229719"/>
          </a:xfrm>
          <a:prstGeom prst="rect">
            <a:avLst/>
          </a:prstGeom>
          <a:solidFill>
            <a:srgbClr val="EFECE6"/>
          </a:solidFill>
          <a:ln/>
        </p:spPr>
      </p:sp>
      <p:sp>
        <p:nvSpPr>
          <p:cNvPr id="4" name="Text 2"/>
          <p:cNvSpPr/>
          <p:nvPr/>
        </p:nvSpPr>
        <p:spPr>
          <a:xfrm>
            <a:off x="3220760" y="473988"/>
            <a:ext cx="5554385" cy="538758"/>
          </a:xfrm>
          <a:prstGeom prst="rect">
            <a:avLst/>
          </a:prstGeom>
          <a:noFill/>
          <a:ln/>
        </p:spPr>
        <p:txBody>
          <a:bodyPr wrap="none" rtlCol="0" anchor="t"/>
          <a:lstStyle/>
          <a:p>
            <a:pPr marL="0" indent="0">
              <a:lnSpc>
                <a:spcPts val="4242"/>
              </a:lnSpc>
              <a:buNone/>
            </a:pPr>
            <a:r>
              <a:rPr lang="en-US" sz="3394" b="1" dirty="0">
                <a:solidFill>
                  <a:srgbClr val="282824"/>
                </a:solidFill>
                <a:latin typeface="Lato" pitchFamily="34" charset="0"/>
                <a:ea typeface="Lato" pitchFamily="34" charset="-122"/>
                <a:cs typeface="Lato" pitchFamily="34" charset="-120"/>
              </a:rPr>
              <a:t>Conclusion and Future Scope</a:t>
            </a:r>
            <a:endParaRPr lang="en-US" sz="3394" dirty="0"/>
          </a:p>
        </p:txBody>
      </p:sp>
      <p:sp>
        <p:nvSpPr>
          <p:cNvPr id="5" name="Text 3"/>
          <p:cNvSpPr/>
          <p:nvPr/>
        </p:nvSpPr>
        <p:spPr>
          <a:xfrm>
            <a:off x="3220760" y="1426369"/>
            <a:ext cx="3884057" cy="275749"/>
          </a:xfrm>
          <a:prstGeom prst="rect">
            <a:avLst/>
          </a:prstGeom>
          <a:noFill/>
          <a:ln/>
        </p:spPr>
        <p:txBody>
          <a:bodyPr wrap="none" rtlCol="0" anchor="t"/>
          <a:lstStyle/>
          <a:p>
            <a:pPr marL="0" indent="0">
              <a:lnSpc>
                <a:spcPts val="2172"/>
              </a:lnSpc>
              <a:buNone/>
            </a:pPr>
            <a:r>
              <a:rPr lang="en-US" sz="1357" b="1" dirty="0">
                <a:solidFill>
                  <a:srgbClr val="4A4A45"/>
                </a:solidFill>
                <a:latin typeface="Lato" pitchFamily="34" charset="0"/>
                <a:ea typeface="Lato" pitchFamily="34" charset="-122"/>
                <a:cs typeface="Lato" pitchFamily="34" charset="-120"/>
              </a:rPr>
              <a:t>Limitations</a:t>
            </a:r>
            <a:endParaRPr lang="en-US" sz="1357" dirty="0"/>
          </a:p>
        </p:txBody>
      </p:sp>
      <p:sp>
        <p:nvSpPr>
          <p:cNvPr id="6" name="Text 4"/>
          <p:cNvSpPr/>
          <p:nvPr/>
        </p:nvSpPr>
        <p:spPr>
          <a:xfrm>
            <a:off x="3441383" y="1857256"/>
            <a:ext cx="3663434" cy="220504"/>
          </a:xfrm>
          <a:prstGeom prst="rect">
            <a:avLst/>
          </a:prstGeom>
          <a:noFill/>
          <a:ln/>
        </p:spPr>
        <p:txBody>
          <a:bodyPr wrap="none" rtlCol="0" anchor="t"/>
          <a:lstStyle/>
          <a:p>
            <a:pPr marL="342900" indent="-342900" algn="l">
              <a:lnSpc>
                <a:spcPts val="1738"/>
              </a:lnSpc>
              <a:buSzPct val="100000"/>
              <a:buChar char="•"/>
            </a:pPr>
            <a:r>
              <a:rPr lang="en-US" sz="1086" dirty="0">
                <a:solidFill>
                  <a:srgbClr val="4A4A45"/>
                </a:solidFill>
                <a:latin typeface="Lato" pitchFamily="34" charset="0"/>
                <a:ea typeface="Lato" pitchFamily="34" charset="-122"/>
                <a:cs typeface="Lato" pitchFamily="34" charset="-120"/>
              </a:rPr>
              <a:t>Data Constraints</a:t>
            </a:r>
            <a:endParaRPr lang="en-US" sz="1086" dirty="0"/>
          </a:p>
        </p:txBody>
      </p:sp>
      <p:sp>
        <p:nvSpPr>
          <p:cNvPr id="7" name="Text 5"/>
          <p:cNvSpPr/>
          <p:nvPr/>
        </p:nvSpPr>
        <p:spPr>
          <a:xfrm>
            <a:off x="3662005" y="2146697"/>
            <a:ext cx="3442811" cy="220504"/>
          </a:xfrm>
          <a:prstGeom prst="rect">
            <a:avLst/>
          </a:prstGeom>
          <a:noFill/>
          <a:ln/>
        </p:spPr>
        <p:txBody>
          <a:bodyPr wrap="none" rtlCol="0" anchor="t"/>
          <a:lstStyle/>
          <a:p>
            <a:pPr marL="685800" lvl="1" indent="-342900" algn="l">
              <a:lnSpc>
                <a:spcPts val="1738"/>
              </a:lnSpc>
              <a:buSzPct val="100000"/>
              <a:buChar char="•"/>
            </a:pPr>
            <a:r>
              <a:rPr lang="en-US" sz="1086" dirty="0">
                <a:solidFill>
                  <a:srgbClr val="4A4A45"/>
                </a:solidFill>
                <a:latin typeface="Lato" pitchFamily="34" charset="0"/>
                <a:ea typeface="Lato" pitchFamily="34" charset="-122"/>
                <a:cs typeface="Lato" pitchFamily="34" charset="-120"/>
              </a:rPr>
              <a:t>Limited historical data</a:t>
            </a:r>
            <a:endParaRPr lang="en-US" sz="1086" dirty="0"/>
          </a:p>
        </p:txBody>
      </p:sp>
      <p:sp>
        <p:nvSpPr>
          <p:cNvPr id="8" name="Text 6"/>
          <p:cNvSpPr/>
          <p:nvPr/>
        </p:nvSpPr>
        <p:spPr>
          <a:xfrm>
            <a:off x="3662005" y="2436138"/>
            <a:ext cx="3442811" cy="220504"/>
          </a:xfrm>
          <a:prstGeom prst="rect">
            <a:avLst/>
          </a:prstGeom>
          <a:noFill/>
          <a:ln/>
        </p:spPr>
        <p:txBody>
          <a:bodyPr wrap="none" rtlCol="0" anchor="t"/>
          <a:lstStyle/>
          <a:p>
            <a:pPr marL="685800" lvl="1" indent="-342900" algn="l">
              <a:lnSpc>
                <a:spcPts val="1738"/>
              </a:lnSpc>
              <a:buSzPct val="100000"/>
              <a:buChar char="•"/>
            </a:pPr>
            <a:r>
              <a:rPr lang="en-US" sz="1086" dirty="0">
                <a:solidFill>
                  <a:srgbClr val="4A4A45"/>
                </a:solidFill>
                <a:latin typeface="Lato" pitchFamily="34" charset="0"/>
                <a:ea typeface="Lato" pitchFamily="34" charset="-122"/>
                <a:cs typeface="Lato" pitchFamily="34" charset="-120"/>
              </a:rPr>
              <a:t>Potential inconsistencies across data sources</a:t>
            </a:r>
            <a:endParaRPr lang="en-US" sz="1086" dirty="0"/>
          </a:p>
        </p:txBody>
      </p:sp>
      <p:sp>
        <p:nvSpPr>
          <p:cNvPr id="9" name="Text 7"/>
          <p:cNvSpPr/>
          <p:nvPr/>
        </p:nvSpPr>
        <p:spPr>
          <a:xfrm>
            <a:off x="3662005" y="2725579"/>
            <a:ext cx="3442811" cy="220504"/>
          </a:xfrm>
          <a:prstGeom prst="rect">
            <a:avLst/>
          </a:prstGeom>
          <a:noFill/>
          <a:ln/>
        </p:spPr>
        <p:txBody>
          <a:bodyPr wrap="none" rtlCol="0" anchor="t"/>
          <a:lstStyle/>
          <a:p>
            <a:pPr marL="685800" lvl="1" indent="-342900" algn="l">
              <a:lnSpc>
                <a:spcPts val="1738"/>
              </a:lnSpc>
              <a:buSzPct val="100000"/>
              <a:buChar char="•"/>
            </a:pPr>
            <a:r>
              <a:rPr lang="en-US" sz="1086" dirty="0">
                <a:solidFill>
                  <a:srgbClr val="4A4A45"/>
                </a:solidFill>
                <a:latin typeface="Lato" pitchFamily="34" charset="0"/>
                <a:ea typeface="Lato" pitchFamily="34" charset="-122"/>
                <a:cs typeface="Lato" pitchFamily="34" charset="-120"/>
              </a:rPr>
              <a:t>Difficulty accessing social media data</a:t>
            </a:r>
            <a:endParaRPr lang="en-US" sz="1086" dirty="0"/>
          </a:p>
        </p:txBody>
      </p:sp>
      <p:sp>
        <p:nvSpPr>
          <p:cNvPr id="10" name="Text 8"/>
          <p:cNvSpPr/>
          <p:nvPr/>
        </p:nvSpPr>
        <p:spPr>
          <a:xfrm>
            <a:off x="3441383" y="3015020"/>
            <a:ext cx="3663434" cy="220504"/>
          </a:xfrm>
          <a:prstGeom prst="rect">
            <a:avLst/>
          </a:prstGeom>
          <a:noFill/>
          <a:ln/>
        </p:spPr>
        <p:txBody>
          <a:bodyPr wrap="none" rtlCol="0" anchor="t"/>
          <a:lstStyle/>
          <a:p>
            <a:pPr marL="342900" indent="-342900" algn="l">
              <a:lnSpc>
                <a:spcPts val="1738"/>
              </a:lnSpc>
              <a:buSzPct val="100000"/>
              <a:buChar char="•"/>
            </a:pPr>
            <a:r>
              <a:rPr lang="en-US" sz="1086" dirty="0">
                <a:solidFill>
                  <a:srgbClr val="4A4A45"/>
                </a:solidFill>
                <a:latin typeface="Lato" pitchFamily="34" charset="0"/>
                <a:ea typeface="Lato" pitchFamily="34" charset="-122"/>
                <a:cs typeface="Lato" pitchFamily="34" charset="-120"/>
              </a:rPr>
              <a:t>Modeling Considerations</a:t>
            </a:r>
            <a:endParaRPr lang="en-US" sz="1086" dirty="0"/>
          </a:p>
        </p:txBody>
      </p:sp>
      <p:sp>
        <p:nvSpPr>
          <p:cNvPr id="11" name="Text 9"/>
          <p:cNvSpPr/>
          <p:nvPr/>
        </p:nvSpPr>
        <p:spPr>
          <a:xfrm>
            <a:off x="3662005" y="3304461"/>
            <a:ext cx="3442811" cy="220504"/>
          </a:xfrm>
          <a:prstGeom prst="rect">
            <a:avLst/>
          </a:prstGeom>
          <a:noFill/>
          <a:ln/>
        </p:spPr>
        <p:txBody>
          <a:bodyPr wrap="none" rtlCol="0" anchor="t"/>
          <a:lstStyle/>
          <a:p>
            <a:pPr marL="685800" lvl="1" indent="-342900" algn="l">
              <a:lnSpc>
                <a:spcPts val="1738"/>
              </a:lnSpc>
              <a:buSzPct val="100000"/>
              <a:buChar char="•"/>
            </a:pPr>
            <a:r>
              <a:rPr lang="en-US" sz="1086" dirty="0">
                <a:solidFill>
                  <a:srgbClr val="4A4A45"/>
                </a:solidFill>
                <a:latin typeface="Lato" pitchFamily="34" charset="0"/>
                <a:ea typeface="Lato" pitchFamily="34" charset="-122"/>
                <a:cs typeface="Lato" pitchFamily="34" charset="-120"/>
              </a:rPr>
              <a:t>Assumptions of logistic regression</a:t>
            </a:r>
            <a:endParaRPr lang="en-US" sz="1086" dirty="0"/>
          </a:p>
        </p:txBody>
      </p:sp>
      <p:sp>
        <p:nvSpPr>
          <p:cNvPr id="12" name="Text 10"/>
          <p:cNvSpPr/>
          <p:nvPr/>
        </p:nvSpPr>
        <p:spPr>
          <a:xfrm>
            <a:off x="3662005" y="3593902"/>
            <a:ext cx="3442811" cy="220504"/>
          </a:xfrm>
          <a:prstGeom prst="rect">
            <a:avLst/>
          </a:prstGeom>
          <a:noFill/>
          <a:ln/>
        </p:spPr>
        <p:txBody>
          <a:bodyPr wrap="none" rtlCol="0" anchor="t"/>
          <a:lstStyle/>
          <a:p>
            <a:pPr marL="685800" lvl="1" indent="-342900" algn="l">
              <a:lnSpc>
                <a:spcPts val="1738"/>
              </a:lnSpc>
              <a:buSzPct val="100000"/>
              <a:buChar char="•"/>
            </a:pPr>
            <a:r>
              <a:rPr lang="en-US" sz="1086" dirty="0">
                <a:solidFill>
                  <a:srgbClr val="4A4A45"/>
                </a:solidFill>
                <a:latin typeface="Lato" pitchFamily="34" charset="0"/>
                <a:ea typeface="Lato" pitchFamily="34" charset="-122"/>
                <a:cs typeface="Lato" pitchFamily="34" charset="-120"/>
              </a:rPr>
              <a:t>Risk of overfitting</a:t>
            </a:r>
            <a:endParaRPr lang="en-US" sz="1086" dirty="0"/>
          </a:p>
        </p:txBody>
      </p:sp>
      <p:sp>
        <p:nvSpPr>
          <p:cNvPr id="13" name="Text 11"/>
          <p:cNvSpPr/>
          <p:nvPr/>
        </p:nvSpPr>
        <p:spPr>
          <a:xfrm>
            <a:off x="3662005" y="3883343"/>
            <a:ext cx="3442811" cy="220504"/>
          </a:xfrm>
          <a:prstGeom prst="rect">
            <a:avLst/>
          </a:prstGeom>
          <a:noFill/>
          <a:ln/>
        </p:spPr>
        <p:txBody>
          <a:bodyPr wrap="none" rtlCol="0" anchor="t"/>
          <a:lstStyle/>
          <a:p>
            <a:pPr marL="685800" lvl="1" indent="-342900" algn="l">
              <a:lnSpc>
                <a:spcPts val="1738"/>
              </a:lnSpc>
              <a:buSzPct val="100000"/>
              <a:buChar char="•"/>
            </a:pPr>
            <a:r>
              <a:rPr lang="en-US" sz="1086" dirty="0">
                <a:solidFill>
                  <a:srgbClr val="4A4A45"/>
                </a:solidFill>
                <a:latin typeface="Lato" pitchFamily="34" charset="0"/>
                <a:ea typeface="Lato" pitchFamily="34" charset="-122"/>
                <a:cs typeface="Lato" pitchFamily="34" charset="-120"/>
              </a:rPr>
              <a:t>Need to explore alternative models</a:t>
            </a:r>
            <a:endParaRPr lang="en-US" sz="1086" dirty="0"/>
          </a:p>
        </p:txBody>
      </p:sp>
      <p:sp>
        <p:nvSpPr>
          <p:cNvPr id="14" name="Text 12"/>
          <p:cNvSpPr/>
          <p:nvPr/>
        </p:nvSpPr>
        <p:spPr>
          <a:xfrm>
            <a:off x="3441383" y="4172783"/>
            <a:ext cx="3663434" cy="220504"/>
          </a:xfrm>
          <a:prstGeom prst="rect">
            <a:avLst/>
          </a:prstGeom>
          <a:noFill/>
          <a:ln/>
        </p:spPr>
        <p:txBody>
          <a:bodyPr wrap="none" rtlCol="0" anchor="t"/>
          <a:lstStyle/>
          <a:p>
            <a:pPr marL="342900" indent="-342900" algn="l">
              <a:lnSpc>
                <a:spcPts val="1738"/>
              </a:lnSpc>
              <a:buSzPct val="100000"/>
              <a:buChar char="•"/>
            </a:pPr>
            <a:r>
              <a:rPr lang="en-US" sz="1086" dirty="0">
                <a:solidFill>
                  <a:srgbClr val="4A4A45"/>
                </a:solidFill>
                <a:latin typeface="Lato" pitchFamily="34" charset="0"/>
                <a:ea typeface="Lato" pitchFamily="34" charset="-122"/>
                <a:cs typeface="Lato" pitchFamily="34" charset="-120"/>
              </a:rPr>
              <a:t>External Influences</a:t>
            </a:r>
            <a:endParaRPr lang="en-US" sz="1086" dirty="0"/>
          </a:p>
        </p:txBody>
      </p:sp>
      <p:sp>
        <p:nvSpPr>
          <p:cNvPr id="15" name="Text 13"/>
          <p:cNvSpPr/>
          <p:nvPr/>
        </p:nvSpPr>
        <p:spPr>
          <a:xfrm>
            <a:off x="3662005" y="4462224"/>
            <a:ext cx="3442811" cy="220504"/>
          </a:xfrm>
          <a:prstGeom prst="rect">
            <a:avLst/>
          </a:prstGeom>
          <a:noFill/>
          <a:ln/>
        </p:spPr>
        <p:txBody>
          <a:bodyPr wrap="none" rtlCol="0" anchor="t"/>
          <a:lstStyle/>
          <a:p>
            <a:pPr marL="685800" lvl="1" indent="-342900" algn="l">
              <a:lnSpc>
                <a:spcPts val="1738"/>
              </a:lnSpc>
              <a:buSzPct val="100000"/>
              <a:buChar char="•"/>
            </a:pPr>
            <a:r>
              <a:rPr lang="en-US" sz="1086" dirty="0">
                <a:solidFill>
                  <a:srgbClr val="4A4A45"/>
                </a:solidFill>
                <a:latin typeface="Lato" pitchFamily="34" charset="0"/>
                <a:ea typeface="Lato" pitchFamily="34" charset="-122"/>
                <a:cs typeface="Lato" pitchFamily="34" charset="-120"/>
              </a:rPr>
              <a:t>Economic fluctuations</a:t>
            </a:r>
            <a:endParaRPr lang="en-US" sz="1086" dirty="0"/>
          </a:p>
        </p:txBody>
      </p:sp>
      <p:sp>
        <p:nvSpPr>
          <p:cNvPr id="16" name="Text 14"/>
          <p:cNvSpPr/>
          <p:nvPr/>
        </p:nvSpPr>
        <p:spPr>
          <a:xfrm>
            <a:off x="3662005" y="4751665"/>
            <a:ext cx="3442811" cy="220504"/>
          </a:xfrm>
          <a:prstGeom prst="rect">
            <a:avLst/>
          </a:prstGeom>
          <a:noFill/>
          <a:ln/>
        </p:spPr>
        <p:txBody>
          <a:bodyPr wrap="none" rtlCol="0" anchor="t"/>
          <a:lstStyle/>
          <a:p>
            <a:pPr marL="685800" lvl="1" indent="-342900" algn="l">
              <a:lnSpc>
                <a:spcPts val="1738"/>
              </a:lnSpc>
              <a:buSzPct val="100000"/>
              <a:buChar char="•"/>
            </a:pPr>
            <a:r>
              <a:rPr lang="en-US" sz="1086" dirty="0">
                <a:solidFill>
                  <a:srgbClr val="4A4A45"/>
                </a:solidFill>
                <a:latin typeface="Lato" pitchFamily="34" charset="0"/>
                <a:ea typeface="Lato" pitchFamily="34" charset="-122"/>
                <a:cs typeface="Lato" pitchFamily="34" charset="-120"/>
              </a:rPr>
              <a:t>Evolving consumer preferences</a:t>
            </a:r>
            <a:endParaRPr lang="en-US" sz="1086" dirty="0"/>
          </a:p>
        </p:txBody>
      </p:sp>
      <p:pic>
        <p:nvPicPr>
          <p:cNvPr id="17" name="Image 0" descr="preencoded.png"/>
          <p:cNvPicPr>
            <a:picLocks noChangeAspect="1"/>
          </p:cNvPicPr>
          <p:nvPr/>
        </p:nvPicPr>
        <p:blipFill>
          <a:blip r:embed="rId3"/>
          <a:stretch>
            <a:fillRect/>
          </a:stretch>
        </p:blipFill>
        <p:spPr>
          <a:xfrm>
            <a:off x="7720132" y="1465064"/>
            <a:ext cx="3696891" cy="1646873"/>
          </a:xfrm>
          <a:prstGeom prst="rect">
            <a:avLst/>
          </a:prstGeom>
        </p:spPr>
      </p:pic>
      <p:pic>
        <p:nvPicPr>
          <p:cNvPr id="18" name="Image 1" descr="preencoded.png"/>
          <p:cNvPicPr>
            <a:picLocks noChangeAspect="1"/>
          </p:cNvPicPr>
          <p:nvPr/>
        </p:nvPicPr>
        <p:blipFill>
          <a:blip r:embed="rId4"/>
          <a:stretch>
            <a:fillRect/>
          </a:stretch>
        </p:blipFill>
        <p:spPr>
          <a:xfrm>
            <a:off x="8186857" y="3305770"/>
            <a:ext cx="2576274" cy="1717477"/>
          </a:xfrm>
          <a:prstGeom prst="rect">
            <a:avLst/>
          </a:prstGeom>
        </p:spPr>
      </p:pic>
      <p:sp>
        <p:nvSpPr>
          <p:cNvPr id="19" name="Text 15"/>
          <p:cNvSpPr/>
          <p:nvPr/>
        </p:nvSpPr>
        <p:spPr>
          <a:xfrm>
            <a:off x="3220760" y="5410914"/>
            <a:ext cx="8188762" cy="275749"/>
          </a:xfrm>
          <a:prstGeom prst="rect">
            <a:avLst/>
          </a:prstGeom>
          <a:noFill/>
          <a:ln/>
        </p:spPr>
        <p:txBody>
          <a:bodyPr wrap="none" rtlCol="0" anchor="t"/>
          <a:lstStyle/>
          <a:p>
            <a:pPr marL="0" indent="0">
              <a:lnSpc>
                <a:spcPts val="2172"/>
              </a:lnSpc>
              <a:buNone/>
            </a:pPr>
            <a:r>
              <a:rPr lang="en-US" sz="1357" b="1" dirty="0">
                <a:solidFill>
                  <a:srgbClr val="4A4A45"/>
                </a:solidFill>
                <a:latin typeface="Lato" pitchFamily="34" charset="0"/>
                <a:ea typeface="Lato" pitchFamily="34" charset="-122"/>
                <a:cs typeface="Lato" pitchFamily="34" charset="-120"/>
              </a:rPr>
              <a:t>Future Scope</a:t>
            </a:r>
            <a:endParaRPr lang="en-US" sz="1357" dirty="0"/>
          </a:p>
        </p:txBody>
      </p:sp>
      <p:sp>
        <p:nvSpPr>
          <p:cNvPr id="20" name="Text 16"/>
          <p:cNvSpPr/>
          <p:nvPr/>
        </p:nvSpPr>
        <p:spPr>
          <a:xfrm>
            <a:off x="3441383" y="5880497"/>
            <a:ext cx="7968139" cy="220504"/>
          </a:xfrm>
          <a:prstGeom prst="rect">
            <a:avLst/>
          </a:prstGeom>
          <a:noFill/>
          <a:ln/>
        </p:spPr>
        <p:txBody>
          <a:bodyPr wrap="none" rtlCol="0" anchor="t"/>
          <a:lstStyle/>
          <a:p>
            <a:pPr marL="342900" indent="-342900" algn="l">
              <a:lnSpc>
                <a:spcPts val="1738"/>
              </a:lnSpc>
              <a:buSzPct val="100000"/>
              <a:buChar char="•"/>
            </a:pPr>
            <a:r>
              <a:rPr lang="en-US" sz="1086" dirty="0">
                <a:solidFill>
                  <a:srgbClr val="4A4A45"/>
                </a:solidFill>
                <a:latin typeface="Lato" pitchFamily="34" charset="0"/>
                <a:ea typeface="Lato" pitchFamily="34" charset="-122"/>
                <a:cs typeface="Lato" pitchFamily="34" charset="-120"/>
              </a:rPr>
              <a:t>Leverage data on sponsor mentions and brand sentiment analysis to gain deeper insights.</a:t>
            </a:r>
            <a:endParaRPr lang="en-US" sz="1086" dirty="0"/>
          </a:p>
        </p:txBody>
      </p:sp>
      <p:sp>
        <p:nvSpPr>
          <p:cNvPr id="21" name="Text 17"/>
          <p:cNvSpPr/>
          <p:nvPr/>
        </p:nvSpPr>
        <p:spPr>
          <a:xfrm>
            <a:off x="3441383" y="6169938"/>
            <a:ext cx="7968139" cy="220504"/>
          </a:xfrm>
          <a:prstGeom prst="rect">
            <a:avLst/>
          </a:prstGeom>
          <a:noFill/>
          <a:ln/>
        </p:spPr>
        <p:txBody>
          <a:bodyPr wrap="none" rtlCol="0" anchor="t"/>
          <a:lstStyle/>
          <a:p>
            <a:pPr marL="342900" indent="-342900" algn="l">
              <a:lnSpc>
                <a:spcPts val="1738"/>
              </a:lnSpc>
              <a:buSzPct val="100000"/>
              <a:buChar char="•"/>
            </a:pPr>
            <a:r>
              <a:rPr lang="en-US" sz="1086" dirty="0">
                <a:solidFill>
                  <a:srgbClr val="4A4A45"/>
                </a:solidFill>
                <a:latin typeface="Lato" pitchFamily="34" charset="0"/>
                <a:ea typeface="Lato" pitchFamily="34" charset="-122"/>
                <a:cs typeface="Lato" pitchFamily="34" charset="-120"/>
              </a:rPr>
              <a:t>Analyze the correlation between media conversations and sponsor growth.</a:t>
            </a:r>
            <a:endParaRPr lang="en-US" sz="1086" dirty="0"/>
          </a:p>
        </p:txBody>
      </p:sp>
      <p:sp>
        <p:nvSpPr>
          <p:cNvPr id="22" name="Text 18"/>
          <p:cNvSpPr/>
          <p:nvPr/>
        </p:nvSpPr>
        <p:spPr>
          <a:xfrm>
            <a:off x="3441383" y="6459379"/>
            <a:ext cx="7968139" cy="220504"/>
          </a:xfrm>
          <a:prstGeom prst="rect">
            <a:avLst/>
          </a:prstGeom>
          <a:noFill/>
          <a:ln/>
        </p:spPr>
        <p:txBody>
          <a:bodyPr wrap="none" rtlCol="0" anchor="t"/>
          <a:lstStyle/>
          <a:p>
            <a:pPr marL="342900" indent="-342900" algn="l">
              <a:lnSpc>
                <a:spcPts val="1738"/>
              </a:lnSpc>
              <a:buSzPct val="100000"/>
              <a:buChar char="•"/>
            </a:pPr>
            <a:r>
              <a:rPr lang="en-US" sz="1086" dirty="0">
                <a:solidFill>
                  <a:srgbClr val="4A4A45"/>
                </a:solidFill>
                <a:latin typeface="Lato" pitchFamily="34" charset="0"/>
                <a:ea typeface="Lato" pitchFamily="34" charset="-122"/>
                <a:cs typeface="Lato" pitchFamily="34" charset="-120"/>
              </a:rPr>
              <a:t>Identify the most effective social media platforms for different sponsorships.</a:t>
            </a:r>
            <a:endParaRPr lang="en-US" sz="1086" dirty="0"/>
          </a:p>
        </p:txBody>
      </p:sp>
      <p:sp>
        <p:nvSpPr>
          <p:cNvPr id="23" name="Text 19"/>
          <p:cNvSpPr/>
          <p:nvPr/>
        </p:nvSpPr>
        <p:spPr>
          <a:xfrm>
            <a:off x="3220760" y="6873716"/>
            <a:ext cx="8188762" cy="882015"/>
          </a:xfrm>
          <a:prstGeom prst="rect">
            <a:avLst/>
          </a:prstGeom>
          <a:noFill/>
          <a:ln/>
        </p:spPr>
        <p:txBody>
          <a:bodyPr wrap="square" rtlCol="0" anchor="t"/>
          <a:lstStyle/>
          <a:p>
            <a:pPr marL="0" indent="0">
              <a:lnSpc>
                <a:spcPts val="1738"/>
              </a:lnSpc>
              <a:buNone/>
            </a:pPr>
            <a:r>
              <a:rPr lang="en-US" sz="1086" dirty="0">
                <a:solidFill>
                  <a:srgbClr val="4A4A45"/>
                </a:solidFill>
                <a:latin typeface="Lato" pitchFamily="34" charset="0"/>
                <a:ea typeface="Lato" pitchFamily="34" charset="-122"/>
                <a:cs typeface="Lato" pitchFamily="34" charset="-120"/>
              </a:rPr>
              <a:t>As the sports industry continues to evolve and become more data-driven, the insights and methodologies presented in this study will serve as a valuable resource for organizations seeking to optimize their sponsorship strategies and capitalize on the growing opportunities within the NBA and beyond. By leveraging the power of data analytics and machine learning, the NBA and its partners can stay ahead of the curve, making informed decisions that drive long-term growth and engagement with their passionate fan base.</a:t>
            </a:r>
            <a:endParaRPr lang="en-US" sz="1086"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722671" y="0"/>
            <a:ext cx="13111316" cy="8229600"/>
          </a:xfrm>
          <a:prstGeom prst="rect">
            <a:avLst/>
          </a:prstGeom>
          <a:solidFill>
            <a:srgbClr val="EFECE6"/>
          </a:solidFill>
          <a:ln/>
        </p:spPr>
      </p:sp>
      <p:sp>
        <p:nvSpPr>
          <p:cNvPr id="4" name="Text 2"/>
          <p:cNvSpPr/>
          <p:nvPr/>
        </p:nvSpPr>
        <p:spPr>
          <a:xfrm>
            <a:off x="2037993" y="776526"/>
            <a:ext cx="10554414" cy="1388745"/>
          </a:xfrm>
          <a:prstGeom prst="rect">
            <a:avLst/>
          </a:prstGeom>
          <a:noFill/>
          <a:ln/>
        </p:spPr>
        <p:txBody>
          <a:bodyPr wrap="squar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Problem Statement &amp; Requirement Specifications</a:t>
            </a:r>
            <a:endParaRPr lang="en-US" sz="4374" dirty="0"/>
          </a:p>
        </p:txBody>
      </p:sp>
      <p:sp>
        <p:nvSpPr>
          <p:cNvPr id="5" name="Text 3"/>
          <p:cNvSpPr/>
          <p:nvPr/>
        </p:nvSpPr>
        <p:spPr>
          <a:xfrm>
            <a:off x="2037993" y="2609612"/>
            <a:ext cx="10554414" cy="1137285"/>
          </a:xfrm>
          <a:prstGeom prst="rect">
            <a:avLst/>
          </a:prstGeom>
          <a:noFill/>
          <a:ln/>
        </p:spPr>
        <p:txBody>
          <a:bodyPr wrap="square" rtlCol="0" anchor="t"/>
          <a:lstStyle/>
          <a:p>
            <a:pPr marL="0" indent="0">
              <a:lnSpc>
                <a:spcPts val="2239"/>
              </a:lnSpc>
              <a:buNone/>
            </a:pPr>
            <a:r>
              <a:rPr lang="en-US" sz="1400" dirty="0">
                <a:solidFill>
                  <a:srgbClr val="4A4A45"/>
                </a:solidFill>
                <a:latin typeface="Lato" pitchFamily="34" charset="0"/>
                <a:ea typeface="Lato" pitchFamily="34" charset="-122"/>
                <a:cs typeface="Lato" pitchFamily="34" charset="-120"/>
              </a:rPr>
              <a:t>The National Basketball Association (NBA) is a powerhouse in the world of sports, boasting immense popularity and commercial success. However, to maintain this momentum, understanding sponsor growth trends is critical. This knowledge empowers the NBA to optimize its sponsorship programs and attract even more valuable partners. Traditional methods for analyzing sponsor growth may lack a structured approach or rely heavily on subjective interpretations</a:t>
            </a:r>
            <a:endParaRPr lang="en-US" sz="1400" dirty="0"/>
          </a:p>
        </p:txBody>
      </p:sp>
      <p:sp>
        <p:nvSpPr>
          <p:cNvPr id="6" name="Shape 4"/>
          <p:cNvSpPr/>
          <p:nvPr/>
        </p:nvSpPr>
        <p:spPr>
          <a:xfrm>
            <a:off x="2037993" y="3996809"/>
            <a:ext cx="5166122" cy="3456146"/>
          </a:xfrm>
          <a:prstGeom prst="roundRect">
            <a:avLst>
              <a:gd name="adj" fmla="val 3857"/>
            </a:avLst>
          </a:prstGeom>
          <a:solidFill>
            <a:srgbClr val="E1DBD0"/>
          </a:solidFill>
          <a:ln/>
        </p:spPr>
      </p:sp>
      <p:sp>
        <p:nvSpPr>
          <p:cNvPr id="7" name="Text 5"/>
          <p:cNvSpPr/>
          <p:nvPr/>
        </p:nvSpPr>
        <p:spPr>
          <a:xfrm>
            <a:off x="2260163" y="4218980"/>
            <a:ext cx="4721781" cy="355402"/>
          </a:xfrm>
          <a:prstGeom prst="rect">
            <a:avLst/>
          </a:prstGeom>
          <a:noFill/>
          <a:ln/>
        </p:spPr>
        <p:txBody>
          <a:bodyPr wrap="none" rtlCol="0" anchor="t"/>
          <a:lstStyle/>
          <a:p>
            <a:pPr marL="0" indent="0">
              <a:lnSpc>
                <a:spcPts val="2799"/>
              </a:lnSpc>
              <a:buNone/>
            </a:pPr>
            <a:r>
              <a:rPr lang="en-US" sz="1750" b="1" dirty="0">
                <a:solidFill>
                  <a:srgbClr val="4A4A45"/>
                </a:solidFill>
                <a:latin typeface="Lato" pitchFamily="34" charset="0"/>
                <a:ea typeface="Lato" pitchFamily="34" charset="-122"/>
                <a:cs typeface="Lato" pitchFamily="34" charset="-120"/>
              </a:rPr>
              <a:t>Bridging the Gap with Data Analytics</a:t>
            </a:r>
            <a:endParaRPr lang="en-US" sz="1750" dirty="0"/>
          </a:p>
        </p:txBody>
      </p:sp>
      <p:sp>
        <p:nvSpPr>
          <p:cNvPr id="8" name="Text 6"/>
          <p:cNvSpPr/>
          <p:nvPr/>
        </p:nvSpPr>
        <p:spPr>
          <a:xfrm>
            <a:off x="2544485" y="4707612"/>
            <a:ext cx="4437459" cy="284321"/>
          </a:xfrm>
          <a:prstGeom prst="rect">
            <a:avLst/>
          </a:prstGeom>
          <a:noFill/>
          <a:ln/>
        </p:spPr>
        <p:txBody>
          <a:bodyPr wrap="none" rtlCol="0" anchor="t"/>
          <a:lstStyle/>
          <a:p>
            <a:pPr marL="342900" indent="-342900" algn="l">
              <a:lnSpc>
                <a:spcPts val="2239"/>
              </a:lnSpc>
              <a:buSzPct val="100000"/>
              <a:buChar char="•"/>
            </a:pPr>
            <a:r>
              <a:rPr lang="en-US" sz="1400" dirty="0">
                <a:solidFill>
                  <a:srgbClr val="4A4A45"/>
                </a:solidFill>
                <a:latin typeface="Lato" pitchFamily="34" charset="0"/>
                <a:ea typeface="Lato" pitchFamily="34" charset="-122"/>
                <a:cs typeface="Lato" pitchFamily="34" charset="-120"/>
              </a:rPr>
              <a:t>Current sponsor growth analysis methods may:</a:t>
            </a:r>
            <a:endParaRPr lang="en-US" sz="1400" dirty="0"/>
          </a:p>
        </p:txBody>
      </p:sp>
      <p:sp>
        <p:nvSpPr>
          <p:cNvPr id="9" name="Text 7"/>
          <p:cNvSpPr/>
          <p:nvPr/>
        </p:nvSpPr>
        <p:spPr>
          <a:xfrm>
            <a:off x="2828925" y="5080754"/>
            <a:ext cx="4153019" cy="284321"/>
          </a:xfrm>
          <a:prstGeom prst="rect">
            <a:avLst/>
          </a:prstGeom>
          <a:noFill/>
          <a:ln/>
        </p:spPr>
        <p:txBody>
          <a:bodyPr wrap="none" rtlCol="0" anchor="t"/>
          <a:lstStyle/>
          <a:p>
            <a:pPr marL="685800" lvl="1" indent="-342900" algn="l">
              <a:lnSpc>
                <a:spcPts val="2239"/>
              </a:lnSpc>
              <a:buSzPct val="100000"/>
              <a:buChar char="•"/>
            </a:pPr>
            <a:r>
              <a:rPr lang="en-US" sz="1400" dirty="0">
                <a:solidFill>
                  <a:srgbClr val="4A4A45"/>
                </a:solidFill>
                <a:latin typeface="Lato" pitchFamily="34" charset="0"/>
                <a:ea typeface="Lato" pitchFamily="34" charset="-122"/>
                <a:cs typeface="Lato" pitchFamily="34" charset="-120"/>
              </a:rPr>
              <a:t>Lack a systematic approach</a:t>
            </a:r>
            <a:endParaRPr lang="en-US" sz="1400" dirty="0"/>
          </a:p>
        </p:txBody>
      </p:sp>
      <p:sp>
        <p:nvSpPr>
          <p:cNvPr id="10" name="Text 8"/>
          <p:cNvSpPr/>
          <p:nvPr/>
        </p:nvSpPr>
        <p:spPr>
          <a:xfrm>
            <a:off x="2828925" y="5453896"/>
            <a:ext cx="4153019" cy="284321"/>
          </a:xfrm>
          <a:prstGeom prst="rect">
            <a:avLst/>
          </a:prstGeom>
          <a:noFill/>
          <a:ln/>
        </p:spPr>
        <p:txBody>
          <a:bodyPr wrap="none" rtlCol="0" anchor="t"/>
          <a:lstStyle/>
          <a:p>
            <a:pPr marL="685800" lvl="1" indent="-342900" algn="l">
              <a:lnSpc>
                <a:spcPts val="2239"/>
              </a:lnSpc>
              <a:buSzPct val="100000"/>
              <a:buChar char="•"/>
            </a:pPr>
            <a:r>
              <a:rPr lang="en-US" sz="1400" dirty="0">
                <a:solidFill>
                  <a:srgbClr val="4A4A45"/>
                </a:solidFill>
                <a:latin typeface="Lato" pitchFamily="34" charset="0"/>
                <a:ea typeface="Lato" pitchFamily="34" charset="-122"/>
                <a:cs typeface="Lato" pitchFamily="34" charset="-120"/>
              </a:rPr>
              <a:t>Rely on subjective assessments</a:t>
            </a:r>
            <a:endParaRPr lang="en-US" sz="1400" dirty="0"/>
          </a:p>
        </p:txBody>
      </p:sp>
      <p:sp>
        <p:nvSpPr>
          <p:cNvPr id="11" name="Text 9"/>
          <p:cNvSpPr/>
          <p:nvPr/>
        </p:nvSpPr>
        <p:spPr>
          <a:xfrm>
            <a:off x="2544485" y="5827038"/>
            <a:ext cx="4437459" cy="284321"/>
          </a:xfrm>
          <a:prstGeom prst="rect">
            <a:avLst/>
          </a:prstGeom>
          <a:noFill/>
          <a:ln/>
        </p:spPr>
        <p:txBody>
          <a:bodyPr wrap="none" rtlCol="0" anchor="t"/>
          <a:lstStyle/>
          <a:p>
            <a:pPr marL="342900" indent="-342900" algn="l">
              <a:lnSpc>
                <a:spcPts val="2239"/>
              </a:lnSpc>
              <a:buSzPct val="100000"/>
              <a:buChar char="•"/>
            </a:pPr>
            <a:r>
              <a:rPr lang="en-US" sz="1400" dirty="0">
                <a:solidFill>
                  <a:srgbClr val="4A4A45"/>
                </a:solidFill>
                <a:latin typeface="Lato" pitchFamily="34" charset="0"/>
                <a:ea typeface="Lato" pitchFamily="34" charset="-122"/>
                <a:cs typeface="Lato" pitchFamily="34" charset="-120"/>
              </a:rPr>
              <a:t>This project bridges the gap by leveraging:</a:t>
            </a:r>
            <a:endParaRPr lang="en-US" sz="1400" dirty="0"/>
          </a:p>
        </p:txBody>
      </p:sp>
      <p:sp>
        <p:nvSpPr>
          <p:cNvPr id="12" name="Text 10"/>
          <p:cNvSpPr/>
          <p:nvPr/>
        </p:nvSpPr>
        <p:spPr>
          <a:xfrm>
            <a:off x="2828925" y="6200180"/>
            <a:ext cx="4153019" cy="284321"/>
          </a:xfrm>
          <a:prstGeom prst="rect">
            <a:avLst/>
          </a:prstGeom>
          <a:noFill/>
          <a:ln/>
        </p:spPr>
        <p:txBody>
          <a:bodyPr wrap="none" rtlCol="0" anchor="t"/>
          <a:lstStyle/>
          <a:p>
            <a:pPr marL="685800" lvl="1" indent="-342900" algn="l">
              <a:lnSpc>
                <a:spcPts val="2239"/>
              </a:lnSpc>
              <a:buSzPct val="100000"/>
              <a:buChar char="•"/>
            </a:pPr>
            <a:r>
              <a:rPr lang="en-US" sz="1400" dirty="0">
                <a:solidFill>
                  <a:srgbClr val="4A4A45"/>
                </a:solidFill>
                <a:latin typeface="Lato" pitchFamily="34" charset="0"/>
                <a:ea typeface="Lato" pitchFamily="34" charset="-122"/>
                <a:cs typeface="Lato" pitchFamily="34" charset="-120"/>
              </a:rPr>
              <a:t>Data analytics</a:t>
            </a:r>
            <a:endParaRPr lang="en-US" sz="1400" dirty="0"/>
          </a:p>
        </p:txBody>
      </p:sp>
      <p:sp>
        <p:nvSpPr>
          <p:cNvPr id="13" name="Text 11"/>
          <p:cNvSpPr/>
          <p:nvPr/>
        </p:nvSpPr>
        <p:spPr>
          <a:xfrm>
            <a:off x="2828925" y="6573322"/>
            <a:ext cx="4153019" cy="284321"/>
          </a:xfrm>
          <a:prstGeom prst="rect">
            <a:avLst/>
          </a:prstGeom>
          <a:noFill/>
          <a:ln/>
        </p:spPr>
        <p:txBody>
          <a:bodyPr wrap="none" rtlCol="0" anchor="t"/>
          <a:lstStyle/>
          <a:p>
            <a:pPr marL="685800" lvl="1" indent="-342900" algn="l">
              <a:lnSpc>
                <a:spcPts val="2239"/>
              </a:lnSpc>
              <a:buSzPct val="100000"/>
              <a:buChar char="•"/>
            </a:pPr>
            <a:r>
              <a:rPr lang="en-US" sz="1400" dirty="0">
                <a:solidFill>
                  <a:srgbClr val="4A4A45"/>
                </a:solidFill>
                <a:latin typeface="Lato" pitchFamily="34" charset="0"/>
                <a:ea typeface="Lato" pitchFamily="34" charset="-122"/>
                <a:cs typeface="Lato" pitchFamily="34" charset="-120"/>
              </a:rPr>
              <a:t>Machine learning concepts</a:t>
            </a:r>
            <a:endParaRPr lang="en-US" sz="1400" dirty="0"/>
          </a:p>
        </p:txBody>
      </p:sp>
      <p:sp>
        <p:nvSpPr>
          <p:cNvPr id="14" name="Text 12"/>
          <p:cNvSpPr/>
          <p:nvPr/>
        </p:nvSpPr>
        <p:spPr>
          <a:xfrm>
            <a:off x="2828925" y="6946463"/>
            <a:ext cx="4153019" cy="284321"/>
          </a:xfrm>
          <a:prstGeom prst="rect">
            <a:avLst/>
          </a:prstGeom>
          <a:noFill/>
          <a:ln/>
        </p:spPr>
        <p:txBody>
          <a:bodyPr wrap="none" rtlCol="0" anchor="t"/>
          <a:lstStyle/>
          <a:p>
            <a:pPr marL="685800" lvl="1" indent="-342900" algn="l">
              <a:lnSpc>
                <a:spcPts val="2239"/>
              </a:lnSpc>
              <a:buSzPct val="100000"/>
              <a:buChar char="•"/>
            </a:pPr>
            <a:r>
              <a:rPr lang="en-US" sz="1400" dirty="0">
                <a:solidFill>
                  <a:srgbClr val="4A4A45"/>
                </a:solidFill>
                <a:latin typeface="Lato" pitchFamily="34" charset="0"/>
                <a:ea typeface="Lato" pitchFamily="34" charset="-122"/>
                <a:cs typeface="Lato" pitchFamily="34" charset="-120"/>
              </a:rPr>
              <a:t>To forecast NBA sponsor growth</a:t>
            </a:r>
            <a:endParaRPr lang="en-US" sz="1400" dirty="0"/>
          </a:p>
        </p:txBody>
      </p:sp>
      <p:sp>
        <p:nvSpPr>
          <p:cNvPr id="15" name="Shape 13"/>
          <p:cNvSpPr/>
          <p:nvPr/>
        </p:nvSpPr>
        <p:spPr>
          <a:xfrm>
            <a:off x="7426285" y="3996809"/>
            <a:ext cx="5166122" cy="3456146"/>
          </a:xfrm>
          <a:prstGeom prst="roundRect">
            <a:avLst>
              <a:gd name="adj" fmla="val 3857"/>
            </a:avLst>
          </a:prstGeom>
          <a:solidFill>
            <a:srgbClr val="E1DBD0"/>
          </a:solidFill>
          <a:ln/>
        </p:spPr>
      </p:sp>
      <p:sp>
        <p:nvSpPr>
          <p:cNvPr id="16" name="Text 14"/>
          <p:cNvSpPr/>
          <p:nvPr/>
        </p:nvSpPr>
        <p:spPr>
          <a:xfrm>
            <a:off x="7648456" y="4218980"/>
            <a:ext cx="4721781" cy="355402"/>
          </a:xfrm>
          <a:prstGeom prst="rect">
            <a:avLst/>
          </a:prstGeom>
          <a:noFill/>
          <a:ln/>
        </p:spPr>
        <p:txBody>
          <a:bodyPr wrap="none" rtlCol="0" anchor="t"/>
          <a:lstStyle/>
          <a:p>
            <a:pPr marL="0" indent="0">
              <a:lnSpc>
                <a:spcPts val="2799"/>
              </a:lnSpc>
              <a:buNone/>
            </a:pPr>
            <a:r>
              <a:rPr lang="en-US" sz="1750" b="1" dirty="0">
                <a:solidFill>
                  <a:srgbClr val="4A4A45"/>
                </a:solidFill>
                <a:latin typeface="Lato" pitchFamily="34" charset="0"/>
                <a:ea typeface="Lato" pitchFamily="34" charset="-122"/>
                <a:cs typeface="Lato" pitchFamily="34" charset="-120"/>
              </a:rPr>
              <a:t>Project stages:</a:t>
            </a:r>
            <a:endParaRPr lang="en-US" sz="1750" dirty="0"/>
          </a:p>
        </p:txBody>
      </p:sp>
      <p:sp>
        <p:nvSpPr>
          <p:cNvPr id="17" name="Text 15"/>
          <p:cNvSpPr/>
          <p:nvPr/>
        </p:nvSpPr>
        <p:spPr>
          <a:xfrm>
            <a:off x="7381874" y="4707612"/>
            <a:ext cx="4153019" cy="284321"/>
          </a:xfrm>
          <a:prstGeom prst="rect">
            <a:avLst/>
          </a:prstGeom>
          <a:noFill/>
          <a:ln/>
        </p:spPr>
        <p:txBody>
          <a:bodyPr wrap="none" rtlCol="0" anchor="t"/>
          <a:lstStyle/>
          <a:p>
            <a:pPr marL="685800" lvl="1" indent="-342900" algn="l">
              <a:lnSpc>
                <a:spcPts val="2239"/>
              </a:lnSpc>
              <a:buSzPct val="100000"/>
              <a:buChar char="•"/>
            </a:pPr>
            <a:r>
              <a:rPr lang="en-US" sz="1400" dirty="0">
                <a:solidFill>
                  <a:srgbClr val="4A4A45"/>
                </a:solidFill>
                <a:latin typeface="Lato" pitchFamily="34" charset="0"/>
                <a:ea typeface="Lato" pitchFamily="34" charset="-122"/>
                <a:cs typeface="Lato" pitchFamily="34" charset="-120"/>
              </a:rPr>
              <a:t>i. Data collection from various sources</a:t>
            </a:r>
            <a:endParaRPr lang="en-US" sz="1400" dirty="0"/>
          </a:p>
        </p:txBody>
      </p:sp>
      <p:sp>
        <p:nvSpPr>
          <p:cNvPr id="18" name="Text 16"/>
          <p:cNvSpPr/>
          <p:nvPr/>
        </p:nvSpPr>
        <p:spPr>
          <a:xfrm>
            <a:off x="7381875" y="5080754"/>
            <a:ext cx="4153019" cy="284321"/>
          </a:xfrm>
          <a:prstGeom prst="rect">
            <a:avLst/>
          </a:prstGeom>
          <a:noFill/>
          <a:ln/>
        </p:spPr>
        <p:txBody>
          <a:bodyPr wrap="none" rtlCol="0" anchor="t"/>
          <a:lstStyle/>
          <a:p>
            <a:pPr marL="685800" lvl="1" indent="-342900" algn="l">
              <a:lnSpc>
                <a:spcPts val="2239"/>
              </a:lnSpc>
              <a:buSzPct val="100000"/>
              <a:buChar char="•"/>
            </a:pPr>
            <a:r>
              <a:rPr lang="en-US" sz="1400" dirty="0">
                <a:solidFill>
                  <a:srgbClr val="4A4A45"/>
                </a:solidFill>
                <a:latin typeface="Lato" pitchFamily="34" charset="0"/>
                <a:ea typeface="Lato" pitchFamily="34" charset="-122"/>
                <a:cs typeface="Lato" pitchFamily="34" charset="-120"/>
              </a:rPr>
              <a:t>ii. Performing Linear Discriminant Analysis (LDA)</a:t>
            </a:r>
            <a:endParaRPr lang="en-US" sz="1400" dirty="0"/>
          </a:p>
        </p:txBody>
      </p:sp>
      <p:sp>
        <p:nvSpPr>
          <p:cNvPr id="19" name="Text 17"/>
          <p:cNvSpPr/>
          <p:nvPr/>
        </p:nvSpPr>
        <p:spPr>
          <a:xfrm>
            <a:off x="7381873" y="5469025"/>
            <a:ext cx="4153019" cy="568643"/>
          </a:xfrm>
          <a:prstGeom prst="rect">
            <a:avLst/>
          </a:prstGeom>
          <a:noFill/>
          <a:ln/>
        </p:spPr>
        <p:txBody>
          <a:bodyPr wrap="square" rtlCol="0" anchor="t"/>
          <a:lstStyle/>
          <a:p>
            <a:pPr marL="685800" lvl="1" indent="-342900" algn="l">
              <a:lnSpc>
                <a:spcPts val="2239"/>
              </a:lnSpc>
              <a:buSzPct val="100000"/>
              <a:buChar char="•"/>
            </a:pPr>
            <a:r>
              <a:rPr lang="en-US" sz="1400" dirty="0">
                <a:solidFill>
                  <a:srgbClr val="4A4A45"/>
                </a:solidFill>
                <a:latin typeface="Lato" pitchFamily="34" charset="0"/>
                <a:ea typeface="Lato" pitchFamily="34" charset="-122"/>
                <a:cs typeface="Lato" pitchFamily="34" charset="-120"/>
              </a:rPr>
              <a:t>iii. Implementing Logistic Regression (Machine Learning)</a:t>
            </a:r>
            <a:endParaRPr lang="en-US" sz="1400" dirty="0"/>
          </a:p>
        </p:txBody>
      </p:sp>
      <p:sp>
        <p:nvSpPr>
          <p:cNvPr id="20" name="Text 18"/>
          <p:cNvSpPr/>
          <p:nvPr/>
        </p:nvSpPr>
        <p:spPr>
          <a:xfrm>
            <a:off x="7381872" y="6052899"/>
            <a:ext cx="4153019" cy="284321"/>
          </a:xfrm>
          <a:prstGeom prst="rect">
            <a:avLst/>
          </a:prstGeom>
          <a:noFill/>
          <a:ln/>
        </p:spPr>
        <p:txBody>
          <a:bodyPr wrap="none" rtlCol="0" anchor="t"/>
          <a:lstStyle/>
          <a:p>
            <a:pPr marL="685800" lvl="1" indent="-342900" algn="l">
              <a:lnSpc>
                <a:spcPts val="2239"/>
              </a:lnSpc>
              <a:buSzPct val="100000"/>
              <a:buChar char="•"/>
            </a:pPr>
            <a:r>
              <a:rPr lang="en-US" sz="1400" dirty="0">
                <a:solidFill>
                  <a:srgbClr val="4A4A45"/>
                </a:solidFill>
                <a:latin typeface="Lato" pitchFamily="34" charset="0"/>
                <a:ea typeface="Lato" pitchFamily="34" charset="-122"/>
                <a:cs typeface="Lato" pitchFamily="34" charset="-120"/>
              </a:rPr>
              <a:t>iv. Predicting growth or decline trends</a:t>
            </a:r>
            <a:endParaRPr lang="en-US" sz="1400"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737419" y="0"/>
            <a:ext cx="13067071" cy="8289846"/>
          </a:xfrm>
          <a:prstGeom prst="rect">
            <a:avLst/>
          </a:prstGeom>
          <a:solidFill>
            <a:srgbClr val="EFECE6"/>
          </a:solidFill>
          <a:ln/>
        </p:spPr>
      </p:sp>
      <p:sp>
        <p:nvSpPr>
          <p:cNvPr id="4" name="Text 2"/>
          <p:cNvSpPr/>
          <p:nvPr/>
        </p:nvSpPr>
        <p:spPr>
          <a:xfrm>
            <a:off x="3621167" y="427673"/>
            <a:ext cx="3888462" cy="486013"/>
          </a:xfrm>
          <a:prstGeom prst="rect">
            <a:avLst/>
          </a:prstGeom>
          <a:noFill/>
          <a:ln/>
        </p:spPr>
        <p:txBody>
          <a:bodyPr wrap="none" rtlCol="0" anchor="t"/>
          <a:lstStyle/>
          <a:p>
            <a:pPr marL="0" indent="0">
              <a:lnSpc>
                <a:spcPts val="3827"/>
              </a:lnSpc>
              <a:buNone/>
            </a:pPr>
            <a:r>
              <a:rPr lang="en-US" sz="3062" b="1" dirty="0">
                <a:solidFill>
                  <a:srgbClr val="282824"/>
                </a:solidFill>
                <a:latin typeface="Lato" pitchFamily="34" charset="0"/>
                <a:ea typeface="Lato" pitchFamily="34" charset="-122"/>
                <a:cs typeface="Lato" pitchFamily="34" charset="-120"/>
              </a:rPr>
              <a:t>Literature Review</a:t>
            </a:r>
            <a:endParaRPr lang="en-US" sz="3062" dirty="0"/>
          </a:p>
        </p:txBody>
      </p:sp>
      <p:sp>
        <p:nvSpPr>
          <p:cNvPr id="5" name="Text 3"/>
          <p:cNvSpPr/>
          <p:nvPr/>
        </p:nvSpPr>
        <p:spPr>
          <a:xfrm>
            <a:off x="3621167" y="1224677"/>
            <a:ext cx="7388066" cy="248722"/>
          </a:xfrm>
          <a:prstGeom prst="rect">
            <a:avLst/>
          </a:prstGeom>
          <a:noFill/>
          <a:ln/>
        </p:spPr>
        <p:txBody>
          <a:bodyPr wrap="none" rtlCol="0" anchor="t"/>
          <a:lstStyle/>
          <a:p>
            <a:pPr marL="0" indent="0">
              <a:lnSpc>
                <a:spcPts val="1960"/>
              </a:lnSpc>
              <a:buNone/>
            </a:pPr>
            <a:r>
              <a:rPr lang="en-US" sz="1225" b="1" dirty="0">
                <a:solidFill>
                  <a:srgbClr val="4A4A45"/>
                </a:solidFill>
                <a:latin typeface="Lato" pitchFamily="34" charset="0"/>
                <a:ea typeface="Lato" pitchFamily="34" charset="-122"/>
                <a:cs typeface="Lato" pitchFamily="34" charset="-120"/>
              </a:rPr>
              <a:t>Literature Review</a:t>
            </a:r>
            <a:endParaRPr lang="en-US" sz="1225" dirty="0"/>
          </a:p>
        </p:txBody>
      </p:sp>
      <p:sp>
        <p:nvSpPr>
          <p:cNvPr id="6" name="Text 4"/>
          <p:cNvSpPr/>
          <p:nvPr/>
        </p:nvSpPr>
        <p:spPr>
          <a:xfrm>
            <a:off x="3869888" y="1648301"/>
            <a:ext cx="7139345" cy="497443"/>
          </a:xfrm>
          <a:prstGeom prst="rect">
            <a:avLst/>
          </a:prstGeom>
          <a:noFill/>
          <a:ln/>
        </p:spPr>
        <p:txBody>
          <a:bodyPr wrap="square" rtlCol="0" anchor="t"/>
          <a:lstStyle/>
          <a:p>
            <a:pPr marL="342900" indent="-342900" algn="l">
              <a:lnSpc>
                <a:spcPts val="1960"/>
              </a:lnSpc>
              <a:buSzPct val="100000"/>
              <a:buChar char="•"/>
            </a:pPr>
            <a:r>
              <a:rPr lang="en-US" sz="1225" dirty="0">
                <a:solidFill>
                  <a:srgbClr val="4A4A45"/>
                </a:solidFill>
                <a:latin typeface="Lato" pitchFamily="34" charset="0"/>
                <a:ea typeface="Lato" pitchFamily="34" charset="-122"/>
                <a:cs typeface="Lato" pitchFamily="34" charset="-120"/>
              </a:rPr>
              <a:t>A selection of relevant research papers have been reviewed to gain insights into the current landscape of NBA sponsorships.</a:t>
            </a:r>
            <a:endParaRPr lang="en-US" sz="1225" dirty="0"/>
          </a:p>
        </p:txBody>
      </p:sp>
      <p:sp>
        <p:nvSpPr>
          <p:cNvPr id="7" name="Text 5"/>
          <p:cNvSpPr/>
          <p:nvPr/>
        </p:nvSpPr>
        <p:spPr>
          <a:xfrm>
            <a:off x="3621167" y="2460546"/>
            <a:ext cx="3504367" cy="248722"/>
          </a:xfrm>
          <a:prstGeom prst="rect">
            <a:avLst/>
          </a:prstGeom>
          <a:noFill/>
          <a:ln/>
        </p:spPr>
        <p:txBody>
          <a:bodyPr wrap="none" rtlCol="0" anchor="t"/>
          <a:lstStyle/>
          <a:p>
            <a:pPr marL="0" indent="0">
              <a:lnSpc>
                <a:spcPts val="1960"/>
              </a:lnSpc>
              <a:buNone/>
            </a:pPr>
            <a:r>
              <a:rPr lang="en-US" sz="1225" b="1" dirty="0">
                <a:solidFill>
                  <a:srgbClr val="4A4A45"/>
                </a:solidFill>
                <a:latin typeface="Lato" pitchFamily="34" charset="0"/>
                <a:ea typeface="Lato" pitchFamily="34" charset="-122"/>
                <a:cs typeface="Lato" pitchFamily="34" charset="-120"/>
              </a:rPr>
              <a:t>Gap &amp; Potential Interpretation</a:t>
            </a:r>
            <a:endParaRPr lang="en-US" sz="1225" dirty="0"/>
          </a:p>
        </p:txBody>
      </p:sp>
      <p:sp>
        <p:nvSpPr>
          <p:cNvPr id="8" name="Text 6"/>
          <p:cNvSpPr/>
          <p:nvPr/>
        </p:nvSpPr>
        <p:spPr>
          <a:xfrm>
            <a:off x="3869888" y="2849166"/>
            <a:ext cx="3255645" cy="497443"/>
          </a:xfrm>
          <a:prstGeom prst="rect">
            <a:avLst/>
          </a:prstGeom>
          <a:noFill/>
          <a:ln/>
        </p:spPr>
        <p:txBody>
          <a:bodyPr wrap="square" rtlCol="0" anchor="t"/>
          <a:lstStyle/>
          <a:p>
            <a:pPr marL="342900" indent="-342900" algn="l">
              <a:lnSpc>
                <a:spcPts val="1960"/>
              </a:lnSpc>
              <a:buSzPct val="100000"/>
              <a:buChar char="•"/>
            </a:pPr>
            <a:r>
              <a:rPr lang="en-US" sz="1225" dirty="0">
                <a:solidFill>
                  <a:srgbClr val="4A4A45"/>
                </a:solidFill>
                <a:latin typeface="Lato" pitchFamily="34" charset="0"/>
                <a:ea typeface="Lato" pitchFamily="34" charset="-122"/>
                <a:cs typeface="Lato" pitchFamily="34" charset="-120"/>
              </a:rPr>
              <a:t>Traditionally, sponsor growth analysis might have relied on:</a:t>
            </a:r>
            <a:endParaRPr lang="en-US" sz="1225" dirty="0"/>
          </a:p>
        </p:txBody>
      </p:sp>
      <p:sp>
        <p:nvSpPr>
          <p:cNvPr id="9" name="Text 7"/>
          <p:cNvSpPr/>
          <p:nvPr/>
        </p:nvSpPr>
        <p:spPr>
          <a:xfrm>
            <a:off x="4118729" y="3408759"/>
            <a:ext cx="3006804"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4A4A45"/>
                </a:solidFill>
                <a:latin typeface="Lato" pitchFamily="34" charset="0"/>
                <a:ea typeface="Lato" pitchFamily="34" charset="-122"/>
                <a:cs typeface="Lato" pitchFamily="34" charset="-120"/>
              </a:rPr>
              <a:t>Subjective interpretations</a:t>
            </a:r>
            <a:endParaRPr lang="en-US" sz="1225" dirty="0"/>
          </a:p>
        </p:txBody>
      </p:sp>
      <p:sp>
        <p:nvSpPr>
          <p:cNvPr id="10" name="Text 8"/>
          <p:cNvSpPr/>
          <p:nvPr/>
        </p:nvSpPr>
        <p:spPr>
          <a:xfrm>
            <a:off x="4118729" y="3719632"/>
            <a:ext cx="3006804"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4A4A45"/>
                </a:solidFill>
                <a:latin typeface="Lato" pitchFamily="34" charset="0"/>
                <a:ea typeface="Lato" pitchFamily="34" charset="-122"/>
                <a:cs typeface="Lato" pitchFamily="34" charset="-120"/>
              </a:rPr>
              <a:t>Limited data sets</a:t>
            </a:r>
            <a:endParaRPr lang="en-US" sz="1225" dirty="0"/>
          </a:p>
        </p:txBody>
      </p:sp>
      <p:sp>
        <p:nvSpPr>
          <p:cNvPr id="11" name="Text 9"/>
          <p:cNvSpPr/>
          <p:nvPr/>
        </p:nvSpPr>
        <p:spPr>
          <a:xfrm>
            <a:off x="3869888" y="4030504"/>
            <a:ext cx="3255645" cy="248722"/>
          </a:xfrm>
          <a:prstGeom prst="rect">
            <a:avLst/>
          </a:prstGeom>
          <a:noFill/>
          <a:ln/>
        </p:spPr>
        <p:txBody>
          <a:bodyPr wrap="none" rtlCol="0" anchor="t"/>
          <a:lstStyle/>
          <a:p>
            <a:pPr marL="342900" indent="-342900" algn="l">
              <a:lnSpc>
                <a:spcPts val="1960"/>
              </a:lnSpc>
              <a:buSzPct val="100000"/>
              <a:buChar char="•"/>
            </a:pPr>
            <a:r>
              <a:rPr lang="en-US" sz="1225" dirty="0">
                <a:solidFill>
                  <a:srgbClr val="4A4A45"/>
                </a:solidFill>
                <a:latin typeface="Lato" pitchFamily="34" charset="0"/>
                <a:ea typeface="Lato" pitchFamily="34" charset="-122"/>
                <a:cs typeface="Lato" pitchFamily="34" charset="-120"/>
              </a:rPr>
              <a:t>Our project seeks to bridge this gap by:</a:t>
            </a:r>
            <a:endParaRPr lang="en-US" sz="1225" dirty="0"/>
          </a:p>
        </p:txBody>
      </p:sp>
      <p:sp>
        <p:nvSpPr>
          <p:cNvPr id="12" name="Text 10"/>
          <p:cNvSpPr/>
          <p:nvPr/>
        </p:nvSpPr>
        <p:spPr>
          <a:xfrm>
            <a:off x="4118729" y="4341376"/>
            <a:ext cx="3006804"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4A4A45"/>
                </a:solidFill>
                <a:latin typeface="Lato" pitchFamily="34" charset="0"/>
                <a:ea typeface="Lato" pitchFamily="34" charset="-122"/>
                <a:cs typeface="Lato" pitchFamily="34" charset="-120"/>
              </a:rPr>
              <a:t>Leveraging data analytics</a:t>
            </a:r>
            <a:endParaRPr lang="en-US" sz="1225" dirty="0"/>
          </a:p>
        </p:txBody>
      </p:sp>
      <p:sp>
        <p:nvSpPr>
          <p:cNvPr id="13" name="Text 11"/>
          <p:cNvSpPr/>
          <p:nvPr/>
        </p:nvSpPr>
        <p:spPr>
          <a:xfrm>
            <a:off x="4118729" y="4652248"/>
            <a:ext cx="3006804"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4A4A45"/>
                </a:solidFill>
                <a:latin typeface="Lato" pitchFamily="34" charset="0"/>
                <a:ea typeface="Lato" pitchFamily="34" charset="-122"/>
                <a:cs typeface="Lato" pitchFamily="34" charset="-120"/>
              </a:rPr>
              <a:t>Employing machine learning techniques</a:t>
            </a:r>
            <a:endParaRPr lang="en-US" sz="1225" dirty="0"/>
          </a:p>
        </p:txBody>
      </p:sp>
      <p:sp>
        <p:nvSpPr>
          <p:cNvPr id="14" name="Text 12"/>
          <p:cNvSpPr/>
          <p:nvPr/>
        </p:nvSpPr>
        <p:spPr>
          <a:xfrm>
            <a:off x="4118729" y="4963120"/>
            <a:ext cx="3006804" cy="497443"/>
          </a:xfrm>
          <a:prstGeom prst="rect">
            <a:avLst/>
          </a:prstGeom>
          <a:noFill/>
          <a:ln/>
        </p:spPr>
        <p:txBody>
          <a:bodyPr wrap="square" rtlCol="0" anchor="t"/>
          <a:lstStyle/>
          <a:p>
            <a:pPr marL="685800" lvl="1" indent="-342900" algn="l">
              <a:lnSpc>
                <a:spcPts val="1960"/>
              </a:lnSpc>
              <a:buSzPct val="100000"/>
              <a:buChar char="•"/>
            </a:pPr>
            <a:r>
              <a:rPr lang="en-US" sz="1225" dirty="0">
                <a:solidFill>
                  <a:srgbClr val="4A4A45"/>
                </a:solidFill>
                <a:latin typeface="Lato" pitchFamily="34" charset="0"/>
                <a:ea typeface="Lato" pitchFamily="34" charset="-122"/>
                <a:cs typeface="Lato" pitchFamily="34" charset="-120"/>
              </a:rPr>
              <a:t>Offering a more objective and data-driven approach</a:t>
            </a:r>
            <a:endParaRPr lang="en-US" sz="1225" dirty="0"/>
          </a:p>
        </p:txBody>
      </p:sp>
      <p:pic>
        <p:nvPicPr>
          <p:cNvPr id="15" name="Image 0" descr="preencoded.png"/>
          <p:cNvPicPr>
            <a:picLocks noChangeAspect="1"/>
          </p:cNvPicPr>
          <p:nvPr/>
        </p:nvPicPr>
        <p:blipFill>
          <a:blip r:embed="rId3"/>
          <a:stretch>
            <a:fillRect/>
          </a:stretch>
        </p:blipFill>
        <p:spPr>
          <a:xfrm>
            <a:off x="8548454" y="2212695"/>
            <a:ext cx="3699989" cy="3183470"/>
          </a:xfrm>
          <a:prstGeom prst="rect">
            <a:avLst/>
          </a:prstGeom>
        </p:spPr>
      </p:pic>
      <p:sp>
        <p:nvSpPr>
          <p:cNvPr id="16" name="Text 13"/>
          <p:cNvSpPr/>
          <p:nvPr/>
        </p:nvSpPr>
        <p:spPr>
          <a:xfrm>
            <a:off x="3621167" y="5697617"/>
            <a:ext cx="7388066" cy="248722"/>
          </a:xfrm>
          <a:prstGeom prst="rect">
            <a:avLst/>
          </a:prstGeom>
          <a:noFill/>
          <a:ln/>
        </p:spPr>
        <p:txBody>
          <a:bodyPr wrap="none" rtlCol="0" anchor="t"/>
          <a:lstStyle/>
          <a:p>
            <a:pPr marL="0" indent="0">
              <a:lnSpc>
                <a:spcPts val="1960"/>
              </a:lnSpc>
              <a:buNone/>
            </a:pPr>
            <a:r>
              <a:rPr lang="en-US" sz="1225" b="1" dirty="0">
                <a:solidFill>
                  <a:srgbClr val="4A4A45"/>
                </a:solidFill>
                <a:latin typeface="Lato" pitchFamily="34" charset="0"/>
                <a:ea typeface="Lato" pitchFamily="34" charset="-122"/>
                <a:cs typeface="Lato" pitchFamily="34" charset="-120"/>
              </a:rPr>
              <a:t>Nobility &amp; Potential Interpretation</a:t>
            </a:r>
            <a:endParaRPr lang="en-US" sz="1225" dirty="0"/>
          </a:p>
        </p:txBody>
      </p:sp>
      <p:sp>
        <p:nvSpPr>
          <p:cNvPr id="17" name="Text 14"/>
          <p:cNvSpPr/>
          <p:nvPr/>
        </p:nvSpPr>
        <p:spPr>
          <a:xfrm>
            <a:off x="3869888" y="6121241"/>
            <a:ext cx="7139345" cy="497443"/>
          </a:xfrm>
          <a:prstGeom prst="rect">
            <a:avLst/>
          </a:prstGeom>
          <a:noFill/>
          <a:ln/>
        </p:spPr>
        <p:txBody>
          <a:bodyPr wrap="square" rtlCol="0" anchor="t"/>
          <a:lstStyle/>
          <a:p>
            <a:pPr marL="342900" indent="-342900" algn="l">
              <a:lnSpc>
                <a:spcPts val="1960"/>
              </a:lnSpc>
              <a:buSzPct val="100000"/>
              <a:buChar char="•"/>
            </a:pPr>
            <a:r>
              <a:rPr lang="en-US" sz="1225" dirty="0">
                <a:solidFill>
                  <a:srgbClr val="4A4A45"/>
                </a:solidFill>
                <a:latin typeface="Lato" pitchFamily="34" charset="0"/>
                <a:ea typeface="Lato" pitchFamily="34" charset="-122"/>
                <a:cs typeface="Lato" pitchFamily="34" charset="-120"/>
              </a:rPr>
              <a:t>To our knowledge, there is no existing research on analyzing and predicting sponsor growth trends within the NBA using data analytics and machine learning techniques.</a:t>
            </a:r>
            <a:endParaRPr lang="en-US" sz="1225" dirty="0"/>
          </a:p>
        </p:txBody>
      </p:sp>
      <p:sp>
        <p:nvSpPr>
          <p:cNvPr id="18" name="Text 15"/>
          <p:cNvSpPr/>
          <p:nvPr/>
        </p:nvSpPr>
        <p:spPr>
          <a:xfrm>
            <a:off x="3869888" y="6680835"/>
            <a:ext cx="7139345" cy="248722"/>
          </a:xfrm>
          <a:prstGeom prst="rect">
            <a:avLst/>
          </a:prstGeom>
          <a:noFill/>
          <a:ln/>
        </p:spPr>
        <p:txBody>
          <a:bodyPr wrap="none" rtlCol="0" anchor="t"/>
          <a:lstStyle/>
          <a:p>
            <a:pPr marL="342900" indent="-342900" algn="l">
              <a:lnSpc>
                <a:spcPts val="1960"/>
              </a:lnSpc>
              <a:buSzPct val="100000"/>
              <a:buChar char="•"/>
            </a:pPr>
            <a:r>
              <a:rPr lang="en-US" sz="1225" dirty="0">
                <a:solidFill>
                  <a:srgbClr val="4A4A45"/>
                </a:solidFill>
                <a:latin typeface="Lato" pitchFamily="34" charset="0"/>
                <a:ea typeface="Lato" pitchFamily="34" charset="-122"/>
                <a:cs typeface="Lato" pitchFamily="34" charset="-120"/>
              </a:rPr>
              <a:t>Our project's novelty lies in:</a:t>
            </a:r>
            <a:endParaRPr lang="en-US" sz="1225" dirty="0"/>
          </a:p>
        </p:txBody>
      </p:sp>
      <p:sp>
        <p:nvSpPr>
          <p:cNvPr id="19" name="Text 16"/>
          <p:cNvSpPr/>
          <p:nvPr/>
        </p:nvSpPr>
        <p:spPr>
          <a:xfrm>
            <a:off x="4118729" y="6991707"/>
            <a:ext cx="6890504"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4A4A45"/>
                </a:solidFill>
                <a:latin typeface="Lato" pitchFamily="34" charset="0"/>
                <a:ea typeface="Lato" pitchFamily="34" charset="-122"/>
                <a:cs typeface="Lato" pitchFamily="34" charset="-120"/>
              </a:rPr>
              <a:t>Applying these techniques to the specific context of NBA sponsorships</a:t>
            </a:r>
            <a:endParaRPr lang="en-US" sz="1225" dirty="0"/>
          </a:p>
        </p:txBody>
      </p:sp>
      <p:sp>
        <p:nvSpPr>
          <p:cNvPr id="20" name="Text 17"/>
          <p:cNvSpPr/>
          <p:nvPr/>
        </p:nvSpPr>
        <p:spPr>
          <a:xfrm>
            <a:off x="4118729" y="7302579"/>
            <a:ext cx="6890504"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4A4A45"/>
                </a:solidFill>
                <a:latin typeface="Lato" pitchFamily="34" charset="0"/>
                <a:ea typeface="Lato" pitchFamily="34" charset="-122"/>
                <a:cs typeface="Lato" pitchFamily="34" charset="-120"/>
              </a:rPr>
              <a:t>Contributing to a more comprehensive understanding of the sponsorship landscape</a:t>
            </a:r>
            <a:endParaRPr lang="en-US" sz="1225" dirty="0"/>
          </a:p>
        </p:txBody>
      </p:sp>
      <p:sp>
        <p:nvSpPr>
          <p:cNvPr id="21" name="Text 18"/>
          <p:cNvSpPr/>
          <p:nvPr/>
        </p:nvSpPr>
        <p:spPr>
          <a:xfrm>
            <a:off x="4118729" y="7613452"/>
            <a:ext cx="6890504"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4A4A45"/>
                </a:solidFill>
                <a:latin typeface="Lato" pitchFamily="34" charset="0"/>
                <a:ea typeface="Lato" pitchFamily="34" charset="-122"/>
                <a:cs typeface="Lato" pitchFamily="34" charset="-120"/>
              </a:rPr>
              <a:t>Informing more effective sponsorship strategies</a:t>
            </a:r>
            <a:endParaRPr lang="en-US" sz="1225" dirty="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766916" y="0"/>
            <a:ext cx="13067071" cy="8276511"/>
          </a:xfrm>
          <a:prstGeom prst="rect">
            <a:avLst/>
          </a:prstGeom>
          <a:solidFill>
            <a:srgbClr val="EFECE6"/>
          </a:solidFill>
          <a:ln/>
        </p:spPr>
      </p:sp>
      <p:sp>
        <p:nvSpPr>
          <p:cNvPr id="4" name="Text 2"/>
          <p:cNvSpPr/>
          <p:nvPr/>
        </p:nvSpPr>
        <p:spPr>
          <a:xfrm>
            <a:off x="3621167" y="427673"/>
            <a:ext cx="3888462" cy="486013"/>
          </a:xfrm>
          <a:prstGeom prst="rect">
            <a:avLst/>
          </a:prstGeom>
          <a:noFill/>
          <a:ln/>
        </p:spPr>
        <p:txBody>
          <a:bodyPr wrap="none" rtlCol="0" anchor="t"/>
          <a:lstStyle/>
          <a:p>
            <a:pPr marL="0" indent="0">
              <a:lnSpc>
                <a:spcPts val="3827"/>
              </a:lnSpc>
              <a:buNone/>
            </a:pPr>
            <a:r>
              <a:rPr lang="en-US" sz="3062" b="1" dirty="0">
                <a:solidFill>
                  <a:srgbClr val="282824"/>
                </a:solidFill>
                <a:latin typeface="Lato" pitchFamily="34" charset="0"/>
                <a:ea typeface="Lato" pitchFamily="34" charset="-122"/>
                <a:cs typeface="Lato" pitchFamily="34" charset="-120"/>
              </a:rPr>
              <a:t>Methodology</a:t>
            </a:r>
            <a:endParaRPr lang="en-US" sz="3062" dirty="0"/>
          </a:p>
        </p:txBody>
      </p:sp>
      <p:sp>
        <p:nvSpPr>
          <p:cNvPr id="5" name="Shape 3"/>
          <p:cNvSpPr/>
          <p:nvPr/>
        </p:nvSpPr>
        <p:spPr>
          <a:xfrm>
            <a:off x="7299722" y="1224677"/>
            <a:ext cx="31075" cy="6624161"/>
          </a:xfrm>
          <a:prstGeom prst="rect">
            <a:avLst/>
          </a:prstGeom>
          <a:solidFill>
            <a:srgbClr val="CDCDCA"/>
          </a:solidFill>
          <a:ln/>
        </p:spPr>
      </p:sp>
      <p:sp>
        <p:nvSpPr>
          <p:cNvPr id="6" name="Shape 4"/>
          <p:cNvSpPr/>
          <p:nvPr/>
        </p:nvSpPr>
        <p:spPr>
          <a:xfrm>
            <a:off x="6595884" y="1508462"/>
            <a:ext cx="544354" cy="31075"/>
          </a:xfrm>
          <a:prstGeom prst="rect">
            <a:avLst/>
          </a:prstGeom>
          <a:solidFill>
            <a:srgbClr val="CDCDCA"/>
          </a:solidFill>
          <a:ln/>
        </p:spPr>
      </p:sp>
      <p:sp>
        <p:nvSpPr>
          <p:cNvPr id="7" name="Shape 5"/>
          <p:cNvSpPr/>
          <p:nvPr/>
        </p:nvSpPr>
        <p:spPr>
          <a:xfrm>
            <a:off x="7140238" y="1349097"/>
            <a:ext cx="349925" cy="349925"/>
          </a:xfrm>
          <a:prstGeom prst="roundRect">
            <a:avLst>
              <a:gd name="adj" fmla="val 26670"/>
            </a:avLst>
          </a:prstGeom>
          <a:solidFill>
            <a:srgbClr val="E1DBD0"/>
          </a:solidFill>
          <a:ln/>
        </p:spPr>
      </p:sp>
      <p:sp>
        <p:nvSpPr>
          <p:cNvPr id="8" name="Text 6"/>
          <p:cNvSpPr/>
          <p:nvPr/>
        </p:nvSpPr>
        <p:spPr>
          <a:xfrm>
            <a:off x="7247513" y="1378148"/>
            <a:ext cx="135374" cy="291703"/>
          </a:xfrm>
          <a:prstGeom prst="rect">
            <a:avLst/>
          </a:prstGeom>
          <a:noFill/>
          <a:ln/>
        </p:spPr>
        <p:txBody>
          <a:bodyPr wrap="none" rtlCol="0" anchor="t"/>
          <a:lstStyle/>
          <a:p>
            <a:pPr marL="0" indent="0" algn="ctr">
              <a:lnSpc>
                <a:spcPts val="2296"/>
              </a:lnSpc>
              <a:buNone/>
            </a:pPr>
            <a:r>
              <a:rPr lang="en-US" sz="1837" b="1" dirty="0">
                <a:solidFill>
                  <a:srgbClr val="282824"/>
                </a:solidFill>
                <a:latin typeface="Lato" pitchFamily="34" charset="0"/>
                <a:ea typeface="Lato" pitchFamily="34" charset="-122"/>
                <a:cs typeface="Lato" pitchFamily="34" charset="-120"/>
              </a:rPr>
              <a:t>1</a:t>
            </a:r>
            <a:endParaRPr lang="en-US" sz="1837" dirty="0"/>
          </a:p>
        </p:txBody>
      </p:sp>
      <p:sp>
        <p:nvSpPr>
          <p:cNvPr id="9" name="Text 7"/>
          <p:cNvSpPr/>
          <p:nvPr/>
        </p:nvSpPr>
        <p:spPr>
          <a:xfrm>
            <a:off x="3621167" y="1380173"/>
            <a:ext cx="2838569" cy="248722"/>
          </a:xfrm>
          <a:prstGeom prst="rect">
            <a:avLst/>
          </a:prstGeom>
          <a:noFill/>
          <a:ln/>
        </p:spPr>
        <p:txBody>
          <a:bodyPr wrap="none" rtlCol="0" anchor="t"/>
          <a:lstStyle/>
          <a:p>
            <a:pPr marL="0" indent="0" algn="r">
              <a:lnSpc>
                <a:spcPts val="1960"/>
              </a:lnSpc>
              <a:buNone/>
            </a:pPr>
            <a:r>
              <a:rPr lang="en-US" sz="1225" b="1" dirty="0">
                <a:solidFill>
                  <a:srgbClr val="4A4A45"/>
                </a:solidFill>
                <a:latin typeface="Lato" pitchFamily="34" charset="0"/>
                <a:ea typeface="Lato" pitchFamily="34" charset="-122"/>
                <a:cs typeface="Lato" pitchFamily="34" charset="-120"/>
              </a:rPr>
              <a:t>Data Source </a:t>
            </a:r>
            <a:endParaRPr lang="en-US" sz="1225" dirty="0"/>
          </a:p>
        </p:txBody>
      </p:sp>
      <p:sp>
        <p:nvSpPr>
          <p:cNvPr id="10" name="Text 8"/>
          <p:cNvSpPr/>
          <p:nvPr/>
        </p:nvSpPr>
        <p:spPr>
          <a:xfrm>
            <a:off x="3621167" y="1722120"/>
            <a:ext cx="2838569" cy="597218"/>
          </a:xfrm>
          <a:prstGeom prst="rect">
            <a:avLst/>
          </a:prstGeom>
          <a:noFill/>
          <a:ln/>
        </p:spPr>
        <p:txBody>
          <a:bodyPr wrap="square" rtlCol="0" anchor="t"/>
          <a:lstStyle/>
          <a:p>
            <a:pPr marL="0" indent="0" algn="ctr">
              <a:lnSpc>
                <a:spcPts val="1568"/>
              </a:lnSpc>
              <a:buNone/>
            </a:pPr>
            <a:r>
              <a:rPr lang="en-US" sz="980" dirty="0">
                <a:solidFill>
                  <a:srgbClr val="4A4A45"/>
                </a:solidFill>
                <a:latin typeface="Lato" pitchFamily="34" charset="0"/>
                <a:ea typeface="Lato" pitchFamily="34" charset="-122"/>
                <a:cs typeface="Lato" pitchFamily="34" charset="-120"/>
              </a:rPr>
              <a:t>Reliable sources ensured data quality: Official NBA financial reports, Sponsorship databases, Industry reports on sports marketing and sponsorship trends</a:t>
            </a:r>
            <a:endParaRPr lang="en-US" sz="980" dirty="0"/>
          </a:p>
        </p:txBody>
      </p:sp>
      <p:sp>
        <p:nvSpPr>
          <p:cNvPr id="11" name="Shape 9"/>
          <p:cNvSpPr/>
          <p:nvPr/>
        </p:nvSpPr>
        <p:spPr>
          <a:xfrm>
            <a:off x="7490162" y="2286060"/>
            <a:ext cx="544354" cy="31075"/>
          </a:xfrm>
          <a:prstGeom prst="rect">
            <a:avLst/>
          </a:prstGeom>
          <a:solidFill>
            <a:srgbClr val="CDCDCA"/>
          </a:solidFill>
          <a:ln/>
        </p:spPr>
      </p:sp>
      <p:sp>
        <p:nvSpPr>
          <p:cNvPr id="12" name="Shape 10"/>
          <p:cNvSpPr/>
          <p:nvPr/>
        </p:nvSpPr>
        <p:spPr>
          <a:xfrm>
            <a:off x="7140238" y="2126694"/>
            <a:ext cx="349925" cy="349925"/>
          </a:xfrm>
          <a:prstGeom prst="roundRect">
            <a:avLst>
              <a:gd name="adj" fmla="val 26670"/>
            </a:avLst>
          </a:prstGeom>
          <a:solidFill>
            <a:srgbClr val="E1DBD0"/>
          </a:solidFill>
          <a:ln/>
        </p:spPr>
      </p:sp>
      <p:sp>
        <p:nvSpPr>
          <p:cNvPr id="13" name="Text 11"/>
          <p:cNvSpPr/>
          <p:nvPr/>
        </p:nvSpPr>
        <p:spPr>
          <a:xfrm>
            <a:off x="7247513" y="2155746"/>
            <a:ext cx="135374" cy="291703"/>
          </a:xfrm>
          <a:prstGeom prst="rect">
            <a:avLst/>
          </a:prstGeom>
          <a:noFill/>
          <a:ln/>
        </p:spPr>
        <p:txBody>
          <a:bodyPr wrap="none" rtlCol="0" anchor="t"/>
          <a:lstStyle/>
          <a:p>
            <a:pPr marL="0" indent="0" algn="ctr">
              <a:lnSpc>
                <a:spcPts val="2296"/>
              </a:lnSpc>
              <a:buNone/>
            </a:pPr>
            <a:r>
              <a:rPr lang="en-US" sz="1837" b="1" dirty="0">
                <a:solidFill>
                  <a:srgbClr val="282824"/>
                </a:solidFill>
                <a:latin typeface="Lato" pitchFamily="34" charset="0"/>
                <a:ea typeface="Lato" pitchFamily="34" charset="-122"/>
                <a:cs typeface="Lato" pitchFamily="34" charset="-120"/>
              </a:rPr>
              <a:t>2</a:t>
            </a:r>
            <a:endParaRPr lang="en-US" sz="1837" dirty="0"/>
          </a:p>
        </p:txBody>
      </p:sp>
      <p:sp>
        <p:nvSpPr>
          <p:cNvPr id="14" name="Text 12"/>
          <p:cNvSpPr/>
          <p:nvPr/>
        </p:nvSpPr>
        <p:spPr>
          <a:xfrm>
            <a:off x="8170664" y="2157770"/>
            <a:ext cx="2838569" cy="497443"/>
          </a:xfrm>
          <a:prstGeom prst="rect">
            <a:avLst/>
          </a:prstGeom>
          <a:noFill/>
          <a:ln/>
        </p:spPr>
        <p:txBody>
          <a:bodyPr wrap="square" rtlCol="0" anchor="t"/>
          <a:lstStyle/>
          <a:p>
            <a:pPr marL="0" indent="0" algn="l">
              <a:lnSpc>
                <a:spcPts val="1960"/>
              </a:lnSpc>
              <a:buNone/>
            </a:pPr>
            <a:r>
              <a:rPr lang="en-US" sz="1225" b="1" dirty="0">
                <a:solidFill>
                  <a:srgbClr val="4A4A45"/>
                </a:solidFill>
                <a:latin typeface="Lato" pitchFamily="34" charset="0"/>
                <a:ea typeface="Lato" pitchFamily="34" charset="-122"/>
                <a:cs typeface="Lato" pitchFamily="34" charset="-120"/>
              </a:rPr>
              <a:t>Data Cleaning and Preprocessing (using Python)</a:t>
            </a:r>
            <a:endParaRPr lang="en-US" sz="1225" dirty="0"/>
          </a:p>
        </p:txBody>
      </p:sp>
      <p:sp>
        <p:nvSpPr>
          <p:cNvPr id="15" name="Text 13"/>
          <p:cNvSpPr/>
          <p:nvPr/>
        </p:nvSpPr>
        <p:spPr>
          <a:xfrm>
            <a:off x="8170664" y="2748439"/>
            <a:ext cx="2838569" cy="796290"/>
          </a:xfrm>
          <a:prstGeom prst="rect">
            <a:avLst/>
          </a:prstGeom>
          <a:noFill/>
          <a:ln/>
        </p:spPr>
        <p:txBody>
          <a:bodyPr wrap="square" rtlCol="0" anchor="t"/>
          <a:lstStyle/>
          <a:p>
            <a:pPr marL="0" indent="0" algn="l">
              <a:lnSpc>
                <a:spcPts val="1568"/>
              </a:lnSpc>
              <a:buNone/>
            </a:pPr>
            <a:r>
              <a:rPr lang="en-US" sz="980" dirty="0">
                <a:solidFill>
                  <a:srgbClr val="4A4A45"/>
                </a:solidFill>
                <a:latin typeface="Lato" pitchFamily="34" charset="0"/>
                <a:ea typeface="Lato" pitchFamily="34" charset="-122"/>
                <a:cs typeface="Lato" pitchFamily="34" charset="-120"/>
              </a:rPr>
              <a:t>Python for data wrangling: Missing value handling, Duplicate removal, Data format standardization, Variable transformation.                                               Pandas library simplifies tasks</a:t>
            </a:r>
            <a:endParaRPr lang="en-US" sz="980" dirty="0"/>
          </a:p>
        </p:txBody>
      </p:sp>
      <p:sp>
        <p:nvSpPr>
          <p:cNvPr id="16" name="Shape 14"/>
          <p:cNvSpPr/>
          <p:nvPr/>
        </p:nvSpPr>
        <p:spPr>
          <a:xfrm>
            <a:off x="6595884" y="3212723"/>
            <a:ext cx="544354" cy="31075"/>
          </a:xfrm>
          <a:prstGeom prst="rect">
            <a:avLst/>
          </a:prstGeom>
          <a:solidFill>
            <a:srgbClr val="CDCDCA"/>
          </a:solidFill>
          <a:ln/>
        </p:spPr>
      </p:sp>
      <p:sp>
        <p:nvSpPr>
          <p:cNvPr id="17" name="Shape 15"/>
          <p:cNvSpPr/>
          <p:nvPr/>
        </p:nvSpPr>
        <p:spPr>
          <a:xfrm>
            <a:off x="7140238" y="3053358"/>
            <a:ext cx="349925" cy="349925"/>
          </a:xfrm>
          <a:prstGeom prst="roundRect">
            <a:avLst>
              <a:gd name="adj" fmla="val 26670"/>
            </a:avLst>
          </a:prstGeom>
          <a:solidFill>
            <a:srgbClr val="E1DBD0"/>
          </a:solidFill>
          <a:ln/>
        </p:spPr>
      </p:sp>
      <p:sp>
        <p:nvSpPr>
          <p:cNvPr id="18" name="Text 16"/>
          <p:cNvSpPr/>
          <p:nvPr/>
        </p:nvSpPr>
        <p:spPr>
          <a:xfrm>
            <a:off x="7247513" y="3082409"/>
            <a:ext cx="135374" cy="291703"/>
          </a:xfrm>
          <a:prstGeom prst="rect">
            <a:avLst/>
          </a:prstGeom>
          <a:noFill/>
          <a:ln/>
        </p:spPr>
        <p:txBody>
          <a:bodyPr wrap="none" rtlCol="0" anchor="t"/>
          <a:lstStyle/>
          <a:p>
            <a:pPr marL="0" indent="0" algn="ctr">
              <a:lnSpc>
                <a:spcPts val="2296"/>
              </a:lnSpc>
              <a:buNone/>
            </a:pPr>
            <a:r>
              <a:rPr lang="en-US" sz="1837" b="1" dirty="0">
                <a:solidFill>
                  <a:srgbClr val="282824"/>
                </a:solidFill>
                <a:latin typeface="Lato" pitchFamily="34" charset="0"/>
                <a:ea typeface="Lato" pitchFamily="34" charset="-122"/>
                <a:cs typeface="Lato" pitchFamily="34" charset="-120"/>
              </a:rPr>
              <a:t>3</a:t>
            </a:r>
            <a:endParaRPr lang="en-US" sz="1837" dirty="0"/>
          </a:p>
        </p:txBody>
      </p:sp>
      <p:sp>
        <p:nvSpPr>
          <p:cNvPr id="19" name="Text 17"/>
          <p:cNvSpPr/>
          <p:nvPr/>
        </p:nvSpPr>
        <p:spPr>
          <a:xfrm>
            <a:off x="3621167" y="3084433"/>
            <a:ext cx="2838569" cy="248722"/>
          </a:xfrm>
          <a:prstGeom prst="rect">
            <a:avLst/>
          </a:prstGeom>
          <a:noFill/>
          <a:ln/>
        </p:spPr>
        <p:txBody>
          <a:bodyPr wrap="none" rtlCol="0" anchor="t"/>
          <a:lstStyle/>
          <a:p>
            <a:pPr marL="0" indent="0" algn="r">
              <a:lnSpc>
                <a:spcPts val="1960"/>
              </a:lnSpc>
              <a:buNone/>
            </a:pPr>
            <a:r>
              <a:rPr lang="en-US" sz="1225" dirty="0">
                <a:solidFill>
                  <a:srgbClr val="4A4A45"/>
                </a:solidFill>
                <a:latin typeface="Lato" pitchFamily="34" charset="0"/>
                <a:ea typeface="Lato" pitchFamily="34" charset="-122"/>
                <a:cs typeface="Lato" pitchFamily="34" charset="-120"/>
              </a:rPr>
              <a:t>L</a:t>
            </a:r>
            <a:r>
              <a:rPr lang="en-US" sz="1225" b="1" dirty="0">
                <a:solidFill>
                  <a:srgbClr val="4A4A45"/>
                </a:solidFill>
                <a:latin typeface="Lato" pitchFamily="34" charset="0"/>
                <a:ea typeface="Lato" pitchFamily="34" charset="-122"/>
                <a:cs typeface="Lato" pitchFamily="34" charset="-120"/>
              </a:rPr>
              <a:t>inear Discriminant Analysis</a:t>
            </a:r>
            <a:endParaRPr lang="en-US" sz="1225" dirty="0"/>
          </a:p>
        </p:txBody>
      </p:sp>
      <p:sp>
        <p:nvSpPr>
          <p:cNvPr id="20" name="Text 18"/>
          <p:cNvSpPr/>
          <p:nvPr/>
        </p:nvSpPr>
        <p:spPr>
          <a:xfrm>
            <a:off x="3621167" y="3426381"/>
            <a:ext cx="2838569" cy="796290"/>
          </a:xfrm>
          <a:prstGeom prst="rect">
            <a:avLst/>
          </a:prstGeom>
          <a:noFill/>
          <a:ln/>
        </p:spPr>
        <p:txBody>
          <a:bodyPr wrap="square" rtlCol="0" anchor="t"/>
          <a:lstStyle/>
          <a:p>
            <a:pPr marL="0" indent="0" algn="r">
              <a:lnSpc>
                <a:spcPts val="1568"/>
              </a:lnSpc>
              <a:buNone/>
            </a:pPr>
            <a:r>
              <a:rPr lang="en-US" sz="980" dirty="0">
                <a:solidFill>
                  <a:srgbClr val="4A4A45"/>
                </a:solidFill>
                <a:latin typeface="Lato" pitchFamily="34" charset="0"/>
                <a:ea typeface="Lato" pitchFamily="34" charset="-122"/>
                <a:cs typeface="Lato" pitchFamily="34" charset="-120"/>
              </a:rPr>
              <a:t>LDA for feature importance: Identified key differentiators for successful sponsorships Shed light on factors driving growth Foundation for predictive modeling</a:t>
            </a:r>
            <a:endParaRPr lang="en-US" sz="980" dirty="0"/>
          </a:p>
        </p:txBody>
      </p:sp>
      <p:sp>
        <p:nvSpPr>
          <p:cNvPr id="21" name="Shape 19"/>
          <p:cNvSpPr/>
          <p:nvPr/>
        </p:nvSpPr>
        <p:spPr>
          <a:xfrm>
            <a:off x="7490162" y="4139505"/>
            <a:ext cx="544354" cy="31075"/>
          </a:xfrm>
          <a:prstGeom prst="rect">
            <a:avLst/>
          </a:prstGeom>
          <a:solidFill>
            <a:srgbClr val="CDCDCA"/>
          </a:solidFill>
          <a:ln/>
        </p:spPr>
      </p:sp>
      <p:sp>
        <p:nvSpPr>
          <p:cNvPr id="22" name="Shape 20"/>
          <p:cNvSpPr/>
          <p:nvPr/>
        </p:nvSpPr>
        <p:spPr>
          <a:xfrm>
            <a:off x="7140238" y="3980140"/>
            <a:ext cx="349925" cy="349925"/>
          </a:xfrm>
          <a:prstGeom prst="roundRect">
            <a:avLst>
              <a:gd name="adj" fmla="val 26670"/>
            </a:avLst>
          </a:prstGeom>
          <a:solidFill>
            <a:srgbClr val="E1DBD0"/>
          </a:solidFill>
          <a:ln/>
        </p:spPr>
      </p:sp>
      <p:sp>
        <p:nvSpPr>
          <p:cNvPr id="23" name="Text 21"/>
          <p:cNvSpPr/>
          <p:nvPr/>
        </p:nvSpPr>
        <p:spPr>
          <a:xfrm>
            <a:off x="7247513" y="4009192"/>
            <a:ext cx="135374" cy="291703"/>
          </a:xfrm>
          <a:prstGeom prst="rect">
            <a:avLst/>
          </a:prstGeom>
          <a:noFill/>
          <a:ln/>
        </p:spPr>
        <p:txBody>
          <a:bodyPr wrap="none" rtlCol="0" anchor="t"/>
          <a:lstStyle/>
          <a:p>
            <a:pPr marL="0" indent="0" algn="ctr">
              <a:lnSpc>
                <a:spcPts val="2296"/>
              </a:lnSpc>
              <a:buNone/>
            </a:pPr>
            <a:r>
              <a:rPr lang="en-US" sz="1837" b="1" dirty="0">
                <a:solidFill>
                  <a:srgbClr val="282824"/>
                </a:solidFill>
                <a:latin typeface="Lato" pitchFamily="34" charset="0"/>
                <a:ea typeface="Lato" pitchFamily="34" charset="-122"/>
                <a:cs typeface="Lato" pitchFamily="34" charset="-120"/>
              </a:rPr>
              <a:t>4</a:t>
            </a:r>
            <a:endParaRPr lang="en-US" sz="1837" dirty="0"/>
          </a:p>
        </p:txBody>
      </p:sp>
      <p:sp>
        <p:nvSpPr>
          <p:cNvPr id="24" name="Text 22"/>
          <p:cNvSpPr/>
          <p:nvPr/>
        </p:nvSpPr>
        <p:spPr>
          <a:xfrm>
            <a:off x="8170664" y="4011216"/>
            <a:ext cx="2838569" cy="497443"/>
          </a:xfrm>
          <a:prstGeom prst="rect">
            <a:avLst/>
          </a:prstGeom>
          <a:noFill/>
          <a:ln/>
        </p:spPr>
        <p:txBody>
          <a:bodyPr wrap="square" rtlCol="0" anchor="t"/>
          <a:lstStyle/>
          <a:p>
            <a:pPr marL="0" indent="0" algn="l">
              <a:lnSpc>
                <a:spcPts val="1960"/>
              </a:lnSpc>
              <a:buNone/>
            </a:pPr>
            <a:r>
              <a:rPr lang="en-US" sz="1225" b="1" dirty="0">
                <a:solidFill>
                  <a:srgbClr val="4A4A45"/>
                </a:solidFill>
                <a:latin typeface="Lato" pitchFamily="34" charset="0"/>
                <a:ea typeface="Lato" pitchFamily="34" charset="-122"/>
                <a:cs typeface="Lato" pitchFamily="34" charset="-120"/>
              </a:rPr>
              <a:t>Classification Modeling with Logistic Regression</a:t>
            </a:r>
            <a:endParaRPr lang="en-US" sz="1225" dirty="0"/>
          </a:p>
        </p:txBody>
      </p:sp>
      <p:sp>
        <p:nvSpPr>
          <p:cNvPr id="25" name="Text 23"/>
          <p:cNvSpPr/>
          <p:nvPr/>
        </p:nvSpPr>
        <p:spPr>
          <a:xfrm>
            <a:off x="8170664" y="4601885"/>
            <a:ext cx="2974258" cy="398145"/>
          </a:xfrm>
          <a:prstGeom prst="rect">
            <a:avLst/>
          </a:prstGeom>
          <a:noFill/>
          <a:ln/>
        </p:spPr>
        <p:txBody>
          <a:bodyPr wrap="square" rtlCol="0" anchor="t"/>
          <a:lstStyle/>
          <a:p>
            <a:pPr marL="0" indent="0" algn="l">
              <a:lnSpc>
                <a:spcPts val="1568"/>
              </a:lnSpc>
              <a:buNone/>
            </a:pPr>
            <a:r>
              <a:rPr lang="en-US" sz="980" dirty="0">
                <a:solidFill>
                  <a:srgbClr val="4A4A45"/>
                </a:solidFill>
                <a:latin typeface="Lato" pitchFamily="34" charset="0"/>
                <a:ea typeface="Lato" pitchFamily="34" charset="-122"/>
                <a:cs typeface="Lato" pitchFamily="34" charset="-120"/>
              </a:rPr>
              <a:t>Predicting Sponsor Growth: Logistic Regression Model</a:t>
            </a:r>
            <a:endParaRPr lang="en-US" sz="980" dirty="0"/>
          </a:p>
        </p:txBody>
      </p:sp>
      <p:sp>
        <p:nvSpPr>
          <p:cNvPr id="26" name="Text 24"/>
          <p:cNvSpPr/>
          <p:nvPr/>
        </p:nvSpPr>
        <p:spPr>
          <a:xfrm>
            <a:off x="8170664" y="5093256"/>
            <a:ext cx="2974258" cy="597218"/>
          </a:xfrm>
          <a:prstGeom prst="rect">
            <a:avLst/>
          </a:prstGeom>
          <a:noFill/>
          <a:ln/>
        </p:spPr>
        <p:txBody>
          <a:bodyPr wrap="square" rtlCol="0" anchor="t"/>
          <a:lstStyle/>
          <a:p>
            <a:pPr marL="0" indent="0" algn="l">
              <a:lnSpc>
                <a:spcPts val="1568"/>
              </a:lnSpc>
              <a:buNone/>
            </a:pPr>
            <a:r>
              <a:rPr lang="en-US" sz="980" dirty="0">
                <a:solidFill>
                  <a:srgbClr val="4A4A45"/>
                </a:solidFill>
                <a:latin typeface="Lato" pitchFamily="34" charset="0"/>
                <a:ea typeface="Lato" pitchFamily="34" charset="-122"/>
                <a:cs typeface="Lato" pitchFamily="34" charset="-120"/>
              </a:rPr>
              <a:t>Building on LDA's insights: Logistic regression for growth prediction, Ideal for binary classification (successful/unsuccessful)</a:t>
            </a:r>
            <a:endParaRPr lang="en-US" sz="980" dirty="0"/>
          </a:p>
        </p:txBody>
      </p:sp>
      <p:sp>
        <p:nvSpPr>
          <p:cNvPr id="27" name="Shape 25"/>
          <p:cNvSpPr/>
          <p:nvPr/>
        </p:nvSpPr>
        <p:spPr>
          <a:xfrm>
            <a:off x="6595884" y="5212378"/>
            <a:ext cx="544354" cy="31075"/>
          </a:xfrm>
          <a:prstGeom prst="rect">
            <a:avLst/>
          </a:prstGeom>
          <a:solidFill>
            <a:srgbClr val="CDCDCA"/>
          </a:solidFill>
          <a:ln/>
        </p:spPr>
      </p:sp>
      <p:sp>
        <p:nvSpPr>
          <p:cNvPr id="28" name="Shape 26"/>
          <p:cNvSpPr/>
          <p:nvPr/>
        </p:nvSpPr>
        <p:spPr>
          <a:xfrm>
            <a:off x="7140238" y="5053013"/>
            <a:ext cx="349925" cy="349925"/>
          </a:xfrm>
          <a:prstGeom prst="roundRect">
            <a:avLst>
              <a:gd name="adj" fmla="val 26670"/>
            </a:avLst>
          </a:prstGeom>
          <a:solidFill>
            <a:srgbClr val="E1DBD0"/>
          </a:solidFill>
          <a:ln/>
        </p:spPr>
      </p:sp>
      <p:sp>
        <p:nvSpPr>
          <p:cNvPr id="29" name="Text 27"/>
          <p:cNvSpPr/>
          <p:nvPr/>
        </p:nvSpPr>
        <p:spPr>
          <a:xfrm>
            <a:off x="7247513" y="5082064"/>
            <a:ext cx="135374" cy="291703"/>
          </a:xfrm>
          <a:prstGeom prst="rect">
            <a:avLst/>
          </a:prstGeom>
          <a:noFill/>
          <a:ln/>
        </p:spPr>
        <p:txBody>
          <a:bodyPr wrap="none" rtlCol="0" anchor="t"/>
          <a:lstStyle/>
          <a:p>
            <a:pPr marL="0" indent="0" algn="ctr">
              <a:lnSpc>
                <a:spcPts val="2296"/>
              </a:lnSpc>
              <a:buNone/>
            </a:pPr>
            <a:r>
              <a:rPr lang="en-US" sz="1837" b="1" dirty="0">
                <a:solidFill>
                  <a:srgbClr val="282824"/>
                </a:solidFill>
                <a:latin typeface="Lato" pitchFamily="34" charset="0"/>
                <a:ea typeface="Lato" pitchFamily="34" charset="-122"/>
                <a:cs typeface="Lato" pitchFamily="34" charset="-120"/>
              </a:rPr>
              <a:t>5</a:t>
            </a:r>
            <a:endParaRPr lang="en-US" sz="1837" dirty="0"/>
          </a:p>
        </p:txBody>
      </p:sp>
      <p:sp>
        <p:nvSpPr>
          <p:cNvPr id="30" name="Text 28"/>
          <p:cNvSpPr/>
          <p:nvPr/>
        </p:nvSpPr>
        <p:spPr>
          <a:xfrm>
            <a:off x="3621167" y="5084088"/>
            <a:ext cx="2838569" cy="248722"/>
          </a:xfrm>
          <a:prstGeom prst="rect">
            <a:avLst/>
          </a:prstGeom>
          <a:noFill/>
          <a:ln/>
        </p:spPr>
        <p:txBody>
          <a:bodyPr wrap="none" rtlCol="0" anchor="t"/>
          <a:lstStyle/>
          <a:p>
            <a:pPr marL="0" indent="0" algn="r">
              <a:lnSpc>
                <a:spcPts val="1960"/>
              </a:lnSpc>
              <a:buNone/>
            </a:pPr>
            <a:r>
              <a:rPr lang="en-US" sz="1225" b="1" dirty="0">
                <a:solidFill>
                  <a:srgbClr val="4A4A45"/>
                </a:solidFill>
                <a:latin typeface="Lato" pitchFamily="34" charset="0"/>
                <a:ea typeface="Lato" pitchFamily="34" charset="-122"/>
                <a:cs typeface="Lato" pitchFamily="34" charset="-120"/>
              </a:rPr>
              <a:t>Prediction and Interpretation</a:t>
            </a:r>
            <a:endParaRPr lang="en-US" sz="1225" dirty="0"/>
          </a:p>
        </p:txBody>
      </p:sp>
      <p:sp>
        <p:nvSpPr>
          <p:cNvPr id="31" name="Text 29"/>
          <p:cNvSpPr/>
          <p:nvPr/>
        </p:nvSpPr>
        <p:spPr>
          <a:xfrm>
            <a:off x="3621167" y="5426035"/>
            <a:ext cx="2838569" cy="1194435"/>
          </a:xfrm>
          <a:prstGeom prst="rect">
            <a:avLst/>
          </a:prstGeom>
          <a:noFill/>
          <a:ln/>
        </p:spPr>
        <p:txBody>
          <a:bodyPr wrap="square" rtlCol="0" anchor="t"/>
          <a:lstStyle/>
          <a:p>
            <a:pPr marL="0" indent="0" algn="r">
              <a:lnSpc>
                <a:spcPts val="1568"/>
              </a:lnSpc>
              <a:buNone/>
            </a:pPr>
            <a:r>
              <a:rPr lang="en-US" sz="980" dirty="0">
                <a:solidFill>
                  <a:srgbClr val="4A4A45"/>
                </a:solidFill>
                <a:latin typeface="Lato" pitchFamily="34" charset="0"/>
                <a:ea typeface="Lato" pitchFamily="34" charset="-122"/>
                <a:cs typeface="Lato" pitchFamily="34" charset="-120"/>
              </a:rPr>
              <a:t>Using a logistic regression model, we predicted sponsor growth for NBA teams. By analyzing the model's results, we identified key drivers like team performance, market size, and brand fit. This provided valuable insights for clients to optimize their NBA sponsorship strategies.</a:t>
            </a:r>
            <a:endParaRPr lang="en-US" sz="980" dirty="0"/>
          </a:p>
        </p:txBody>
      </p:sp>
      <p:sp>
        <p:nvSpPr>
          <p:cNvPr id="32" name="Shape 30"/>
          <p:cNvSpPr/>
          <p:nvPr/>
        </p:nvSpPr>
        <p:spPr>
          <a:xfrm>
            <a:off x="7490162" y="6285250"/>
            <a:ext cx="544354" cy="31075"/>
          </a:xfrm>
          <a:prstGeom prst="rect">
            <a:avLst/>
          </a:prstGeom>
          <a:solidFill>
            <a:srgbClr val="CDCDCA"/>
          </a:solidFill>
          <a:ln/>
        </p:spPr>
      </p:sp>
      <p:sp>
        <p:nvSpPr>
          <p:cNvPr id="33" name="Shape 31"/>
          <p:cNvSpPr/>
          <p:nvPr/>
        </p:nvSpPr>
        <p:spPr>
          <a:xfrm>
            <a:off x="7140238" y="6125885"/>
            <a:ext cx="349925" cy="349925"/>
          </a:xfrm>
          <a:prstGeom prst="roundRect">
            <a:avLst>
              <a:gd name="adj" fmla="val 26670"/>
            </a:avLst>
          </a:prstGeom>
          <a:solidFill>
            <a:srgbClr val="E1DBD0"/>
          </a:solidFill>
          <a:ln/>
        </p:spPr>
      </p:sp>
      <p:sp>
        <p:nvSpPr>
          <p:cNvPr id="34" name="Text 32"/>
          <p:cNvSpPr/>
          <p:nvPr/>
        </p:nvSpPr>
        <p:spPr>
          <a:xfrm>
            <a:off x="7247513" y="6154936"/>
            <a:ext cx="135374" cy="291703"/>
          </a:xfrm>
          <a:prstGeom prst="rect">
            <a:avLst/>
          </a:prstGeom>
          <a:noFill/>
          <a:ln/>
        </p:spPr>
        <p:txBody>
          <a:bodyPr wrap="none" rtlCol="0" anchor="t"/>
          <a:lstStyle/>
          <a:p>
            <a:pPr marL="0" indent="0" algn="ctr">
              <a:lnSpc>
                <a:spcPts val="2296"/>
              </a:lnSpc>
              <a:buNone/>
            </a:pPr>
            <a:r>
              <a:rPr lang="en-US" sz="1837" b="1" dirty="0">
                <a:solidFill>
                  <a:srgbClr val="282824"/>
                </a:solidFill>
                <a:latin typeface="Lato" pitchFamily="34" charset="0"/>
                <a:ea typeface="Lato" pitchFamily="34" charset="-122"/>
                <a:cs typeface="Lato" pitchFamily="34" charset="-120"/>
              </a:rPr>
              <a:t>6</a:t>
            </a:r>
            <a:endParaRPr lang="en-US" sz="1837" dirty="0"/>
          </a:p>
        </p:txBody>
      </p:sp>
      <p:sp>
        <p:nvSpPr>
          <p:cNvPr id="35" name="Text 33"/>
          <p:cNvSpPr/>
          <p:nvPr/>
        </p:nvSpPr>
        <p:spPr>
          <a:xfrm>
            <a:off x="8170664" y="6156960"/>
            <a:ext cx="2838569" cy="248722"/>
          </a:xfrm>
          <a:prstGeom prst="rect">
            <a:avLst/>
          </a:prstGeom>
          <a:noFill/>
          <a:ln/>
        </p:spPr>
        <p:txBody>
          <a:bodyPr wrap="none" rtlCol="0" anchor="t"/>
          <a:lstStyle/>
          <a:p>
            <a:pPr marL="0" indent="0" algn="l">
              <a:lnSpc>
                <a:spcPts val="1960"/>
              </a:lnSpc>
              <a:buNone/>
            </a:pPr>
            <a:r>
              <a:rPr lang="en-US" sz="1225" b="1" dirty="0">
                <a:solidFill>
                  <a:srgbClr val="4A4A45"/>
                </a:solidFill>
                <a:latin typeface="Lato" pitchFamily="34" charset="0"/>
                <a:ea typeface="Lato" pitchFamily="34" charset="-122"/>
                <a:cs typeface="Lato" pitchFamily="34" charset="-120"/>
              </a:rPr>
              <a:t>Data Visualization</a:t>
            </a:r>
            <a:endParaRPr lang="en-US" sz="1225" dirty="0"/>
          </a:p>
        </p:txBody>
      </p:sp>
      <p:sp>
        <p:nvSpPr>
          <p:cNvPr id="36" name="Text 34"/>
          <p:cNvSpPr/>
          <p:nvPr/>
        </p:nvSpPr>
        <p:spPr>
          <a:xfrm>
            <a:off x="8170664" y="6498908"/>
            <a:ext cx="3436837" cy="1194435"/>
          </a:xfrm>
          <a:prstGeom prst="rect">
            <a:avLst/>
          </a:prstGeom>
          <a:noFill/>
          <a:ln/>
        </p:spPr>
        <p:txBody>
          <a:bodyPr wrap="square" rtlCol="0" anchor="t"/>
          <a:lstStyle/>
          <a:p>
            <a:pPr marL="0" indent="0" algn="l">
              <a:lnSpc>
                <a:spcPts val="1568"/>
              </a:lnSpc>
              <a:buNone/>
            </a:pPr>
            <a:r>
              <a:rPr lang="en-US" sz="980" dirty="0">
                <a:solidFill>
                  <a:srgbClr val="4A4A45"/>
                </a:solidFill>
                <a:latin typeface="Lato" pitchFamily="34" charset="0"/>
                <a:ea typeface="Lato" pitchFamily="34" charset="-122"/>
                <a:cs typeface="Lato" pitchFamily="34" charset="-120"/>
              </a:rPr>
              <a:t>We created interactive dashboards using Microsoft Power BI to effectively communicate our NBA sponsor growth findings. Power BI's rich set of visualizations allowed us to present data in a clear and engaging way, empowering clients to explore trends and gain their own insights.</a:t>
            </a:r>
            <a:endParaRPr lang="en-US" sz="980"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707923" y="0"/>
            <a:ext cx="13170309" cy="8231267"/>
          </a:xfrm>
          <a:prstGeom prst="rect">
            <a:avLst/>
          </a:prstGeom>
          <a:solidFill>
            <a:srgbClr val="EFECE6"/>
          </a:solidFill>
          <a:ln/>
        </p:spPr>
      </p:sp>
      <p:sp>
        <p:nvSpPr>
          <p:cNvPr id="4" name="Text 2"/>
          <p:cNvSpPr/>
          <p:nvPr/>
        </p:nvSpPr>
        <p:spPr>
          <a:xfrm>
            <a:off x="2230993" y="588645"/>
            <a:ext cx="9559528" cy="668893"/>
          </a:xfrm>
          <a:prstGeom prst="rect">
            <a:avLst/>
          </a:prstGeom>
          <a:noFill/>
          <a:ln/>
        </p:spPr>
        <p:txBody>
          <a:bodyPr wrap="none" rtlCol="0" anchor="t"/>
          <a:lstStyle/>
          <a:p>
            <a:pPr marL="0" indent="0">
              <a:lnSpc>
                <a:spcPts val="5268"/>
              </a:lnSpc>
              <a:buNone/>
            </a:pPr>
            <a:r>
              <a:rPr lang="en-US" sz="4214" b="1" dirty="0">
                <a:solidFill>
                  <a:srgbClr val="282824"/>
                </a:solidFill>
                <a:latin typeface="Lato" pitchFamily="34" charset="0"/>
                <a:ea typeface="Lato" pitchFamily="34" charset="-122"/>
                <a:cs typeface="Lato" pitchFamily="34" charset="-120"/>
              </a:rPr>
              <a:t>Logistic Regression Model Development</a:t>
            </a:r>
            <a:endParaRPr lang="en-US" sz="4214" dirty="0"/>
          </a:p>
        </p:txBody>
      </p:sp>
      <p:sp>
        <p:nvSpPr>
          <p:cNvPr id="5" name="Text 3"/>
          <p:cNvSpPr/>
          <p:nvPr/>
        </p:nvSpPr>
        <p:spPr>
          <a:xfrm>
            <a:off x="2504956" y="1664137"/>
            <a:ext cx="4549140" cy="547688"/>
          </a:xfrm>
          <a:prstGeom prst="rect">
            <a:avLst/>
          </a:prstGeom>
          <a:noFill/>
          <a:ln/>
        </p:spPr>
        <p:txBody>
          <a:bodyPr wrap="square" rtlCol="0" anchor="t"/>
          <a:lstStyle/>
          <a:p>
            <a:pPr marL="342900" indent="-342900" algn="l">
              <a:lnSpc>
                <a:spcPts val="2158"/>
              </a:lnSpc>
              <a:buSzPct val="100000"/>
              <a:buChar char="•"/>
            </a:pPr>
            <a:r>
              <a:rPr lang="en-US" sz="1348" dirty="0">
                <a:solidFill>
                  <a:srgbClr val="4A4A45"/>
                </a:solidFill>
                <a:latin typeface="Lato" pitchFamily="34" charset="0"/>
                <a:ea typeface="Lato" pitchFamily="34" charset="-122"/>
                <a:cs typeface="Lato" pitchFamily="34" charset="-120"/>
              </a:rPr>
              <a:t>Logistic regression is a statistical method used for classification tasks.</a:t>
            </a:r>
            <a:endParaRPr lang="en-US" sz="1348" dirty="0"/>
          </a:p>
        </p:txBody>
      </p:sp>
      <p:sp>
        <p:nvSpPr>
          <p:cNvPr id="6" name="Text 4"/>
          <p:cNvSpPr/>
          <p:nvPr/>
        </p:nvSpPr>
        <p:spPr>
          <a:xfrm>
            <a:off x="2504956" y="2297430"/>
            <a:ext cx="4549140" cy="547688"/>
          </a:xfrm>
          <a:prstGeom prst="rect">
            <a:avLst/>
          </a:prstGeom>
          <a:noFill/>
          <a:ln/>
        </p:spPr>
        <p:txBody>
          <a:bodyPr wrap="square" rtlCol="0" anchor="t"/>
          <a:lstStyle/>
          <a:p>
            <a:pPr marL="342900" indent="-342900" algn="l">
              <a:lnSpc>
                <a:spcPts val="2158"/>
              </a:lnSpc>
              <a:buSzPct val="100000"/>
              <a:buChar char="•"/>
            </a:pPr>
            <a:r>
              <a:rPr lang="en-US" sz="1348" dirty="0">
                <a:solidFill>
                  <a:srgbClr val="4A4A45"/>
                </a:solidFill>
                <a:latin typeface="Lato" pitchFamily="34" charset="0"/>
                <a:ea typeface="Lato" pitchFamily="34" charset="-122"/>
                <a:cs typeface="Lato" pitchFamily="34" charset="-120"/>
              </a:rPr>
              <a:t>It is used to estimate the probability of an event occurring, such as a company growing.</a:t>
            </a:r>
            <a:endParaRPr lang="en-US" sz="1348" dirty="0"/>
          </a:p>
        </p:txBody>
      </p:sp>
      <p:sp>
        <p:nvSpPr>
          <p:cNvPr id="7" name="Text 5"/>
          <p:cNvSpPr/>
          <p:nvPr/>
        </p:nvSpPr>
        <p:spPr>
          <a:xfrm>
            <a:off x="2504956" y="2930723"/>
            <a:ext cx="4549140" cy="821531"/>
          </a:xfrm>
          <a:prstGeom prst="rect">
            <a:avLst/>
          </a:prstGeom>
          <a:noFill/>
          <a:ln/>
        </p:spPr>
        <p:txBody>
          <a:bodyPr wrap="square" rtlCol="0" anchor="t"/>
          <a:lstStyle/>
          <a:p>
            <a:pPr marL="342900" indent="-342900" algn="l">
              <a:lnSpc>
                <a:spcPts val="2158"/>
              </a:lnSpc>
              <a:buSzPct val="100000"/>
              <a:buChar char="•"/>
            </a:pPr>
            <a:r>
              <a:rPr lang="en-US" sz="1348" dirty="0">
                <a:solidFill>
                  <a:srgbClr val="4A4A45"/>
                </a:solidFill>
                <a:latin typeface="Lato" pitchFamily="34" charset="0"/>
                <a:ea typeface="Lato" pitchFamily="34" charset="-122"/>
                <a:cs typeface="Lato" pitchFamily="34" charset="-120"/>
              </a:rPr>
              <a:t>Logistic regression uses a sigmoid function to map the linear combination of input features to a probability between 0 and 1.</a:t>
            </a:r>
            <a:endParaRPr lang="en-US" sz="1348" dirty="0"/>
          </a:p>
        </p:txBody>
      </p:sp>
      <p:sp>
        <p:nvSpPr>
          <p:cNvPr id="8" name="Text 6"/>
          <p:cNvSpPr/>
          <p:nvPr/>
        </p:nvSpPr>
        <p:spPr>
          <a:xfrm>
            <a:off x="2230993" y="3944898"/>
            <a:ext cx="4823103" cy="342424"/>
          </a:xfrm>
          <a:prstGeom prst="rect">
            <a:avLst/>
          </a:prstGeom>
          <a:noFill/>
          <a:ln/>
        </p:spPr>
        <p:txBody>
          <a:bodyPr wrap="none" rtlCol="0" anchor="t"/>
          <a:lstStyle/>
          <a:p>
            <a:pPr marL="0" indent="0">
              <a:lnSpc>
                <a:spcPts val="2697"/>
              </a:lnSpc>
              <a:buNone/>
            </a:pPr>
            <a:r>
              <a:rPr lang="en-US" sz="1686" b="1" dirty="0">
                <a:solidFill>
                  <a:srgbClr val="4A4A45"/>
                </a:solidFill>
                <a:latin typeface="Lato" pitchFamily="34" charset="0"/>
                <a:ea typeface="Lato" pitchFamily="34" charset="-122"/>
                <a:cs typeface="Lato" pitchFamily="34" charset="-120"/>
              </a:rPr>
              <a:t>Data Preparation</a:t>
            </a:r>
            <a:endParaRPr lang="en-US" sz="1686" dirty="0"/>
          </a:p>
        </p:txBody>
      </p:sp>
      <p:sp>
        <p:nvSpPr>
          <p:cNvPr id="9" name="Text 7"/>
          <p:cNvSpPr/>
          <p:nvPr/>
        </p:nvSpPr>
        <p:spPr>
          <a:xfrm>
            <a:off x="2504956" y="4479965"/>
            <a:ext cx="4549140" cy="547688"/>
          </a:xfrm>
          <a:prstGeom prst="rect">
            <a:avLst/>
          </a:prstGeom>
          <a:noFill/>
          <a:ln/>
        </p:spPr>
        <p:txBody>
          <a:bodyPr wrap="square" rtlCol="0" anchor="t"/>
          <a:lstStyle/>
          <a:p>
            <a:pPr marL="342900" indent="-342900" algn="l">
              <a:lnSpc>
                <a:spcPts val="2158"/>
              </a:lnSpc>
              <a:buSzPct val="100000"/>
              <a:buChar char="•"/>
            </a:pPr>
            <a:r>
              <a:rPr lang="en-US" sz="1348" dirty="0">
                <a:solidFill>
                  <a:srgbClr val="4A4A45"/>
                </a:solidFill>
                <a:latin typeface="Lato" pitchFamily="34" charset="0"/>
                <a:ea typeface="Lato" pitchFamily="34" charset="-122"/>
                <a:cs typeface="Lato" pitchFamily="34" charset="-120"/>
              </a:rPr>
              <a:t>The code imports necessary libraries such as pandas, numpy, and matplotlib.</a:t>
            </a:r>
            <a:endParaRPr lang="en-US" sz="1348" dirty="0"/>
          </a:p>
        </p:txBody>
      </p:sp>
      <p:sp>
        <p:nvSpPr>
          <p:cNvPr id="10" name="Text 8"/>
          <p:cNvSpPr/>
          <p:nvPr/>
        </p:nvSpPr>
        <p:spPr>
          <a:xfrm>
            <a:off x="2504956" y="5113258"/>
            <a:ext cx="4549140" cy="273844"/>
          </a:xfrm>
          <a:prstGeom prst="rect">
            <a:avLst/>
          </a:prstGeom>
          <a:noFill/>
          <a:ln/>
        </p:spPr>
        <p:txBody>
          <a:bodyPr wrap="none" rtlCol="0" anchor="t"/>
          <a:lstStyle/>
          <a:p>
            <a:pPr marL="342900" indent="-342900" algn="l">
              <a:lnSpc>
                <a:spcPts val="2158"/>
              </a:lnSpc>
              <a:buSzPct val="100000"/>
              <a:buChar char="•"/>
            </a:pPr>
            <a:r>
              <a:rPr lang="en-US" sz="1348" dirty="0">
                <a:solidFill>
                  <a:srgbClr val="4A4A45"/>
                </a:solidFill>
                <a:latin typeface="Lato" pitchFamily="34" charset="0"/>
                <a:ea typeface="Lato" pitchFamily="34" charset="-122"/>
                <a:cs typeface="Lato" pitchFamily="34" charset="-120"/>
              </a:rPr>
              <a:t>It reads the CSV data into a pandas DataFrame.</a:t>
            </a:r>
            <a:endParaRPr lang="en-US" sz="1348" dirty="0"/>
          </a:p>
        </p:txBody>
      </p:sp>
      <p:sp>
        <p:nvSpPr>
          <p:cNvPr id="11" name="Text 9"/>
          <p:cNvSpPr/>
          <p:nvPr/>
        </p:nvSpPr>
        <p:spPr>
          <a:xfrm>
            <a:off x="2504956" y="5472708"/>
            <a:ext cx="4549140" cy="273844"/>
          </a:xfrm>
          <a:prstGeom prst="rect">
            <a:avLst/>
          </a:prstGeom>
          <a:noFill/>
          <a:ln/>
        </p:spPr>
        <p:txBody>
          <a:bodyPr wrap="none" rtlCol="0" anchor="t"/>
          <a:lstStyle/>
          <a:p>
            <a:pPr marL="342900" indent="-342900" algn="l">
              <a:lnSpc>
                <a:spcPts val="2158"/>
              </a:lnSpc>
              <a:buSzPct val="100000"/>
              <a:buChar char="•"/>
            </a:pPr>
            <a:r>
              <a:rPr lang="en-US" sz="1348" dirty="0">
                <a:solidFill>
                  <a:srgbClr val="4A4A45"/>
                </a:solidFill>
                <a:latin typeface="Lato" pitchFamily="34" charset="0"/>
                <a:ea typeface="Lato" pitchFamily="34" charset="-122"/>
                <a:cs typeface="Lato" pitchFamily="34" charset="-120"/>
              </a:rPr>
              <a:t>The code handles missing values and data cleaning.</a:t>
            </a:r>
            <a:endParaRPr lang="en-US" sz="1348" dirty="0"/>
          </a:p>
        </p:txBody>
      </p:sp>
      <p:sp>
        <p:nvSpPr>
          <p:cNvPr id="12" name="Text 10"/>
          <p:cNvSpPr/>
          <p:nvPr/>
        </p:nvSpPr>
        <p:spPr>
          <a:xfrm>
            <a:off x="2504956" y="5832158"/>
            <a:ext cx="4549140" cy="547688"/>
          </a:xfrm>
          <a:prstGeom prst="rect">
            <a:avLst/>
          </a:prstGeom>
          <a:noFill/>
          <a:ln/>
        </p:spPr>
        <p:txBody>
          <a:bodyPr wrap="square" rtlCol="0" anchor="t"/>
          <a:lstStyle/>
          <a:p>
            <a:pPr marL="342900" indent="-342900" algn="l">
              <a:lnSpc>
                <a:spcPts val="2158"/>
              </a:lnSpc>
              <a:buSzPct val="100000"/>
              <a:buChar char="•"/>
            </a:pPr>
            <a:r>
              <a:rPr lang="en-US" sz="1348" dirty="0">
                <a:solidFill>
                  <a:srgbClr val="4A4A45"/>
                </a:solidFill>
                <a:latin typeface="Lato" pitchFamily="34" charset="0"/>
                <a:ea typeface="Lato" pitchFamily="34" charset="-122"/>
                <a:cs typeface="Lato" pitchFamily="34" charset="-120"/>
              </a:rPr>
              <a:t>It then separates the features (previous year profit, current year profit) and target variable (growth)</a:t>
            </a:r>
            <a:endParaRPr lang="en-US" sz="1348" dirty="0"/>
          </a:p>
        </p:txBody>
      </p:sp>
      <p:sp>
        <p:nvSpPr>
          <p:cNvPr id="13" name="Text 11"/>
          <p:cNvSpPr/>
          <p:nvPr/>
        </p:nvSpPr>
        <p:spPr>
          <a:xfrm>
            <a:off x="2230993" y="6572488"/>
            <a:ext cx="4823103" cy="342424"/>
          </a:xfrm>
          <a:prstGeom prst="rect">
            <a:avLst/>
          </a:prstGeom>
          <a:noFill/>
          <a:ln/>
        </p:spPr>
        <p:txBody>
          <a:bodyPr wrap="none" rtlCol="0" anchor="t"/>
          <a:lstStyle/>
          <a:p>
            <a:pPr marL="0" indent="0">
              <a:lnSpc>
                <a:spcPts val="2697"/>
              </a:lnSpc>
              <a:buNone/>
            </a:pPr>
            <a:endParaRPr lang="en-US" sz="1686" dirty="0"/>
          </a:p>
        </p:txBody>
      </p:sp>
      <p:sp>
        <p:nvSpPr>
          <p:cNvPr id="14" name="Text 12"/>
          <p:cNvSpPr/>
          <p:nvPr/>
        </p:nvSpPr>
        <p:spPr>
          <a:xfrm>
            <a:off x="2230993" y="7107555"/>
            <a:ext cx="4823103" cy="342424"/>
          </a:xfrm>
          <a:prstGeom prst="rect">
            <a:avLst/>
          </a:prstGeom>
          <a:noFill/>
          <a:ln/>
        </p:spPr>
        <p:txBody>
          <a:bodyPr wrap="none" rtlCol="0" anchor="t"/>
          <a:lstStyle/>
          <a:p>
            <a:pPr marL="0" indent="0">
              <a:lnSpc>
                <a:spcPts val="2697"/>
              </a:lnSpc>
              <a:buNone/>
            </a:pPr>
            <a:endParaRPr lang="en-US" sz="1686" dirty="0"/>
          </a:p>
        </p:txBody>
      </p:sp>
      <p:sp>
        <p:nvSpPr>
          <p:cNvPr id="15" name="Text 13"/>
          <p:cNvSpPr/>
          <p:nvPr/>
        </p:nvSpPr>
        <p:spPr>
          <a:xfrm>
            <a:off x="7583924" y="1771174"/>
            <a:ext cx="4823103" cy="342424"/>
          </a:xfrm>
          <a:prstGeom prst="rect">
            <a:avLst/>
          </a:prstGeom>
          <a:noFill/>
          <a:ln/>
        </p:spPr>
        <p:txBody>
          <a:bodyPr wrap="none" rtlCol="0" anchor="t"/>
          <a:lstStyle/>
          <a:p>
            <a:pPr marL="0" indent="0">
              <a:lnSpc>
                <a:spcPts val="2697"/>
              </a:lnSpc>
              <a:buNone/>
            </a:pPr>
            <a:r>
              <a:rPr lang="en-US" sz="1686" b="1" dirty="0">
                <a:solidFill>
                  <a:srgbClr val="4A4A45"/>
                </a:solidFill>
                <a:latin typeface="Lato" pitchFamily="34" charset="0"/>
                <a:ea typeface="Lato" pitchFamily="34" charset="-122"/>
                <a:cs typeface="Lato" pitchFamily="34" charset="-120"/>
              </a:rPr>
              <a:t>Model Training and Testing</a:t>
            </a:r>
            <a:endParaRPr lang="en-US" sz="1686" dirty="0"/>
          </a:p>
        </p:txBody>
      </p:sp>
      <p:sp>
        <p:nvSpPr>
          <p:cNvPr id="16" name="Text 14"/>
          <p:cNvSpPr/>
          <p:nvPr/>
        </p:nvSpPr>
        <p:spPr>
          <a:xfrm>
            <a:off x="7583924" y="2306241"/>
            <a:ext cx="4823103" cy="821531"/>
          </a:xfrm>
          <a:prstGeom prst="rect">
            <a:avLst/>
          </a:prstGeom>
          <a:noFill/>
          <a:ln/>
        </p:spPr>
        <p:txBody>
          <a:bodyPr wrap="square" rtlCol="0" anchor="t"/>
          <a:lstStyle/>
          <a:p>
            <a:pPr marL="0" indent="0">
              <a:lnSpc>
                <a:spcPts val="2158"/>
              </a:lnSpc>
              <a:buNone/>
            </a:pPr>
            <a:r>
              <a:rPr lang="en-US" sz="1348" dirty="0">
                <a:solidFill>
                  <a:srgbClr val="4A4A45"/>
                </a:solidFill>
                <a:latin typeface="Lato" pitchFamily="34" charset="0"/>
                <a:ea typeface="Lato" pitchFamily="34" charset="-122"/>
                <a:cs typeface="Lato" pitchFamily="34" charset="-120"/>
              </a:rPr>
              <a:t>The code trains a logistic regression model on training data and evaluates its performance on unseen testing data using confusion matrix and classification report.</a:t>
            </a:r>
            <a:endParaRPr lang="en-US" sz="1348" dirty="0"/>
          </a:p>
        </p:txBody>
      </p:sp>
      <p:pic>
        <p:nvPicPr>
          <p:cNvPr id="17" name="Image 0" descr="preencoded.png"/>
          <p:cNvPicPr>
            <a:picLocks noChangeAspect="1"/>
          </p:cNvPicPr>
          <p:nvPr/>
        </p:nvPicPr>
        <p:blipFill>
          <a:blip r:embed="rId3"/>
          <a:stretch>
            <a:fillRect/>
          </a:stretch>
        </p:blipFill>
        <p:spPr>
          <a:xfrm>
            <a:off x="7583924" y="3368516"/>
            <a:ext cx="4823103" cy="1215985"/>
          </a:xfrm>
          <a:prstGeom prst="rect">
            <a:avLst/>
          </a:prstGeom>
        </p:spPr>
      </p:pic>
      <p:sp>
        <p:nvSpPr>
          <p:cNvPr id="18" name="Text 15"/>
          <p:cNvSpPr/>
          <p:nvPr/>
        </p:nvSpPr>
        <p:spPr>
          <a:xfrm>
            <a:off x="7583924" y="4825246"/>
            <a:ext cx="4823103" cy="342424"/>
          </a:xfrm>
          <a:prstGeom prst="rect">
            <a:avLst/>
          </a:prstGeom>
          <a:noFill/>
          <a:ln/>
        </p:spPr>
        <p:txBody>
          <a:bodyPr wrap="none" rtlCol="0" anchor="t"/>
          <a:lstStyle/>
          <a:p>
            <a:pPr marL="0" indent="0">
              <a:lnSpc>
                <a:spcPts val="2697"/>
              </a:lnSpc>
              <a:buNone/>
            </a:pPr>
            <a:r>
              <a:rPr lang="en-US" sz="1686" b="1" dirty="0">
                <a:solidFill>
                  <a:srgbClr val="4A4A45"/>
                </a:solidFill>
                <a:latin typeface="Lato" pitchFamily="34" charset="0"/>
                <a:ea typeface="Lato" pitchFamily="34" charset="-122"/>
                <a:cs typeface="Lato" pitchFamily="34" charset="-120"/>
              </a:rPr>
              <a:t>Prediction</a:t>
            </a:r>
            <a:endParaRPr lang="en-US" sz="1686" dirty="0"/>
          </a:p>
        </p:txBody>
      </p:sp>
      <p:sp>
        <p:nvSpPr>
          <p:cNvPr id="19" name="Text 16"/>
          <p:cNvSpPr/>
          <p:nvPr/>
        </p:nvSpPr>
        <p:spPr>
          <a:xfrm>
            <a:off x="7583924" y="5360313"/>
            <a:ext cx="4823103" cy="821531"/>
          </a:xfrm>
          <a:prstGeom prst="rect">
            <a:avLst/>
          </a:prstGeom>
          <a:noFill/>
          <a:ln/>
        </p:spPr>
        <p:txBody>
          <a:bodyPr wrap="square" rtlCol="0" anchor="t"/>
          <a:lstStyle/>
          <a:p>
            <a:pPr marL="0" indent="0">
              <a:lnSpc>
                <a:spcPts val="2158"/>
              </a:lnSpc>
              <a:buNone/>
            </a:pPr>
            <a:r>
              <a:rPr lang="en-US" sz="1348" dirty="0">
                <a:solidFill>
                  <a:srgbClr val="4A4A45"/>
                </a:solidFill>
                <a:latin typeface="Lato" pitchFamily="34" charset="0"/>
                <a:ea typeface="Lato" pitchFamily="34" charset="-122"/>
                <a:cs typeface="Lato" pitchFamily="34" charset="-120"/>
              </a:rPr>
              <a:t>The code provides a user-friendly interface to predict sponsor growth potential for new companies based on their revenue changes.</a:t>
            </a:r>
            <a:endParaRPr lang="en-US" sz="1348" dirty="0"/>
          </a:p>
        </p:txBody>
      </p:sp>
      <p:pic>
        <p:nvPicPr>
          <p:cNvPr id="20" name="Image 1" descr="preencoded.png"/>
          <p:cNvPicPr>
            <a:picLocks noChangeAspect="1"/>
          </p:cNvPicPr>
          <p:nvPr/>
        </p:nvPicPr>
        <p:blipFill>
          <a:blip r:embed="rId4"/>
          <a:stretch>
            <a:fillRect/>
          </a:stretch>
        </p:blipFill>
        <p:spPr>
          <a:xfrm>
            <a:off x="7583924" y="6422588"/>
            <a:ext cx="4823103" cy="821531"/>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715296" y="0"/>
            <a:ext cx="13199806" cy="8229719"/>
          </a:xfrm>
          <a:prstGeom prst="rect">
            <a:avLst/>
          </a:prstGeom>
          <a:solidFill>
            <a:srgbClr val="EFECE6"/>
          </a:solidFill>
          <a:ln/>
        </p:spPr>
      </p:sp>
      <p:sp>
        <p:nvSpPr>
          <p:cNvPr id="4" name="Text 2"/>
          <p:cNvSpPr/>
          <p:nvPr/>
        </p:nvSpPr>
        <p:spPr>
          <a:xfrm>
            <a:off x="3290173" y="466011"/>
            <a:ext cx="6144697" cy="529590"/>
          </a:xfrm>
          <a:prstGeom prst="rect">
            <a:avLst/>
          </a:prstGeom>
          <a:noFill/>
          <a:ln/>
        </p:spPr>
        <p:txBody>
          <a:bodyPr wrap="none" rtlCol="0" anchor="t"/>
          <a:lstStyle/>
          <a:p>
            <a:pPr marL="0" indent="0">
              <a:lnSpc>
                <a:spcPts val="4170"/>
              </a:lnSpc>
              <a:buNone/>
            </a:pPr>
            <a:r>
              <a:rPr lang="en-US" sz="3336" b="1" dirty="0">
                <a:solidFill>
                  <a:srgbClr val="282824"/>
                </a:solidFill>
                <a:latin typeface="Lato" pitchFamily="34" charset="0"/>
                <a:ea typeface="Lato" pitchFamily="34" charset="-122"/>
                <a:cs typeface="Lato" pitchFamily="34" charset="-120"/>
              </a:rPr>
              <a:t>Model Evaluation and Validation</a:t>
            </a:r>
            <a:endParaRPr lang="en-US" sz="3336" dirty="0"/>
          </a:p>
        </p:txBody>
      </p:sp>
      <p:sp>
        <p:nvSpPr>
          <p:cNvPr id="5" name="Shape 3"/>
          <p:cNvSpPr/>
          <p:nvPr/>
        </p:nvSpPr>
        <p:spPr>
          <a:xfrm>
            <a:off x="3290173" y="1466850"/>
            <a:ext cx="381238" cy="381238"/>
          </a:xfrm>
          <a:prstGeom prst="roundRect">
            <a:avLst>
              <a:gd name="adj" fmla="val 26672"/>
            </a:avLst>
          </a:prstGeom>
          <a:solidFill>
            <a:srgbClr val="E1DBD0"/>
          </a:solidFill>
          <a:ln/>
        </p:spPr>
      </p:sp>
      <p:sp>
        <p:nvSpPr>
          <p:cNvPr id="6" name="Text 4"/>
          <p:cNvSpPr/>
          <p:nvPr/>
        </p:nvSpPr>
        <p:spPr>
          <a:xfrm>
            <a:off x="3406973" y="1498640"/>
            <a:ext cx="147518" cy="317659"/>
          </a:xfrm>
          <a:prstGeom prst="rect">
            <a:avLst/>
          </a:prstGeom>
          <a:noFill/>
          <a:ln/>
        </p:spPr>
        <p:txBody>
          <a:bodyPr wrap="none" rtlCol="0" anchor="t"/>
          <a:lstStyle/>
          <a:p>
            <a:pPr marL="0" indent="0" algn="ctr">
              <a:lnSpc>
                <a:spcPts val="2502"/>
              </a:lnSpc>
              <a:buNone/>
            </a:pPr>
            <a:r>
              <a:rPr lang="en-US" sz="2002" b="1" dirty="0">
                <a:solidFill>
                  <a:srgbClr val="282824"/>
                </a:solidFill>
                <a:latin typeface="Lato" pitchFamily="34" charset="0"/>
                <a:ea typeface="Lato" pitchFamily="34" charset="-122"/>
                <a:cs typeface="Lato" pitchFamily="34" charset="-120"/>
              </a:rPr>
              <a:t>1</a:t>
            </a:r>
            <a:endParaRPr lang="en-US" sz="2002" dirty="0"/>
          </a:p>
        </p:txBody>
      </p:sp>
      <p:sp>
        <p:nvSpPr>
          <p:cNvPr id="7" name="Text 5"/>
          <p:cNvSpPr/>
          <p:nvPr/>
        </p:nvSpPr>
        <p:spPr>
          <a:xfrm>
            <a:off x="3840837" y="1525072"/>
            <a:ext cx="2118360" cy="264676"/>
          </a:xfrm>
          <a:prstGeom prst="rect">
            <a:avLst/>
          </a:prstGeom>
          <a:noFill/>
          <a:ln/>
        </p:spPr>
        <p:txBody>
          <a:bodyPr wrap="none" rtlCol="0" anchor="t"/>
          <a:lstStyle/>
          <a:p>
            <a:pPr marL="0" indent="0">
              <a:lnSpc>
                <a:spcPts val="2085"/>
              </a:lnSpc>
              <a:buNone/>
            </a:pPr>
            <a:r>
              <a:rPr lang="en-US" sz="1668" b="1" dirty="0">
                <a:solidFill>
                  <a:srgbClr val="282824"/>
                </a:solidFill>
                <a:latin typeface="Lato" pitchFamily="34" charset="0"/>
                <a:ea typeface="Lato" pitchFamily="34" charset="-122"/>
                <a:cs typeface="Lato" pitchFamily="34" charset="-120"/>
              </a:rPr>
              <a:t>Code Initialization</a:t>
            </a:r>
            <a:endParaRPr lang="en-US" sz="1668" dirty="0"/>
          </a:p>
        </p:txBody>
      </p:sp>
      <p:pic>
        <p:nvPicPr>
          <p:cNvPr id="8" name="Image 0" descr="preencoded.png"/>
          <p:cNvPicPr>
            <a:picLocks noChangeAspect="1"/>
          </p:cNvPicPr>
          <p:nvPr/>
        </p:nvPicPr>
        <p:blipFill>
          <a:blip r:embed="rId3"/>
          <a:stretch>
            <a:fillRect/>
          </a:stretch>
        </p:blipFill>
        <p:spPr>
          <a:xfrm>
            <a:off x="3840837" y="2201049"/>
            <a:ext cx="3201114" cy="2173486"/>
          </a:xfrm>
          <a:prstGeom prst="rect">
            <a:avLst/>
          </a:prstGeom>
        </p:spPr>
      </p:pic>
      <p:sp>
        <p:nvSpPr>
          <p:cNvPr id="9" name="Shape 6"/>
          <p:cNvSpPr/>
          <p:nvPr/>
        </p:nvSpPr>
        <p:spPr>
          <a:xfrm>
            <a:off x="7399853" y="1466850"/>
            <a:ext cx="381238" cy="381238"/>
          </a:xfrm>
          <a:prstGeom prst="roundRect">
            <a:avLst>
              <a:gd name="adj" fmla="val 26672"/>
            </a:avLst>
          </a:prstGeom>
          <a:solidFill>
            <a:srgbClr val="E1DBD0"/>
          </a:solidFill>
          <a:ln/>
        </p:spPr>
      </p:sp>
      <p:sp>
        <p:nvSpPr>
          <p:cNvPr id="10" name="Text 7"/>
          <p:cNvSpPr/>
          <p:nvPr/>
        </p:nvSpPr>
        <p:spPr>
          <a:xfrm>
            <a:off x="7516654" y="1498640"/>
            <a:ext cx="147518" cy="317659"/>
          </a:xfrm>
          <a:prstGeom prst="rect">
            <a:avLst/>
          </a:prstGeom>
          <a:noFill/>
          <a:ln/>
        </p:spPr>
        <p:txBody>
          <a:bodyPr wrap="none" rtlCol="0" anchor="t"/>
          <a:lstStyle/>
          <a:p>
            <a:pPr marL="0" indent="0" algn="ctr">
              <a:lnSpc>
                <a:spcPts val="2502"/>
              </a:lnSpc>
              <a:buNone/>
            </a:pPr>
            <a:r>
              <a:rPr lang="en-US" sz="2002" b="1" dirty="0">
                <a:solidFill>
                  <a:srgbClr val="282824"/>
                </a:solidFill>
                <a:latin typeface="Lato" pitchFamily="34" charset="0"/>
                <a:ea typeface="Lato" pitchFamily="34" charset="-122"/>
                <a:cs typeface="Lato" pitchFamily="34" charset="-120"/>
              </a:rPr>
              <a:t>2</a:t>
            </a:r>
            <a:endParaRPr lang="en-US" sz="2002" dirty="0"/>
          </a:p>
        </p:txBody>
      </p:sp>
      <p:sp>
        <p:nvSpPr>
          <p:cNvPr id="11" name="Text 8"/>
          <p:cNvSpPr/>
          <p:nvPr/>
        </p:nvSpPr>
        <p:spPr>
          <a:xfrm>
            <a:off x="7950518" y="1525072"/>
            <a:ext cx="2118360" cy="264676"/>
          </a:xfrm>
          <a:prstGeom prst="rect">
            <a:avLst/>
          </a:prstGeom>
          <a:noFill/>
          <a:ln/>
        </p:spPr>
        <p:txBody>
          <a:bodyPr wrap="none" rtlCol="0" anchor="t"/>
          <a:lstStyle/>
          <a:p>
            <a:pPr marL="0" indent="0">
              <a:lnSpc>
                <a:spcPts val="2085"/>
              </a:lnSpc>
              <a:buNone/>
            </a:pPr>
            <a:r>
              <a:rPr lang="en-US" sz="1668" b="1" dirty="0">
                <a:solidFill>
                  <a:srgbClr val="282824"/>
                </a:solidFill>
                <a:latin typeface="Lato" pitchFamily="34" charset="0"/>
                <a:ea typeface="Lato" pitchFamily="34" charset="-122"/>
                <a:cs typeface="Lato" pitchFamily="34" charset="-120"/>
              </a:rPr>
              <a:t>Model Accuracy</a:t>
            </a:r>
            <a:endParaRPr lang="en-US" sz="1668" dirty="0"/>
          </a:p>
        </p:txBody>
      </p:sp>
      <p:sp>
        <p:nvSpPr>
          <p:cNvPr id="12" name="Text 9"/>
          <p:cNvSpPr/>
          <p:nvPr/>
        </p:nvSpPr>
        <p:spPr>
          <a:xfrm>
            <a:off x="7950518" y="1891427"/>
            <a:ext cx="3389590" cy="1301591"/>
          </a:xfrm>
          <a:prstGeom prst="rect">
            <a:avLst/>
          </a:prstGeom>
          <a:noFill/>
          <a:ln/>
        </p:spPr>
        <p:txBody>
          <a:bodyPr wrap="square" rtlCol="0" anchor="t"/>
          <a:lstStyle/>
          <a:p>
            <a:pPr marL="0" indent="0">
              <a:lnSpc>
                <a:spcPts val="1708"/>
              </a:lnSpc>
              <a:buNone/>
            </a:pPr>
            <a:r>
              <a:rPr lang="en-US" sz="1068" dirty="0">
                <a:solidFill>
                  <a:srgbClr val="4A4A45"/>
                </a:solidFill>
                <a:latin typeface="Lato" pitchFamily="34" charset="0"/>
                <a:ea typeface="Lato" pitchFamily="34" charset="-122"/>
                <a:cs typeface="Lato" pitchFamily="34" charset="-120"/>
              </a:rPr>
              <a:t>To ensure our model accurately predicts sponsor growth, we'll split data for training and testing. The model "learns" from training data and its performance is evaluated on unseen testing data using metrics like confusion matrix and classification report. This helps us understand how well the model predicts sponsor growth within the NBA.</a:t>
            </a:r>
            <a:endParaRPr lang="en-US" sz="1068" dirty="0"/>
          </a:p>
        </p:txBody>
      </p:sp>
      <p:pic>
        <p:nvPicPr>
          <p:cNvPr id="13" name="Image 1" descr="preencoded.png"/>
          <p:cNvPicPr>
            <a:picLocks noChangeAspect="1"/>
          </p:cNvPicPr>
          <p:nvPr/>
        </p:nvPicPr>
        <p:blipFill>
          <a:blip r:embed="rId4"/>
          <a:stretch>
            <a:fillRect/>
          </a:stretch>
        </p:blipFill>
        <p:spPr>
          <a:xfrm>
            <a:off x="7950518" y="3500438"/>
            <a:ext cx="3389590" cy="1306830"/>
          </a:xfrm>
          <a:prstGeom prst="rect">
            <a:avLst/>
          </a:prstGeom>
        </p:spPr>
      </p:pic>
      <p:sp>
        <p:nvSpPr>
          <p:cNvPr id="14" name="Shape 10"/>
          <p:cNvSpPr/>
          <p:nvPr/>
        </p:nvSpPr>
        <p:spPr>
          <a:xfrm>
            <a:off x="3290173" y="4992291"/>
            <a:ext cx="381238" cy="381238"/>
          </a:xfrm>
          <a:prstGeom prst="roundRect">
            <a:avLst>
              <a:gd name="adj" fmla="val 26672"/>
            </a:avLst>
          </a:prstGeom>
          <a:solidFill>
            <a:srgbClr val="E1DBD0"/>
          </a:solidFill>
          <a:ln/>
        </p:spPr>
      </p:sp>
      <p:sp>
        <p:nvSpPr>
          <p:cNvPr id="15" name="Text 11"/>
          <p:cNvSpPr/>
          <p:nvPr/>
        </p:nvSpPr>
        <p:spPr>
          <a:xfrm>
            <a:off x="3406973" y="5024080"/>
            <a:ext cx="147518" cy="317659"/>
          </a:xfrm>
          <a:prstGeom prst="rect">
            <a:avLst/>
          </a:prstGeom>
          <a:noFill/>
          <a:ln/>
        </p:spPr>
        <p:txBody>
          <a:bodyPr wrap="none" rtlCol="0" anchor="t"/>
          <a:lstStyle/>
          <a:p>
            <a:pPr marL="0" indent="0" algn="ctr">
              <a:lnSpc>
                <a:spcPts val="2502"/>
              </a:lnSpc>
              <a:buNone/>
            </a:pPr>
            <a:r>
              <a:rPr lang="en-US" sz="2002" b="1" dirty="0">
                <a:solidFill>
                  <a:srgbClr val="282824"/>
                </a:solidFill>
                <a:latin typeface="Lato" pitchFamily="34" charset="0"/>
                <a:ea typeface="Lato" pitchFamily="34" charset="-122"/>
                <a:cs typeface="Lato" pitchFamily="34" charset="-120"/>
              </a:rPr>
              <a:t>3</a:t>
            </a:r>
            <a:endParaRPr lang="en-US" sz="2002" dirty="0"/>
          </a:p>
        </p:txBody>
      </p:sp>
      <p:sp>
        <p:nvSpPr>
          <p:cNvPr id="16" name="Text 12"/>
          <p:cNvSpPr/>
          <p:nvPr/>
        </p:nvSpPr>
        <p:spPr>
          <a:xfrm>
            <a:off x="3840837" y="5050512"/>
            <a:ext cx="2118360" cy="264676"/>
          </a:xfrm>
          <a:prstGeom prst="rect">
            <a:avLst/>
          </a:prstGeom>
          <a:noFill/>
          <a:ln/>
        </p:spPr>
        <p:txBody>
          <a:bodyPr wrap="none" rtlCol="0" anchor="t"/>
          <a:lstStyle/>
          <a:p>
            <a:pPr marL="0" indent="0">
              <a:lnSpc>
                <a:spcPts val="2085"/>
              </a:lnSpc>
              <a:buNone/>
            </a:pPr>
            <a:r>
              <a:rPr lang="en-US" sz="1668" b="1" dirty="0">
                <a:solidFill>
                  <a:srgbClr val="282824"/>
                </a:solidFill>
                <a:latin typeface="Lato" pitchFamily="34" charset="0"/>
                <a:ea typeface="Lato" pitchFamily="34" charset="-122"/>
                <a:cs typeface="Lato" pitchFamily="34" charset="-120"/>
              </a:rPr>
              <a:t>Model Evaluation</a:t>
            </a:r>
            <a:endParaRPr lang="en-US" sz="1668" dirty="0"/>
          </a:p>
        </p:txBody>
      </p:sp>
      <p:sp>
        <p:nvSpPr>
          <p:cNvPr id="17" name="Text 13"/>
          <p:cNvSpPr/>
          <p:nvPr/>
        </p:nvSpPr>
        <p:spPr>
          <a:xfrm>
            <a:off x="3840836" y="5315189"/>
            <a:ext cx="3474363" cy="1403270"/>
          </a:xfrm>
          <a:prstGeom prst="rect">
            <a:avLst/>
          </a:prstGeom>
          <a:noFill/>
          <a:ln/>
        </p:spPr>
        <p:txBody>
          <a:bodyPr wrap="square" rtlCol="0" anchor="t"/>
          <a:lstStyle/>
          <a:p>
            <a:pPr marL="0" indent="0">
              <a:lnSpc>
                <a:spcPts val="1708"/>
              </a:lnSpc>
              <a:buNone/>
            </a:pPr>
            <a:r>
              <a:rPr lang="en-US" sz="1068" dirty="0">
                <a:solidFill>
                  <a:srgbClr val="4A4A45"/>
                </a:solidFill>
                <a:latin typeface="Lato" pitchFamily="34" charset="0"/>
                <a:ea typeface="Lato" pitchFamily="34" charset="-122"/>
                <a:cs typeface="Lato" pitchFamily="34" charset="-120"/>
              </a:rPr>
              <a:t>In model evaluation, splitting data into training and testing sets is crucial. Metrics like confusion matrix and classification report analyze the model's performance on the testing data. This tells us how well the model generalizes its learnings from training data to predict growth for new sponsors within the NBA.</a:t>
            </a:r>
            <a:endParaRPr lang="en-US" sz="1068" dirty="0"/>
          </a:p>
        </p:txBody>
      </p:sp>
      <p:pic>
        <p:nvPicPr>
          <p:cNvPr id="18" name="Image 2" descr="preencoded.png"/>
          <p:cNvPicPr>
            <a:picLocks noChangeAspect="1"/>
          </p:cNvPicPr>
          <p:nvPr/>
        </p:nvPicPr>
        <p:blipFill>
          <a:blip r:embed="rId5"/>
          <a:stretch>
            <a:fillRect/>
          </a:stretch>
        </p:blipFill>
        <p:spPr>
          <a:xfrm>
            <a:off x="3840837" y="6824663"/>
            <a:ext cx="3389590" cy="854631"/>
          </a:xfrm>
          <a:prstGeom prst="rect">
            <a:avLst/>
          </a:prstGeom>
        </p:spPr>
      </p:pic>
      <p:sp>
        <p:nvSpPr>
          <p:cNvPr id="19" name="Shape 14"/>
          <p:cNvSpPr/>
          <p:nvPr/>
        </p:nvSpPr>
        <p:spPr>
          <a:xfrm>
            <a:off x="7399853" y="4992291"/>
            <a:ext cx="381238" cy="381238"/>
          </a:xfrm>
          <a:prstGeom prst="roundRect">
            <a:avLst>
              <a:gd name="adj" fmla="val 26672"/>
            </a:avLst>
          </a:prstGeom>
          <a:solidFill>
            <a:srgbClr val="E1DBD0"/>
          </a:solidFill>
          <a:ln/>
        </p:spPr>
      </p:sp>
      <p:sp>
        <p:nvSpPr>
          <p:cNvPr id="20" name="Text 15"/>
          <p:cNvSpPr/>
          <p:nvPr/>
        </p:nvSpPr>
        <p:spPr>
          <a:xfrm>
            <a:off x="7516654" y="5024080"/>
            <a:ext cx="147518" cy="317659"/>
          </a:xfrm>
          <a:prstGeom prst="rect">
            <a:avLst/>
          </a:prstGeom>
          <a:noFill/>
          <a:ln/>
        </p:spPr>
        <p:txBody>
          <a:bodyPr wrap="none" rtlCol="0" anchor="t"/>
          <a:lstStyle/>
          <a:p>
            <a:pPr marL="0" indent="0" algn="ctr">
              <a:lnSpc>
                <a:spcPts val="2502"/>
              </a:lnSpc>
              <a:buNone/>
            </a:pPr>
            <a:r>
              <a:rPr lang="en-US" sz="2002" b="1" dirty="0">
                <a:solidFill>
                  <a:srgbClr val="282824"/>
                </a:solidFill>
                <a:latin typeface="Lato" pitchFamily="34" charset="0"/>
                <a:ea typeface="Lato" pitchFamily="34" charset="-122"/>
                <a:cs typeface="Lato" pitchFamily="34" charset="-120"/>
              </a:rPr>
              <a:t>4</a:t>
            </a:r>
            <a:endParaRPr lang="en-US" sz="2002" dirty="0"/>
          </a:p>
        </p:txBody>
      </p:sp>
      <p:sp>
        <p:nvSpPr>
          <p:cNvPr id="21" name="Text 16"/>
          <p:cNvSpPr/>
          <p:nvPr/>
        </p:nvSpPr>
        <p:spPr>
          <a:xfrm>
            <a:off x="7950518" y="5050512"/>
            <a:ext cx="2118360" cy="264676"/>
          </a:xfrm>
          <a:prstGeom prst="rect">
            <a:avLst/>
          </a:prstGeom>
          <a:noFill/>
          <a:ln/>
        </p:spPr>
        <p:txBody>
          <a:bodyPr wrap="none" rtlCol="0" anchor="t"/>
          <a:lstStyle/>
          <a:p>
            <a:pPr marL="0" indent="0">
              <a:lnSpc>
                <a:spcPts val="2085"/>
              </a:lnSpc>
              <a:buNone/>
            </a:pPr>
            <a:r>
              <a:rPr lang="en-US" sz="1668" b="1" dirty="0">
                <a:solidFill>
                  <a:srgbClr val="282824"/>
                </a:solidFill>
                <a:latin typeface="Lato" pitchFamily="34" charset="0"/>
                <a:ea typeface="Lato" pitchFamily="34" charset="-122"/>
                <a:cs typeface="Lato" pitchFamily="34" charset="-120"/>
              </a:rPr>
              <a:t>The Goal:</a:t>
            </a:r>
            <a:endParaRPr lang="en-US" sz="1668" dirty="0"/>
          </a:p>
        </p:txBody>
      </p:sp>
      <p:sp>
        <p:nvSpPr>
          <p:cNvPr id="22" name="Text 17"/>
          <p:cNvSpPr/>
          <p:nvPr/>
        </p:nvSpPr>
        <p:spPr>
          <a:xfrm>
            <a:off x="7950518" y="5416867"/>
            <a:ext cx="3389590" cy="1518523"/>
          </a:xfrm>
          <a:prstGeom prst="rect">
            <a:avLst/>
          </a:prstGeom>
          <a:noFill/>
          <a:ln/>
        </p:spPr>
        <p:txBody>
          <a:bodyPr wrap="square" rtlCol="0" anchor="t"/>
          <a:lstStyle/>
          <a:p>
            <a:pPr marL="0" indent="0">
              <a:lnSpc>
                <a:spcPts val="1708"/>
              </a:lnSpc>
              <a:buNone/>
            </a:pPr>
            <a:r>
              <a:rPr lang="en-US" sz="1068" dirty="0">
                <a:solidFill>
                  <a:srgbClr val="4A4A45"/>
                </a:solidFill>
                <a:latin typeface="Lato" pitchFamily="34" charset="0"/>
                <a:ea typeface="Lato" pitchFamily="34" charset="-122"/>
                <a:cs typeface="Lato" pitchFamily="34" charset="-120"/>
              </a:rPr>
              <a:t>By analyzing these metrics, we can gauge the model's ability to generalize its learnings and accurately predict the growth trajectory of new sponsors within the NBA landscape. This validation process helps us identify any weaknesses in the model and allows for further refinement before relying on its predictions for real-world decisions.</a:t>
            </a:r>
            <a:endParaRPr lang="en-US" sz="1068"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471948" y="0"/>
            <a:ext cx="14158452" cy="8229600"/>
          </a:xfrm>
          <a:prstGeom prst="rect">
            <a:avLst/>
          </a:prstGeom>
          <a:solidFill>
            <a:srgbClr val="EFECE6"/>
          </a:solidFill>
          <a:ln/>
        </p:spPr>
      </p:sp>
      <p:pic>
        <p:nvPicPr>
          <p:cNvPr id="5" name="Image 1" descr="preencoded.png"/>
          <p:cNvPicPr>
            <a:picLocks noChangeAspect="1"/>
          </p:cNvPicPr>
          <p:nvPr/>
        </p:nvPicPr>
        <p:blipFill>
          <a:blip r:embed="rId3"/>
          <a:stretch>
            <a:fillRect/>
          </a:stretch>
        </p:blipFill>
        <p:spPr>
          <a:xfrm>
            <a:off x="9412248" y="1021080"/>
            <a:ext cx="4949904" cy="6187321"/>
          </a:xfrm>
          <a:prstGeom prst="rect">
            <a:avLst/>
          </a:prstGeom>
        </p:spPr>
      </p:pic>
      <p:sp>
        <p:nvSpPr>
          <p:cNvPr id="6" name="Text 2"/>
          <p:cNvSpPr/>
          <p:nvPr/>
        </p:nvSpPr>
        <p:spPr>
          <a:xfrm>
            <a:off x="804862" y="933093"/>
            <a:ext cx="7534275" cy="1073229"/>
          </a:xfrm>
          <a:prstGeom prst="rect">
            <a:avLst/>
          </a:prstGeom>
          <a:noFill/>
          <a:ln/>
        </p:spPr>
        <p:txBody>
          <a:bodyPr wrap="square" rtlCol="0" anchor="t"/>
          <a:lstStyle/>
          <a:p>
            <a:pPr marL="0" indent="0">
              <a:lnSpc>
                <a:spcPts val="4225"/>
              </a:lnSpc>
              <a:buNone/>
            </a:pPr>
            <a:r>
              <a:rPr lang="en-US" sz="3380" b="1" dirty="0">
                <a:solidFill>
                  <a:srgbClr val="282824"/>
                </a:solidFill>
                <a:latin typeface="Lato" pitchFamily="34" charset="0"/>
                <a:ea typeface="Lato" pitchFamily="34" charset="-122"/>
                <a:cs typeface="Lato" pitchFamily="34" charset="-120"/>
              </a:rPr>
              <a:t>Advantages of the NBA Sponsor Growth Project:</a:t>
            </a:r>
            <a:endParaRPr lang="en-US" sz="3380" dirty="0"/>
          </a:p>
        </p:txBody>
      </p:sp>
      <p:sp>
        <p:nvSpPr>
          <p:cNvPr id="7" name="Text 3"/>
          <p:cNvSpPr/>
          <p:nvPr/>
        </p:nvSpPr>
        <p:spPr>
          <a:xfrm>
            <a:off x="804862" y="2247781"/>
            <a:ext cx="7534275" cy="686752"/>
          </a:xfrm>
          <a:prstGeom prst="rect">
            <a:avLst/>
          </a:prstGeom>
          <a:noFill/>
          <a:ln/>
        </p:spPr>
        <p:txBody>
          <a:bodyPr wrap="square" rtlCol="0" anchor="t"/>
          <a:lstStyle/>
          <a:p>
            <a:pPr marL="0" indent="0">
              <a:lnSpc>
                <a:spcPts val="2704"/>
              </a:lnSpc>
              <a:buNone/>
            </a:pPr>
            <a:r>
              <a:rPr lang="en-US" sz="1690" dirty="0">
                <a:solidFill>
                  <a:srgbClr val="4A4A45"/>
                </a:solidFill>
                <a:latin typeface="Lato" pitchFamily="34" charset="0"/>
                <a:ea typeface="Lato" pitchFamily="34" charset="-122"/>
                <a:cs typeface="Lato" pitchFamily="34" charset="-120"/>
              </a:rPr>
              <a:t>This project empowers the NBA with data-driven insights to optimize sponsorships.</a:t>
            </a:r>
            <a:endParaRPr lang="en-US" sz="1690" dirty="0"/>
          </a:p>
        </p:txBody>
      </p:sp>
      <p:sp>
        <p:nvSpPr>
          <p:cNvPr id="8" name="Text 4"/>
          <p:cNvSpPr/>
          <p:nvPr/>
        </p:nvSpPr>
        <p:spPr>
          <a:xfrm>
            <a:off x="1148239" y="3175992"/>
            <a:ext cx="7534275" cy="686752"/>
          </a:xfrm>
          <a:prstGeom prst="rect">
            <a:avLst/>
          </a:prstGeom>
          <a:noFill/>
          <a:ln/>
        </p:spPr>
        <p:txBody>
          <a:bodyPr wrap="square" rtlCol="0" anchor="t"/>
          <a:lstStyle/>
          <a:p>
            <a:pPr marL="342900" indent="-342900" algn="l">
              <a:lnSpc>
                <a:spcPts val="2704"/>
              </a:lnSpc>
              <a:buSzPct val="100000"/>
              <a:buChar char="•"/>
            </a:pPr>
            <a:r>
              <a:rPr lang="en-US" sz="1690" b="1" dirty="0">
                <a:solidFill>
                  <a:srgbClr val="4A4A45"/>
                </a:solidFill>
                <a:latin typeface="Lato" pitchFamily="34" charset="0"/>
                <a:ea typeface="Lato" pitchFamily="34" charset="-122"/>
                <a:cs typeface="Lato" pitchFamily="34" charset="-120"/>
              </a:rPr>
              <a:t>Smarter Decisions:</a:t>
            </a:r>
            <a:r>
              <a:rPr lang="en-US" sz="1690" dirty="0">
                <a:solidFill>
                  <a:srgbClr val="4A4A45"/>
                </a:solidFill>
                <a:latin typeface="Lato" pitchFamily="34" charset="0"/>
                <a:ea typeface="Lato" pitchFamily="34" charset="-122"/>
                <a:cs typeface="Lato" pitchFamily="34" charset="-120"/>
              </a:rPr>
              <a:t> Replaces guesswork with objective data, leading to better strategic choices for sponsor acquisition and program development.</a:t>
            </a:r>
            <a:endParaRPr lang="en-US" sz="1690" dirty="0"/>
          </a:p>
        </p:txBody>
      </p:sp>
      <p:sp>
        <p:nvSpPr>
          <p:cNvPr id="9" name="Text 5"/>
          <p:cNvSpPr/>
          <p:nvPr/>
        </p:nvSpPr>
        <p:spPr>
          <a:xfrm>
            <a:off x="1148239" y="3948589"/>
            <a:ext cx="7534275" cy="1030129"/>
          </a:xfrm>
          <a:prstGeom prst="rect">
            <a:avLst/>
          </a:prstGeom>
          <a:noFill/>
          <a:ln/>
        </p:spPr>
        <p:txBody>
          <a:bodyPr wrap="square" rtlCol="0" anchor="t"/>
          <a:lstStyle/>
          <a:p>
            <a:pPr marL="342900" indent="-342900" algn="l">
              <a:lnSpc>
                <a:spcPts val="2704"/>
              </a:lnSpc>
              <a:buSzPct val="100000"/>
              <a:buChar char="•"/>
            </a:pPr>
            <a:r>
              <a:rPr lang="en-US" sz="1690" b="1" dirty="0">
                <a:solidFill>
                  <a:srgbClr val="4A4A45"/>
                </a:solidFill>
                <a:latin typeface="Lato" pitchFamily="34" charset="0"/>
                <a:ea typeface="Lato" pitchFamily="34" charset="-122"/>
                <a:cs typeface="Lato" pitchFamily="34" charset="-120"/>
              </a:rPr>
              <a:t>Actionable Intelligence:</a:t>
            </a:r>
            <a:r>
              <a:rPr lang="en-US" sz="1690" dirty="0">
                <a:solidFill>
                  <a:srgbClr val="4A4A45"/>
                </a:solidFill>
                <a:latin typeface="Lato" pitchFamily="34" charset="0"/>
                <a:ea typeface="Lato" pitchFamily="34" charset="-122"/>
                <a:cs typeface="Lato" pitchFamily="34" charset="-120"/>
              </a:rPr>
              <a:t> Identifies growth trends and future potential, allowing the NBA to prioritize high-growth sponsor categories and tailor programs for maximum impact.</a:t>
            </a:r>
            <a:endParaRPr lang="en-US" sz="1690" dirty="0"/>
          </a:p>
        </p:txBody>
      </p:sp>
      <p:sp>
        <p:nvSpPr>
          <p:cNvPr id="10" name="Text 6"/>
          <p:cNvSpPr/>
          <p:nvPr/>
        </p:nvSpPr>
        <p:spPr>
          <a:xfrm>
            <a:off x="1148239" y="5064562"/>
            <a:ext cx="7190899" cy="686752"/>
          </a:xfrm>
          <a:prstGeom prst="rect">
            <a:avLst/>
          </a:prstGeom>
          <a:noFill/>
          <a:ln/>
        </p:spPr>
        <p:txBody>
          <a:bodyPr wrap="square" rtlCol="0" anchor="t"/>
          <a:lstStyle/>
          <a:p>
            <a:pPr marL="342900" indent="-342900" algn="l">
              <a:lnSpc>
                <a:spcPts val="2704"/>
              </a:lnSpc>
              <a:buSzPct val="100000"/>
              <a:buChar char="•"/>
            </a:pPr>
            <a:r>
              <a:rPr lang="en-US" sz="1690" b="1" dirty="0">
                <a:solidFill>
                  <a:srgbClr val="4A4A45"/>
                </a:solidFill>
                <a:latin typeface="Lato" pitchFamily="34" charset="0"/>
                <a:ea typeface="Lato" pitchFamily="34" charset="-122"/>
                <a:cs typeface="Lato" pitchFamily="34" charset="-120"/>
              </a:rPr>
              <a:t>Broad Applicability:</a:t>
            </a:r>
            <a:r>
              <a:rPr lang="en-US" sz="1690" dirty="0">
                <a:solidFill>
                  <a:srgbClr val="4A4A45"/>
                </a:solidFill>
                <a:latin typeface="Lato" pitchFamily="34" charset="0"/>
                <a:ea typeface="Lato" pitchFamily="34" charset="-122"/>
                <a:cs typeface="Lato" pitchFamily="34" charset="-120"/>
              </a:rPr>
              <a:t> The methodology can be used by other sports leagues and even different industries to analyze sponsor growth.</a:t>
            </a:r>
            <a:endParaRPr lang="en-US" sz="1690" dirty="0"/>
          </a:p>
        </p:txBody>
      </p:sp>
      <p:sp>
        <p:nvSpPr>
          <p:cNvPr id="11" name="Text 7"/>
          <p:cNvSpPr/>
          <p:nvPr/>
        </p:nvSpPr>
        <p:spPr>
          <a:xfrm>
            <a:off x="1148239" y="5837158"/>
            <a:ext cx="7190899" cy="686752"/>
          </a:xfrm>
          <a:prstGeom prst="rect">
            <a:avLst/>
          </a:prstGeom>
          <a:noFill/>
          <a:ln/>
        </p:spPr>
        <p:txBody>
          <a:bodyPr wrap="square" rtlCol="0" anchor="t"/>
          <a:lstStyle/>
          <a:p>
            <a:pPr marL="342900" indent="-342900" algn="l">
              <a:lnSpc>
                <a:spcPts val="2704"/>
              </a:lnSpc>
              <a:buSzPct val="100000"/>
              <a:buChar char="•"/>
            </a:pPr>
            <a:r>
              <a:rPr lang="en-US" sz="1690" b="1" dirty="0">
                <a:solidFill>
                  <a:srgbClr val="4A4A45"/>
                </a:solidFill>
                <a:latin typeface="Lato" pitchFamily="34" charset="0"/>
                <a:ea typeface="Lato" pitchFamily="34" charset="-122"/>
                <a:cs typeface="Lato" pitchFamily="34" charset="-120"/>
              </a:rPr>
              <a:t>Increased Efficiency:</a:t>
            </a:r>
            <a:r>
              <a:rPr lang="en-US" sz="1690" dirty="0">
                <a:solidFill>
                  <a:srgbClr val="4A4A45"/>
                </a:solidFill>
                <a:latin typeface="Lato" pitchFamily="34" charset="0"/>
                <a:ea typeface="Lato" pitchFamily="34" charset="-122"/>
                <a:cs typeface="Lato" pitchFamily="34" charset="-120"/>
              </a:rPr>
              <a:t> Data analytics automates tasks and allows for a wider analysis of sponsorship data, saving time and resources.</a:t>
            </a:r>
            <a:endParaRPr lang="en-US" sz="1690" dirty="0"/>
          </a:p>
        </p:txBody>
      </p:sp>
      <p:sp>
        <p:nvSpPr>
          <p:cNvPr id="12" name="Text 8"/>
          <p:cNvSpPr/>
          <p:nvPr/>
        </p:nvSpPr>
        <p:spPr>
          <a:xfrm>
            <a:off x="1148239" y="6609755"/>
            <a:ext cx="7534275" cy="686752"/>
          </a:xfrm>
          <a:prstGeom prst="rect">
            <a:avLst/>
          </a:prstGeom>
          <a:noFill/>
          <a:ln/>
        </p:spPr>
        <p:txBody>
          <a:bodyPr wrap="square" rtlCol="0" anchor="t"/>
          <a:lstStyle/>
          <a:p>
            <a:pPr marL="342900" indent="-342900" algn="l">
              <a:lnSpc>
                <a:spcPts val="2704"/>
              </a:lnSpc>
              <a:buSzPct val="100000"/>
              <a:buChar char="•"/>
            </a:pPr>
            <a:r>
              <a:rPr lang="en-US" sz="1690" b="1" dirty="0">
                <a:solidFill>
                  <a:srgbClr val="4A4A45"/>
                </a:solidFill>
                <a:latin typeface="Lato" pitchFamily="34" charset="0"/>
                <a:ea typeface="Lato" pitchFamily="34" charset="-122"/>
                <a:cs typeface="Lato" pitchFamily="34" charset="-120"/>
              </a:rPr>
              <a:t>Deeper Understanding:</a:t>
            </a:r>
            <a:r>
              <a:rPr lang="en-US" sz="1690" dirty="0">
                <a:solidFill>
                  <a:srgbClr val="4A4A45"/>
                </a:solidFill>
                <a:latin typeface="Lato" pitchFamily="34" charset="0"/>
                <a:ea typeface="Lato" pitchFamily="34" charset="-122"/>
                <a:cs typeface="Lato" pitchFamily="34" charset="-120"/>
              </a:rPr>
              <a:t> The project pinpoints key factors driving sponsor growth, enabling the NBA to better understand and cater to sponsor needs.</a:t>
            </a:r>
            <a:endParaRPr lang="en-US" sz="1690" dirty="0"/>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766916" y="0"/>
            <a:ext cx="12993329" cy="8229600"/>
          </a:xfrm>
          <a:prstGeom prst="rect">
            <a:avLst/>
          </a:prstGeom>
          <a:solidFill>
            <a:srgbClr val="EFECE6"/>
          </a:solidFill>
          <a:ln/>
        </p:spPr>
      </p:sp>
      <p:sp>
        <p:nvSpPr>
          <p:cNvPr id="4" name="Text 2"/>
          <p:cNvSpPr/>
          <p:nvPr/>
        </p:nvSpPr>
        <p:spPr>
          <a:xfrm>
            <a:off x="2037993" y="1230987"/>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Results and Insights</a:t>
            </a:r>
            <a:endParaRPr lang="en-US" sz="4374" dirty="0"/>
          </a:p>
        </p:txBody>
      </p:sp>
      <p:sp>
        <p:nvSpPr>
          <p:cNvPr id="5" name="Text 3"/>
          <p:cNvSpPr/>
          <p:nvPr/>
        </p:nvSpPr>
        <p:spPr>
          <a:xfrm>
            <a:off x="2037993" y="2458522"/>
            <a:ext cx="5006221" cy="355402"/>
          </a:xfrm>
          <a:prstGeom prst="rect">
            <a:avLst/>
          </a:prstGeom>
          <a:noFill/>
          <a:ln/>
        </p:spPr>
        <p:txBody>
          <a:bodyPr wrap="none" rtlCol="0" anchor="t"/>
          <a:lstStyle/>
          <a:p>
            <a:pPr marL="0" indent="0">
              <a:lnSpc>
                <a:spcPts val="2799"/>
              </a:lnSpc>
              <a:buNone/>
            </a:pPr>
            <a:r>
              <a:rPr lang="en-US" sz="1750" b="1" dirty="0">
                <a:solidFill>
                  <a:srgbClr val="4A4A45"/>
                </a:solidFill>
                <a:latin typeface="Lato" pitchFamily="34" charset="0"/>
                <a:ea typeface="Lato" pitchFamily="34" charset="-122"/>
                <a:cs typeface="Lato" pitchFamily="34" charset="-120"/>
              </a:rPr>
              <a:t>Top Sponsors and Growth</a:t>
            </a:r>
            <a:endParaRPr lang="en-US" sz="1750" dirty="0"/>
          </a:p>
        </p:txBody>
      </p:sp>
      <p:sp>
        <p:nvSpPr>
          <p:cNvPr id="6" name="Text 4"/>
          <p:cNvSpPr/>
          <p:nvPr/>
        </p:nvSpPr>
        <p:spPr>
          <a:xfrm>
            <a:off x="2322314" y="3013829"/>
            <a:ext cx="4721900" cy="284321"/>
          </a:xfrm>
          <a:prstGeom prst="rect">
            <a:avLst/>
          </a:prstGeom>
          <a:noFill/>
          <a:ln/>
        </p:spPr>
        <p:txBody>
          <a:bodyPr wrap="none" rtlCol="0" anchor="t"/>
          <a:lstStyle/>
          <a:p>
            <a:pPr marL="342900" indent="-342900" algn="l">
              <a:lnSpc>
                <a:spcPts val="2239"/>
              </a:lnSpc>
              <a:buSzPct val="100000"/>
              <a:buChar char="•"/>
            </a:pPr>
            <a:r>
              <a:rPr lang="en-US" sz="1400" dirty="0">
                <a:solidFill>
                  <a:srgbClr val="4A4A45"/>
                </a:solidFill>
                <a:latin typeface="Lato" pitchFamily="34" charset="0"/>
                <a:ea typeface="Lato" pitchFamily="34" charset="-122"/>
                <a:cs typeface="Lato" pitchFamily="34" charset="-120"/>
              </a:rPr>
              <a:t>170 unique sponsors identified over 14 years</a:t>
            </a:r>
            <a:endParaRPr lang="en-US" sz="1400" dirty="0"/>
          </a:p>
        </p:txBody>
      </p:sp>
      <p:sp>
        <p:nvSpPr>
          <p:cNvPr id="7" name="Text 5"/>
          <p:cNvSpPr/>
          <p:nvPr/>
        </p:nvSpPr>
        <p:spPr>
          <a:xfrm>
            <a:off x="2322314" y="3386971"/>
            <a:ext cx="4721900" cy="284321"/>
          </a:xfrm>
          <a:prstGeom prst="rect">
            <a:avLst/>
          </a:prstGeom>
          <a:noFill/>
          <a:ln/>
        </p:spPr>
        <p:txBody>
          <a:bodyPr wrap="none" rtlCol="0" anchor="t"/>
          <a:lstStyle/>
          <a:p>
            <a:pPr marL="342900" indent="-342900" algn="l">
              <a:lnSpc>
                <a:spcPts val="2239"/>
              </a:lnSpc>
              <a:buSzPct val="100000"/>
              <a:buChar char="•"/>
            </a:pPr>
            <a:r>
              <a:rPr lang="en-US" sz="1400" dirty="0">
                <a:solidFill>
                  <a:srgbClr val="4A4A45"/>
                </a:solidFill>
                <a:latin typeface="Lato" pitchFamily="34" charset="0"/>
                <a:ea typeface="Lato" pitchFamily="34" charset="-122"/>
                <a:cs typeface="Lato" pitchFamily="34" charset="-120"/>
              </a:rPr>
              <a:t>73% of sponsors experienced growth</a:t>
            </a:r>
            <a:endParaRPr lang="en-US" sz="1400" dirty="0"/>
          </a:p>
        </p:txBody>
      </p:sp>
      <p:sp>
        <p:nvSpPr>
          <p:cNvPr id="8" name="Text 6"/>
          <p:cNvSpPr/>
          <p:nvPr/>
        </p:nvSpPr>
        <p:spPr>
          <a:xfrm>
            <a:off x="2322314" y="3760113"/>
            <a:ext cx="4721900" cy="568643"/>
          </a:xfrm>
          <a:prstGeom prst="rect">
            <a:avLst/>
          </a:prstGeom>
          <a:noFill/>
          <a:ln/>
        </p:spPr>
        <p:txBody>
          <a:bodyPr wrap="square" rtlCol="0" anchor="t"/>
          <a:lstStyle/>
          <a:p>
            <a:pPr marL="342900" indent="-342900" algn="l">
              <a:lnSpc>
                <a:spcPts val="2239"/>
              </a:lnSpc>
              <a:buSzPct val="100000"/>
              <a:buChar char="•"/>
            </a:pPr>
            <a:r>
              <a:rPr lang="en-US" sz="1400" dirty="0">
                <a:solidFill>
                  <a:srgbClr val="4A4A45"/>
                </a:solidFill>
                <a:latin typeface="Lato" pitchFamily="34" charset="0"/>
                <a:ea typeface="Lato" pitchFamily="34" charset="-122"/>
                <a:cs typeface="Lato" pitchFamily="34" charset="-120"/>
              </a:rPr>
              <a:t>Companies with longer sponsorships (over 5 years) showed a higher growth rate</a:t>
            </a:r>
            <a:endParaRPr lang="en-US" sz="1400" dirty="0"/>
          </a:p>
        </p:txBody>
      </p:sp>
      <p:sp>
        <p:nvSpPr>
          <p:cNvPr id="9" name="Text 7"/>
          <p:cNvSpPr/>
          <p:nvPr/>
        </p:nvSpPr>
        <p:spPr>
          <a:xfrm>
            <a:off x="2037993" y="4528661"/>
            <a:ext cx="5006221" cy="355402"/>
          </a:xfrm>
          <a:prstGeom prst="rect">
            <a:avLst/>
          </a:prstGeom>
          <a:noFill/>
          <a:ln/>
        </p:spPr>
        <p:txBody>
          <a:bodyPr wrap="none" rtlCol="0" anchor="t"/>
          <a:lstStyle/>
          <a:p>
            <a:pPr marL="0" indent="0">
              <a:lnSpc>
                <a:spcPts val="2799"/>
              </a:lnSpc>
              <a:buNone/>
            </a:pPr>
            <a:r>
              <a:rPr lang="en-US" sz="1750" b="1" dirty="0">
                <a:solidFill>
                  <a:srgbClr val="4A4A45"/>
                </a:solidFill>
                <a:latin typeface="Lato" pitchFamily="34" charset="0"/>
                <a:ea typeface="Lato" pitchFamily="34" charset="-122"/>
                <a:cs typeface="Lato" pitchFamily="34" charset="-120"/>
              </a:rPr>
              <a:t>Impact of COVID-19</a:t>
            </a:r>
            <a:endParaRPr lang="en-US" sz="1750" dirty="0"/>
          </a:p>
        </p:txBody>
      </p:sp>
      <p:sp>
        <p:nvSpPr>
          <p:cNvPr id="10" name="Text 8"/>
          <p:cNvSpPr/>
          <p:nvPr/>
        </p:nvSpPr>
        <p:spPr>
          <a:xfrm>
            <a:off x="2322314" y="5083969"/>
            <a:ext cx="4721900" cy="284321"/>
          </a:xfrm>
          <a:prstGeom prst="rect">
            <a:avLst/>
          </a:prstGeom>
          <a:noFill/>
          <a:ln/>
        </p:spPr>
        <p:txBody>
          <a:bodyPr wrap="none" rtlCol="0" anchor="t"/>
          <a:lstStyle/>
          <a:p>
            <a:pPr marL="342900" indent="-342900" algn="l">
              <a:lnSpc>
                <a:spcPts val="2239"/>
              </a:lnSpc>
              <a:buSzPct val="100000"/>
              <a:buChar char="•"/>
            </a:pPr>
            <a:r>
              <a:rPr lang="en-US" sz="1400" dirty="0">
                <a:solidFill>
                  <a:srgbClr val="4A4A45"/>
                </a:solidFill>
                <a:latin typeface="Lato" pitchFamily="34" charset="0"/>
                <a:ea typeface="Lato" pitchFamily="34" charset="-122"/>
                <a:cs typeface="Lato" pitchFamily="34" charset="-120"/>
              </a:rPr>
              <a:t>Sponsorships declined in 2020 due to COVID-19 pandemic</a:t>
            </a:r>
            <a:endParaRPr lang="en-US" sz="1400" dirty="0"/>
          </a:p>
        </p:txBody>
      </p:sp>
      <p:sp>
        <p:nvSpPr>
          <p:cNvPr id="11" name="Text 9"/>
          <p:cNvSpPr/>
          <p:nvPr/>
        </p:nvSpPr>
        <p:spPr>
          <a:xfrm>
            <a:off x="2322314" y="5457111"/>
            <a:ext cx="4721900" cy="568643"/>
          </a:xfrm>
          <a:prstGeom prst="rect">
            <a:avLst/>
          </a:prstGeom>
          <a:noFill/>
          <a:ln/>
        </p:spPr>
        <p:txBody>
          <a:bodyPr wrap="square" rtlCol="0" anchor="t"/>
          <a:lstStyle/>
          <a:p>
            <a:pPr marL="342900" indent="-342900" algn="l">
              <a:lnSpc>
                <a:spcPts val="2239"/>
              </a:lnSpc>
              <a:buSzPct val="100000"/>
              <a:buChar char="•"/>
            </a:pPr>
            <a:r>
              <a:rPr lang="en-US" sz="1400" dirty="0">
                <a:solidFill>
                  <a:srgbClr val="4A4A45"/>
                </a:solidFill>
                <a:latin typeface="Lato" pitchFamily="34" charset="0"/>
                <a:ea typeface="Lato" pitchFamily="34" charset="-122"/>
                <a:cs typeface="Lato" pitchFamily="34" charset="-120"/>
              </a:rPr>
              <a:t>Many companies refrained from investing or experienced losses</a:t>
            </a:r>
            <a:endParaRPr lang="en-US" sz="1400" dirty="0"/>
          </a:p>
        </p:txBody>
      </p:sp>
      <p:sp>
        <p:nvSpPr>
          <p:cNvPr id="12" name="Text 10"/>
          <p:cNvSpPr/>
          <p:nvPr/>
        </p:nvSpPr>
        <p:spPr>
          <a:xfrm>
            <a:off x="2322314" y="6114574"/>
            <a:ext cx="4721900" cy="568643"/>
          </a:xfrm>
          <a:prstGeom prst="rect">
            <a:avLst/>
          </a:prstGeom>
          <a:noFill/>
          <a:ln/>
        </p:spPr>
        <p:txBody>
          <a:bodyPr wrap="square" rtlCol="0" anchor="t"/>
          <a:lstStyle/>
          <a:p>
            <a:pPr marL="342900" indent="-342900" algn="l">
              <a:lnSpc>
                <a:spcPts val="2239"/>
              </a:lnSpc>
              <a:buSzPct val="100000"/>
              <a:buChar char="•"/>
            </a:pPr>
            <a:r>
              <a:rPr lang="en-US" sz="1400" dirty="0">
                <a:solidFill>
                  <a:srgbClr val="4A4A45"/>
                </a:solidFill>
                <a:latin typeface="Lato" pitchFamily="34" charset="0"/>
                <a:ea typeface="Lato" pitchFamily="34" charset="-122"/>
                <a:cs typeface="Lato" pitchFamily="34" charset="-120"/>
              </a:rPr>
              <a:t>Growth rebounded in 2021 and 2022 as the market recovered</a:t>
            </a:r>
            <a:endParaRPr lang="en-US" sz="1400" dirty="0"/>
          </a:p>
        </p:txBody>
      </p:sp>
      <p:pic>
        <p:nvPicPr>
          <p:cNvPr id="13" name="Image 0" descr="preencoded.png"/>
          <p:cNvPicPr>
            <a:picLocks noChangeAspect="1"/>
          </p:cNvPicPr>
          <p:nvPr/>
        </p:nvPicPr>
        <p:blipFill>
          <a:blip r:embed="rId3"/>
          <a:stretch>
            <a:fillRect/>
          </a:stretch>
        </p:blipFill>
        <p:spPr>
          <a:xfrm>
            <a:off x="8405693" y="2508528"/>
            <a:ext cx="3382328" cy="2084427"/>
          </a:xfrm>
          <a:prstGeom prst="rect">
            <a:avLst/>
          </a:prstGeom>
        </p:spPr>
      </p:pic>
      <p:pic>
        <p:nvPicPr>
          <p:cNvPr id="14" name="Image 1" descr="preencoded.png"/>
          <p:cNvPicPr>
            <a:picLocks noChangeAspect="1"/>
          </p:cNvPicPr>
          <p:nvPr/>
        </p:nvPicPr>
        <p:blipFill>
          <a:blip r:embed="rId4"/>
          <a:stretch>
            <a:fillRect/>
          </a:stretch>
        </p:blipFill>
        <p:spPr>
          <a:xfrm>
            <a:off x="8411885" y="4842867"/>
            <a:ext cx="3369945" cy="1905714"/>
          </a:xfrm>
          <a:prstGeom prst="rect">
            <a:avLst/>
          </a:prstGeom>
        </p:spPr>
      </p:pic>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811160" y="0"/>
            <a:ext cx="12949085" cy="8232219"/>
          </a:xfrm>
          <a:prstGeom prst="rect">
            <a:avLst/>
          </a:prstGeom>
          <a:solidFill>
            <a:srgbClr val="EFECE6"/>
          </a:solidFill>
          <a:ln/>
        </p:spPr>
      </p:sp>
      <p:sp>
        <p:nvSpPr>
          <p:cNvPr id="4" name="Text 2"/>
          <p:cNvSpPr/>
          <p:nvPr/>
        </p:nvSpPr>
        <p:spPr>
          <a:xfrm>
            <a:off x="2493407" y="558284"/>
            <a:ext cx="9559528" cy="634365"/>
          </a:xfrm>
          <a:prstGeom prst="rect">
            <a:avLst/>
          </a:prstGeom>
          <a:noFill/>
          <a:ln/>
        </p:spPr>
        <p:txBody>
          <a:bodyPr wrap="none" rtlCol="0" anchor="t"/>
          <a:lstStyle/>
          <a:p>
            <a:pPr marL="0" indent="0">
              <a:lnSpc>
                <a:spcPts val="4996"/>
              </a:lnSpc>
              <a:buNone/>
            </a:pPr>
            <a:r>
              <a:rPr lang="en-US" sz="3997" b="1" dirty="0">
                <a:solidFill>
                  <a:srgbClr val="282824"/>
                </a:solidFill>
                <a:latin typeface="Lato" pitchFamily="34" charset="0"/>
                <a:ea typeface="Lato" pitchFamily="34" charset="-122"/>
                <a:cs typeface="Lato" pitchFamily="34" charset="-120"/>
              </a:rPr>
              <a:t>Visualizing Sponsor Growth with Power BI</a:t>
            </a:r>
            <a:endParaRPr lang="en-US" sz="3997" dirty="0"/>
          </a:p>
        </p:txBody>
      </p:sp>
      <p:sp>
        <p:nvSpPr>
          <p:cNvPr id="5" name="Text 3"/>
          <p:cNvSpPr/>
          <p:nvPr/>
        </p:nvSpPr>
        <p:spPr>
          <a:xfrm>
            <a:off x="2493407" y="1598652"/>
            <a:ext cx="9643586" cy="324802"/>
          </a:xfrm>
          <a:prstGeom prst="rect">
            <a:avLst/>
          </a:prstGeom>
          <a:noFill/>
          <a:ln/>
        </p:spPr>
        <p:txBody>
          <a:bodyPr wrap="none" rtlCol="0" anchor="t"/>
          <a:lstStyle/>
          <a:p>
            <a:pPr marL="0" indent="0">
              <a:lnSpc>
                <a:spcPts val="2558"/>
              </a:lnSpc>
              <a:buNone/>
            </a:pPr>
            <a:r>
              <a:rPr lang="en-US" sz="1599" dirty="0">
                <a:solidFill>
                  <a:srgbClr val="4A4A45"/>
                </a:solidFill>
                <a:latin typeface="Lato" pitchFamily="34" charset="0"/>
                <a:ea typeface="Lato" pitchFamily="34" charset="-122"/>
                <a:cs typeface="Lato" pitchFamily="34" charset="-120"/>
              </a:rPr>
              <a:t>Top 4 Companies</a:t>
            </a:r>
            <a:endParaRPr lang="en-US" sz="1599" dirty="0"/>
          </a:p>
        </p:txBody>
      </p:sp>
      <p:pic>
        <p:nvPicPr>
          <p:cNvPr id="6" name="Image 0" descr="preencoded.png"/>
          <p:cNvPicPr>
            <a:picLocks noChangeAspect="1"/>
          </p:cNvPicPr>
          <p:nvPr/>
        </p:nvPicPr>
        <p:blipFill>
          <a:blip r:embed="rId3"/>
          <a:stretch>
            <a:fillRect/>
          </a:stretch>
        </p:blipFill>
        <p:spPr>
          <a:xfrm>
            <a:off x="2839879" y="2283262"/>
            <a:ext cx="4318159" cy="2436257"/>
          </a:xfrm>
          <a:prstGeom prst="rect">
            <a:avLst/>
          </a:prstGeom>
        </p:spPr>
      </p:pic>
      <p:pic>
        <p:nvPicPr>
          <p:cNvPr id="7" name="Image 1" descr="preencoded.png"/>
          <p:cNvPicPr>
            <a:picLocks noChangeAspect="1"/>
          </p:cNvPicPr>
          <p:nvPr/>
        </p:nvPicPr>
        <p:blipFill>
          <a:blip r:embed="rId4"/>
          <a:stretch>
            <a:fillRect/>
          </a:stretch>
        </p:blipFill>
        <p:spPr>
          <a:xfrm>
            <a:off x="7320439" y="2283262"/>
            <a:ext cx="4299942" cy="2436257"/>
          </a:xfrm>
          <a:prstGeom prst="rect">
            <a:avLst/>
          </a:prstGeom>
        </p:spPr>
      </p:pic>
      <p:pic>
        <p:nvPicPr>
          <p:cNvPr id="8" name="Image 2" descr="preencoded.png"/>
          <p:cNvPicPr>
            <a:picLocks noChangeAspect="1"/>
          </p:cNvPicPr>
          <p:nvPr/>
        </p:nvPicPr>
        <p:blipFill>
          <a:blip r:embed="rId5"/>
          <a:stretch>
            <a:fillRect/>
          </a:stretch>
        </p:blipFill>
        <p:spPr>
          <a:xfrm>
            <a:off x="2852142" y="5044321"/>
            <a:ext cx="4281607" cy="2436257"/>
          </a:xfrm>
          <a:prstGeom prst="rect">
            <a:avLst/>
          </a:prstGeom>
        </p:spPr>
      </p:pic>
      <p:pic>
        <p:nvPicPr>
          <p:cNvPr id="9" name="Image 3" descr="preencoded.png"/>
          <p:cNvPicPr>
            <a:picLocks noChangeAspect="1"/>
          </p:cNvPicPr>
          <p:nvPr/>
        </p:nvPicPr>
        <p:blipFill>
          <a:blip r:embed="rId6"/>
          <a:stretch>
            <a:fillRect/>
          </a:stretch>
        </p:blipFill>
        <p:spPr>
          <a:xfrm>
            <a:off x="7296150" y="5044321"/>
            <a:ext cx="4312087" cy="243625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1370</Words>
  <Application>Microsoft Office PowerPoint</Application>
  <PresentationFormat>Custom</PresentationFormat>
  <Paragraphs>132</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Vivek Saharia</cp:lastModifiedBy>
  <cp:revision>4</cp:revision>
  <dcterms:created xsi:type="dcterms:W3CDTF">2024-04-09T22:49:25Z</dcterms:created>
  <dcterms:modified xsi:type="dcterms:W3CDTF">2024-04-10T10:00:37Z</dcterms:modified>
</cp:coreProperties>
</file>