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43139-2100-41DA-8E28-042CAC46ABCA}" type="datetimeFigureOut">
              <a:rPr lang="en-IN" smtClean="0"/>
              <a:t>10-02-2021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FBD11-CD09-4EE0-82A0-05CDB61D2AB0}" type="slidenum">
              <a:rPr lang="en-IN" smtClean="0"/>
              <a:t>‹#›</a:t>
            </a:fld>
            <a:endParaRPr lang="en-IN"/>
          </a:p>
        </p:txBody>
      </p:sp>
    </p:spTree>
    <p:extLst>
      <p:ext uri="{BB962C8B-B14F-4D97-AF65-F5344CB8AC3E}">
        <p14:creationId xmlns:p14="http://schemas.microsoft.com/office/powerpoint/2010/main" val="268882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FFBD11-CD09-4EE0-82A0-05CDB61D2AB0}" type="slidenum">
              <a:rPr lang="en-IN" smtClean="0"/>
              <a:t>4</a:t>
            </a:fld>
            <a:endParaRPr lang="en-IN"/>
          </a:p>
        </p:txBody>
      </p:sp>
    </p:spTree>
    <p:extLst>
      <p:ext uri="{BB962C8B-B14F-4D97-AF65-F5344CB8AC3E}">
        <p14:creationId xmlns:p14="http://schemas.microsoft.com/office/powerpoint/2010/main" val="385116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811668-0493-4031-95A5-C9A4B05683D5}"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135153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811668-0493-4031-95A5-C9A4B05683D5}"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174034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811668-0493-4031-95A5-C9A4B05683D5}"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392321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811668-0493-4031-95A5-C9A4B05683D5}"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119009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11668-0493-4031-95A5-C9A4B05683D5}" type="datetimeFigureOut">
              <a:rPr lang="en-IN" smtClean="0"/>
              <a:t>10-02-2021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91415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811668-0493-4031-95A5-C9A4B05683D5}" type="datetimeFigureOut">
              <a:rPr lang="en-IN" smtClean="0"/>
              <a:t>10-02-2021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23993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811668-0493-4031-95A5-C9A4B05683D5}" type="datetimeFigureOut">
              <a:rPr lang="en-IN" smtClean="0"/>
              <a:t>10-02-2021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2683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811668-0493-4031-95A5-C9A4B05683D5}" type="datetimeFigureOut">
              <a:rPr lang="en-IN" smtClean="0"/>
              <a:t>10-02-2021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235971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11668-0493-4031-95A5-C9A4B05683D5}" type="datetimeFigureOut">
              <a:rPr lang="en-IN" smtClean="0"/>
              <a:t>10-02-2021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314266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11668-0493-4031-95A5-C9A4B05683D5}" type="datetimeFigureOut">
              <a:rPr lang="en-IN" smtClean="0"/>
              <a:t>10-02-2021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369543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11668-0493-4031-95A5-C9A4B05683D5}" type="datetimeFigureOut">
              <a:rPr lang="en-IN" smtClean="0"/>
              <a:t>10-02-2021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7EA55-6EE1-42F0-8BA9-5505E88A92FA}" type="slidenum">
              <a:rPr lang="en-IN" smtClean="0"/>
              <a:t>‹#›</a:t>
            </a:fld>
            <a:endParaRPr lang="en-IN"/>
          </a:p>
        </p:txBody>
      </p:sp>
    </p:spTree>
    <p:extLst>
      <p:ext uri="{BB962C8B-B14F-4D97-AF65-F5344CB8AC3E}">
        <p14:creationId xmlns:p14="http://schemas.microsoft.com/office/powerpoint/2010/main" val="47832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11668-0493-4031-95A5-C9A4B05683D5}" type="datetimeFigureOut">
              <a:rPr lang="en-IN" smtClean="0"/>
              <a:t>10-02-2021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7EA55-6EE1-42F0-8BA9-5505E88A92FA}" type="slidenum">
              <a:rPr lang="en-IN" smtClean="0"/>
              <a:t>‹#›</a:t>
            </a:fld>
            <a:endParaRPr lang="en-IN"/>
          </a:p>
        </p:txBody>
      </p:sp>
    </p:spTree>
    <p:extLst>
      <p:ext uri="{BB962C8B-B14F-4D97-AF65-F5344CB8AC3E}">
        <p14:creationId xmlns:p14="http://schemas.microsoft.com/office/powerpoint/2010/main" val="417401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661" y="2226929"/>
            <a:ext cx="10318979" cy="830997"/>
          </a:xfrm>
          <a:prstGeom prst="rect">
            <a:avLst/>
          </a:prstGeom>
          <a:noFill/>
        </p:spPr>
        <p:txBody>
          <a:bodyPr wrap="none" rtlCol="0">
            <a:spAutoFit/>
          </a:bodyPr>
          <a:lstStyle/>
          <a:p>
            <a:r>
              <a:rPr lang="en-IN" sz="2000" b="1" dirty="0" smtClean="0">
                <a:solidFill>
                  <a:srgbClr val="0070C0"/>
                </a:solidFill>
              </a:rPr>
              <a:t>Dissertation title: </a:t>
            </a:r>
          </a:p>
          <a:p>
            <a:r>
              <a:rPr lang="en-IN" sz="2800" b="1" dirty="0" smtClean="0">
                <a:solidFill>
                  <a:srgbClr val="0070C0"/>
                </a:solidFill>
              </a:rPr>
              <a:t>Road accident Detection and notification, Prediction and Prevention</a:t>
            </a:r>
            <a:endParaRPr lang="en-IN" sz="2800" b="1" dirty="0">
              <a:solidFill>
                <a:srgbClr val="0070C0"/>
              </a:solidFill>
            </a:endParaRPr>
          </a:p>
        </p:txBody>
      </p:sp>
      <p:sp>
        <p:nvSpPr>
          <p:cNvPr id="3" name="TextBox 2"/>
          <p:cNvSpPr txBox="1"/>
          <p:nvPr/>
        </p:nvSpPr>
        <p:spPr>
          <a:xfrm>
            <a:off x="2476425" y="729426"/>
            <a:ext cx="3933834" cy="830997"/>
          </a:xfrm>
          <a:prstGeom prst="rect">
            <a:avLst/>
          </a:prstGeom>
          <a:noFill/>
        </p:spPr>
        <p:txBody>
          <a:bodyPr wrap="none" rtlCol="0">
            <a:spAutoFit/>
          </a:bodyPr>
          <a:lstStyle/>
          <a:p>
            <a:r>
              <a:rPr lang="en-IN" sz="2400" dirty="0" err="1" smtClean="0">
                <a:solidFill>
                  <a:schemeClr val="accent6">
                    <a:lumMod val="50000"/>
                  </a:schemeClr>
                </a:solidFill>
              </a:rPr>
              <a:t>M.Tech</a:t>
            </a:r>
            <a:r>
              <a:rPr lang="en-IN" sz="2400" dirty="0" smtClean="0">
                <a:solidFill>
                  <a:schemeClr val="accent6">
                    <a:lumMod val="50000"/>
                  </a:schemeClr>
                </a:solidFill>
              </a:rPr>
              <a:t> Dissertation</a:t>
            </a:r>
          </a:p>
          <a:p>
            <a:r>
              <a:rPr lang="en-IN" sz="2400" dirty="0" smtClean="0">
                <a:solidFill>
                  <a:schemeClr val="accent6">
                    <a:lumMod val="50000"/>
                  </a:schemeClr>
                </a:solidFill>
              </a:rPr>
              <a:t>Data Science and Engineering </a:t>
            </a:r>
            <a:endParaRPr lang="en-IN" sz="2400" dirty="0">
              <a:solidFill>
                <a:schemeClr val="accent6">
                  <a:lumMod val="50000"/>
                </a:schemeClr>
              </a:solidFill>
            </a:endParaRPr>
          </a:p>
        </p:txBody>
      </p:sp>
      <p:sp>
        <p:nvSpPr>
          <p:cNvPr id="4" name="TextBox 3"/>
          <p:cNvSpPr txBox="1"/>
          <p:nvPr/>
        </p:nvSpPr>
        <p:spPr>
          <a:xfrm>
            <a:off x="8304581" y="5486399"/>
            <a:ext cx="3516442" cy="923330"/>
          </a:xfrm>
          <a:prstGeom prst="rect">
            <a:avLst/>
          </a:prstGeom>
          <a:noFill/>
        </p:spPr>
        <p:txBody>
          <a:bodyPr wrap="square" rtlCol="0">
            <a:spAutoFit/>
          </a:bodyPr>
          <a:lstStyle/>
          <a:p>
            <a:r>
              <a:rPr lang="en-IN" b="1" dirty="0" smtClean="0">
                <a:solidFill>
                  <a:srgbClr val="00B050"/>
                </a:solidFill>
              </a:rPr>
              <a:t>Dissertation done By :</a:t>
            </a:r>
          </a:p>
          <a:p>
            <a:pPr algn="ctr"/>
            <a:r>
              <a:rPr lang="en-IN" b="1" dirty="0" smtClean="0">
                <a:solidFill>
                  <a:srgbClr val="00B050"/>
                </a:solidFill>
              </a:rPr>
              <a:t>Suraj P B</a:t>
            </a:r>
          </a:p>
          <a:p>
            <a:pPr algn="ctr"/>
            <a:r>
              <a:rPr lang="en-IN" b="1" dirty="0" smtClean="0">
                <a:solidFill>
                  <a:srgbClr val="00B050"/>
                </a:solidFill>
              </a:rPr>
              <a:t>2018AB04032</a:t>
            </a:r>
            <a:endParaRPr lang="en-IN" b="1" dirty="0">
              <a:solidFill>
                <a:srgbClr val="00B050"/>
              </a:solidFill>
            </a:endParaRPr>
          </a:p>
        </p:txBody>
      </p:sp>
      <p:pic>
        <p:nvPicPr>
          <p:cNvPr id="5" name="Picture 4"/>
          <p:cNvPicPr>
            <a:picLocks noChangeAspect="1"/>
          </p:cNvPicPr>
          <p:nvPr/>
        </p:nvPicPr>
        <p:blipFill>
          <a:blip r:embed="rId2"/>
          <a:stretch>
            <a:fillRect/>
          </a:stretch>
        </p:blipFill>
        <p:spPr>
          <a:xfrm>
            <a:off x="632661" y="216397"/>
            <a:ext cx="1339919" cy="1301817"/>
          </a:xfrm>
          <a:prstGeom prst="rect">
            <a:avLst/>
          </a:prstGeom>
        </p:spPr>
      </p:pic>
      <p:sp>
        <p:nvSpPr>
          <p:cNvPr id="6" name="TextBox 5"/>
          <p:cNvSpPr txBox="1"/>
          <p:nvPr/>
        </p:nvSpPr>
        <p:spPr>
          <a:xfrm>
            <a:off x="256587" y="3892615"/>
            <a:ext cx="2527936" cy="646331"/>
          </a:xfrm>
          <a:prstGeom prst="rect">
            <a:avLst/>
          </a:prstGeom>
          <a:noFill/>
        </p:spPr>
        <p:txBody>
          <a:bodyPr wrap="none" rtlCol="0">
            <a:spAutoFit/>
          </a:bodyPr>
          <a:lstStyle/>
          <a:p>
            <a:r>
              <a:rPr lang="en-IN" dirty="0" smtClean="0">
                <a:solidFill>
                  <a:schemeClr val="accent5">
                    <a:lumMod val="50000"/>
                  </a:schemeClr>
                </a:solidFill>
              </a:rPr>
              <a:t>Dissertation Done at :</a:t>
            </a:r>
          </a:p>
          <a:p>
            <a:r>
              <a:rPr lang="en-IN" dirty="0" smtClean="0">
                <a:solidFill>
                  <a:schemeClr val="accent5">
                    <a:lumMod val="50000"/>
                  </a:schemeClr>
                </a:solidFill>
              </a:rPr>
              <a:t>    Vodafone Idea Ltd  (Vi)</a:t>
            </a:r>
            <a:endParaRPr lang="en-IN"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377903" y="4704253"/>
            <a:ext cx="1056261" cy="943893"/>
          </a:xfrm>
          <a:prstGeom prst="rect">
            <a:avLst/>
          </a:prstGeom>
        </p:spPr>
      </p:pic>
      <p:sp>
        <p:nvSpPr>
          <p:cNvPr id="8" name="TextBox 7"/>
          <p:cNvSpPr txBox="1"/>
          <p:nvPr/>
        </p:nvSpPr>
        <p:spPr>
          <a:xfrm>
            <a:off x="4354817" y="3892615"/>
            <a:ext cx="2642583" cy="646331"/>
          </a:xfrm>
          <a:prstGeom prst="rect">
            <a:avLst/>
          </a:prstGeom>
          <a:noFill/>
        </p:spPr>
        <p:txBody>
          <a:bodyPr wrap="none" rtlCol="0">
            <a:spAutoFit/>
          </a:bodyPr>
          <a:lstStyle/>
          <a:p>
            <a:r>
              <a:rPr lang="en-IN" dirty="0" smtClean="0">
                <a:solidFill>
                  <a:srgbClr val="002060"/>
                </a:solidFill>
              </a:rPr>
              <a:t>Under the Supervision of :</a:t>
            </a:r>
          </a:p>
          <a:p>
            <a:r>
              <a:rPr lang="en-IN" dirty="0" smtClean="0">
                <a:solidFill>
                  <a:srgbClr val="002060"/>
                </a:solidFill>
              </a:rPr>
              <a:t>           Soumen Das (Vi)</a:t>
            </a:r>
            <a:endParaRPr lang="en-IN" dirty="0">
              <a:solidFill>
                <a:srgbClr val="002060"/>
              </a:solidFill>
            </a:endParaRPr>
          </a:p>
        </p:txBody>
      </p:sp>
      <p:sp>
        <p:nvSpPr>
          <p:cNvPr id="9" name="TextBox 8"/>
          <p:cNvSpPr txBox="1"/>
          <p:nvPr/>
        </p:nvSpPr>
        <p:spPr>
          <a:xfrm>
            <a:off x="8044699" y="3892614"/>
            <a:ext cx="3757247" cy="646331"/>
          </a:xfrm>
          <a:prstGeom prst="rect">
            <a:avLst/>
          </a:prstGeom>
          <a:noFill/>
        </p:spPr>
        <p:txBody>
          <a:bodyPr wrap="none" rtlCol="0">
            <a:spAutoFit/>
          </a:bodyPr>
          <a:lstStyle/>
          <a:p>
            <a:r>
              <a:rPr lang="en-IN" dirty="0" smtClean="0">
                <a:solidFill>
                  <a:srgbClr val="002060"/>
                </a:solidFill>
              </a:rPr>
              <a:t>Under the Guidance by:</a:t>
            </a:r>
          </a:p>
          <a:p>
            <a:r>
              <a:rPr lang="en-IN" dirty="0" smtClean="0">
                <a:solidFill>
                  <a:srgbClr val="002060"/>
                </a:solidFill>
              </a:rPr>
              <a:t>       Maninder Singh Bawa (BITS Pilani)</a:t>
            </a:r>
            <a:endParaRPr lang="en-IN" dirty="0">
              <a:solidFill>
                <a:srgbClr val="002060"/>
              </a:solidFill>
            </a:endParaRPr>
          </a:p>
        </p:txBody>
      </p:sp>
    </p:spTree>
    <p:extLst>
      <p:ext uri="{BB962C8B-B14F-4D97-AF65-F5344CB8AC3E}">
        <p14:creationId xmlns:p14="http://schemas.microsoft.com/office/powerpoint/2010/main" val="363837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545" y="0"/>
            <a:ext cx="3981026" cy="369332"/>
          </a:xfrm>
          <a:prstGeom prst="rect">
            <a:avLst/>
          </a:prstGeom>
        </p:spPr>
        <p:txBody>
          <a:bodyPr wrap="none">
            <a:spAutoFit/>
          </a:bodyPr>
          <a:lstStyle/>
          <a:p>
            <a:r>
              <a:rPr lang="en-US" dirty="0" smtClean="0">
                <a:solidFill>
                  <a:schemeClr val="accent5">
                    <a:lumMod val="50000"/>
                  </a:schemeClr>
                </a:solidFill>
              </a:rPr>
              <a:t>7. </a:t>
            </a:r>
            <a:r>
              <a:rPr lang="en-US" dirty="0">
                <a:solidFill>
                  <a:schemeClr val="accent5">
                    <a:lumMod val="50000"/>
                  </a:schemeClr>
                </a:solidFill>
              </a:rPr>
              <a:t>Storm Spouts and Bolts – Code review</a:t>
            </a:r>
          </a:p>
        </p:txBody>
      </p:sp>
      <p:sp>
        <p:nvSpPr>
          <p:cNvPr id="4" name="Rectangle 3"/>
          <p:cNvSpPr/>
          <p:nvPr/>
        </p:nvSpPr>
        <p:spPr>
          <a:xfrm>
            <a:off x="263090" y="472383"/>
            <a:ext cx="10161070" cy="2585323"/>
          </a:xfrm>
          <a:prstGeom prst="rect">
            <a:avLst/>
          </a:prstGeom>
        </p:spPr>
        <p:txBody>
          <a:bodyPr wrap="square">
            <a:spAutoFit/>
          </a:bodyPr>
          <a:lstStyle/>
          <a:p>
            <a:r>
              <a:rPr lang="en-IN" dirty="0" smtClean="0">
                <a:solidFill>
                  <a:schemeClr val="accent5">
                    <a:lumMod val="50000"/>
                  </a:schemeClr>
                </a:solidFill>
              </a:rPr>
              <a:t>Spouts</a:t>
            </a:r>
            <a:r>
              <a:rPr lang="en-IN" dirty="0">
                <a:solidFill>
                  <a:schemeClr val="accent5">
                    <a:lumMod val="50000"/>
                  </a:schemeClr>
                </a:solidFill>
              </a:rPr>
              <a:t>:</a:t>
            </a:r>
          </a:p>
          <a:p>
            <a:r>
              <a:rPr lang="en-IN" dirty="0">
                <a:solidFill>
                  <a:schemeClr val="accent5">
                    <a:lumMod val="50000"/>
                  </a:schemeClr>
                </a:solidFill>
              </a:rPr>
              <a:t> </a:t>
            </a:r>
            <a:r>
              <a:rPr lang="en-IN" dirty="0" smtClean="0">
                <a:solidFill>
                  <a:schemeClr val="accent5">
                    <a:lumMod val="50000"/>
                  </a:schemeClr>
                </a:solidFill>
              </a:rPr>
              <a:t>      - </a:t>
            </a:r>
            <a:r>
              <a:rPr lang="en-IN" dirty="0" err="1">
                <a:solidFill>
                  <a:schemeClr val="accent5">
                    <a:lumMod val="50000"/>
                  </a:schemeClr>
                </a:solidFill>
              </a:rPr>
              <a:t>KafkaSpout</a:t>
            </a:r>
            <a:r>
              <a:rPr lang="en-IN" dirty="0">
                <a:solidFill>
                  <a:schemeClr val="accent5">
                    <a:lumMod val="50000"/>
                  </a:schemeClr>
                </a:solidFill>
              </a:rPr>
              <a:t> (for </a:t>
            </a:r>
            <a:r>
              <a:rPr lang="en-IN" dirty="0" err="1">
                <a:solidFill>
                  <a:schemeClr val="accent5">
                    <a:lumMod val="50000"/>
                  </a:schemeClr>
                </a:solidFill>
              </a:rPr>
              <a:t>injesting</a:t>
            </a:r>
            <a:r>
              <a:rPr lang="en-IN" dirty="0">
                <a:solidFill>
                  <a:schemeClr val="accent5">
                    <a:lumMod val="50000"/>
                  </a:schemeClr>
                </a:solidFill>
              </a:rPr>
              <a:t> </a:t>
            </a:r>
            <a:r>
              <a:rPr lang="en-IN" dirty="0" err="1">
                <a:solidFill>
                  <a:schemeClr val="accent5">
                    <a:lumMod val="50000"/>
                  </a:schemeClr>
                </a:solidFill>
              </a:rPr>
              <a:t>TruckData</a:t>
            </a:r>
            <a:r>
              <a:rPr lang="en-IN" dirty="0">
                <a:solidFill>
                  <a:schemeClr val="accent5">
                    <a:lumMod val="50000"/>
                  </a:schemeClr>
                </a:solidFill>
              </a:rPr>
              <a:t>)</a:t>
            </a:r>
          </a:p>
          <a:p>
            <a:r>
              <a:rPr lang="en-IN" dirty="0">
                <a:solidFill>
                  <a:schemeClr val="accent5">
                    <a:lumMod val="50000"/>
                  </a:schemeClr>
                </a:solidFill>
              </a:rPr>
              <a:t> </a:t>
            </a:r>
            <a:r>
              <a:rPr lang="en-IN" dirty="0" smtClean="0">
                <a:solidFill>
                  <a:schemeClr val="accent5">
                    <a:lumMod val="50000"/>
                  </a:schemeClr>
                </a:solidFill>
              </a:rPr>
              <a:t>      </a:t>
            </a:r>
            <a:r>
              <a:rPr lang="en-IN" dirty="0">
                <a:solidFill>
                  <a:schemeClr val="accent5">
                    <a:lumMod val="50000"/>
                  </a:schemeClr>
                </a:solidFill>
              </a:rPr>
              <a:t>- </a:t>
            </a:r>
            <a:r>
              <a:rPr lang="en-IN" dirty="0" err="1">
                <a:solidFill>
                  <a:schemeClr val="accent5">
                    <a:lumMod val="50000"/>
                  </a:schemeClr>
                </a:solidFill>
              </a:rPr>
              <a:t>KafkaSpout</a:t>
            </a:r>
            <a:r>
              <a:rPr lang="en-IN" dirty="0">
                <a:solidFill>
                  <a:schemeClr val="accent5">
                    <a:lumMod val="50000"/>
                  </a:schemeClr>
                </a:solidFill>
              </a:rPr>
              <a:t> (for </a:t>
            </a:r>
            <a:r>
              <a:rPr lang="en-IN" dirty="0" err="1">
                <a:solidFill>
                  <a:schemeClr val="accent5">
                    <a:lumMod val="50000"/>
                  </a:schemeClr>
                </a:solidFill>
              </a:rPr>
              <a:t>injesting</a:t>
            </a:r>
            <a:r>
              <a:rPr lang="en-IN" dirty="0">
                <a:solidFill>
                  <a:schemeClr val="accent5">
                    <a:lumMod val="50000"/>
                  </a:schemeClr>
                </a:solidFill>
              </a:rPr>
              <a:t> </a:t>
            </a:r>
            <a:r>
              <a:rPr lang="en-IN" dirty="0" err="1">
                <a:solidFill>
                  <a:schemeClr val="accent5">
                    <a:lumMod val="50000"/>
                  </a:schemeClr>
                </a:solidFill>
              </a:rPr>
              <a:t>TrafficData</a:t>
            </a:r>
            <a:r>
              <a:rPr lang="en-IN" dirty="0" smtClean="0">
                <a:solidFill>
                  <a:schemeClr val="accent5">
                    <a:lumMod val="50000"/>
                  </a:schemeClr>
                </a:solidFill>
              </a:rPr>
              <a:t>)</a:t>
            </a:r>
            <a:endParaRPr lang="en-IN" dirty="0">
              <a:solidFill>
                <a:schemeClr val="accent5">
                  <a:lumMod val="50000"/>
                </a:schemeClr>
              </a:solidFill>
            </a:endParaRPr>
          </a:p>
          <a:p>
            <a:r>
              <a:rPr lang="en-IN" dirty="0" smtClean="0">
                <a:solidFill>
                  <a:schemeClr val="accent5">
                    <a:lumMod val="50000"/>
                  </a:schemeClr>
                </a:solidFill>
              </a:rPr>
              <a:t>Bolt</a:t>
            </a:r>
            <a:r>
              <a:rPr lang="en-IN" dirty="0">
                <a:solidFill>
                  <a:schemeClr val="accent5">
                    <a:lumMod val="50000"/>
                  </a:schemeClr>
                </a:solidFill>
              </a:rPr>
              <a:t>:</a:t>
            </a:r>
          </a:p>
          <a:p>
            <a:r>
              <a:rPr lang="en-IN" dirty="0">
                <a:solidFill>
                  <a:schemeClr val="accent5">
                    <a:lumMod val="50000"/>
                  </a:schemeClr>
                </a:solidFill>
              </a:rPr>
              <a:t> </a:t>
            </a:r>
            <a:r>
              <a:rPr lang="en-IN" dirty="0" smtClean="0">
                <a:solidFill>
                  <a:schemeClr val="accent5">
                    <a:lumMod val="50000"/>
                  </a:schemeClr>
                </a:solidFill>
              </a:rPr>
              <a:t>     - </a:t>
            </a:r>
            <a:r>
              <a:rPr lang="en-IN" dirty="0" err="1">
                <a:solidFill>
                  <a:schemeClr val="accent5">
                    <a:lumMod val="50000"/>
                  </a:schemeClr>
                </a:solidFill>
              </a:rPr>
              <a:t>CSVStringToObjectBolt</a:t>
            </a:r>
            <a:r>
              <a:rPr lang="en-IN" dirty="0">
                <a:solidFill>
                  <a:schemeClr val="accent5">
                    <a:lumMod val="50000"/>
                  </a:schemeClr>
                </a:solidFill>
              </a:rPr>
              <a:t> (for creating JVM objects from strings)</a:t>
            </a:r>
          </a:p>
          <a:p>
            <a:r>
              <a:rPr lang="en-IN" dirty="0">
                <a:solidFill>
                  <a:schemeClr val="accent5">
                    <a:lumMod val="50000"/>
                  </a:schemeClr>
                </a:solidFill>
              </a:rPr>
              <a:t> </a:t>
            </a:r>
            <a:r>
              <a:rPr lang="en-IN" dirty="0" smtClean="0">
                <a:solidFill>
                  <a:schemeClr val="accent5">
                    <a:lumMod val="50000"/>
                  </a:schemeClr>
                </a:solidFill>
              </a:rPr>
              <a:t>     - </a:t>
            </a:r>
            <a:r>
              <a:rPr lang="en-IN" dirty="0" err="1">
                <a:solidFill>
                  <a:schemeClr val="accent5">
                    <a:lumMod val="50000"/>
                  </a:schemeClr>
                </a:solidFill>
              </a:rPr>
              <a:t>TruckAndTrafficJoinBolt</a:t>
            </a:r>
            <a:r>
              <a:rPr lang="en-IN" dirty="0">
                <a:solidFill>
                  <a:schemeClr val="accent5">
                    <a:lumMod val="50000"/>
                  </a:schemeClr>
                </a:solidFill>
              </a:rPr>
              <a:t> (for joining two </a:t>
            </a:r>
            <a:r>
              <a:rPr lang="en-IN" dirty="0" err="1">
                <a:solidFill>
                  <a:schemeClr val="accent5">
                    <a:lumMod val="50000"/>
                  </a:schemeClr>
                </a:solidFill>
              </a:rPr>
              <a:t>datatypes</a:t>
            </a:r>
            <a:r>
              <a:rPr lang="en-IN" dirty="0">
                <a:solidFill>
                  <a:schemeClr val="accent5">
                    <a:lumMod val="50000"/>
                  </a:schemeClr>
                </a:solidFill>
              </a:rPr>
              <a:t> into one)</a:t>
            </a:r>
          </a:p>
          <a:p>
            <a:r>
              <a:rPr lang="en-IN" dirty="0">
                <a:solidFill>
                  <a:schemeClr val="accent5">
                    <a:lumMod val="50000"/>
                  </a:schemeClr>
                </a:solidFill>
              </a:rPr>
              <a:t> </a:t>
            </a:r>
            <a:r>
              <a:rPr lang="en-IN" dirty="0" smtClean="0">
                <a:solidFill>
                  <a:schemeClr val="accent5">
                    <a:lumMod val="50000"/>
                  </a:schemeClr>
                </a:solidFill>
              </a:rPr>
              <a:t>     - </a:t>
            </a:r>
            <a:r>
              <a:rPr lang="en-IN" dirty="0" err="1">
                <a:solidFill>
                  <a:schemeClr val="accent5">
                    <a:lumMod val="50000"/>
                  </a:schemeClr>
                </a:solidFill>
              </a:rPr>
              <a:t>DataWindowingBolt</a:t>
            </a:r>
            <a:r>
              <a:rPr lang="en-IN" dirty="0">
                <a:solidFill>
                  <a:schemeClr val="accent5">
                    <a:lumMod val="50000"/>
                  </a:schemeClr>
                </a:solidFill>
              </a:rPr>
              <a:t> (for reducing lists of tuples into models for machine learning)</a:t>
            </a:r>
          </a:p>
          <a:p>
            <a:r>
              <a:rPr lang="en-IN" dirty="0">
                <a:solidFill>
                  <a:schemeClr val="accent5">
                    <a:lumMod val="50000"/>
                  </a:schemeClr>
                </a:solidFill>
              </a:rPr>
              <a:t> </a:t>
            </a:r>
            <a:r>
              <a:rPr lang="en-IN" dirty="0" smtClean="0">
                <a:solidFill>
                  <a:schemeClr val="accent5">
                    <a:lumMod val="50000"/>
                  </a:schemeClr>
                </a:solidFill>
              </a:rPr>
              <a:t>     - </a:t>
            </a:r>
            <a:r>
              <a:rPr lang="en-IN" dirty="0" err="1">
                <a:solidFill>
                  <a:schemeClr val="accent5">
                    <a:lumMod val="50000"/>
                  </a:schemeClr>
                </a:solidFill>
              </a:rPr>
              <a:t>ObjectToCSVStringBolt</a:t>
            </a:r>
            <a:r>
              <a:rPr lang="en-IN" dirty="0">
                <a:solidFill>
                  <a:schemeClr val="accent5">
                    <a:lumMod val="50000"/>
                  </a:schemeClr>
                </a:solidFill>
              </a:rPr>
              <a:t> (for serializing JVM objects into strings)</a:t>
            </a:r>
          </a:p>
          <a:p>
            <a:r>
              <a:rPr lang="en-IN" dirty="0">
                <a:solidFill>
                  <a:schemeClr val="accent5">
                    <a:lumMod val="50000"/>
                  </a:schemeClr>
                </a:solidFill>
              </a:rPr>
              <a:t> </a:t>
            </a:r>
            <a:r>
              <a:rPr lang="en-IN" dirty="0" smtClean="0">
                <a:solidFill>
                  <a:schemeClr val="accent5">
                    <a:lumMod val="50000"/>
                  </a:schemeClr>
                </a:solidFill>
              </a:rPr>
              <a:t>     - </a:t>
            </a:r>
            <a:r>
              <a:rPr lang="en-IN" dirty="0" err="1">
                <a:solidFill>
                  <a:schemeClr val="accent5">
                    <a:lumMod val="50000"/>
                  </a:schemeClr>
                </a:solidFill>
              </a:rPr>
              <a:t>KafkaBolt</a:t>
            </a:r>
            <a:r>
              <a:rPr lang="en-IN" dirty="0">
                <a:solidFill>
                  <a:schemeClr val="accent5">
                    <a:lumMod val="50000"/>
                  </a:schemeClr>
                </a:solidFill>
              </a:rPr>
              <a:t> (for pushing strings into Kafka topics</a:t>
            </a:r>
            <a:r>
              <a:rPr lang="en-IN" dirty="0" smtClean="0">
                <a:solidFill>
                  <a:schemeClr val="accent5">
                    <a:lumMod val="50000"/>
                  </a:schemeClr>
                </a:solidFill>
              </a:rPr>
              <a:t>)</a:t>
            </a:r>
          </a:p>
        </p:txBody>
      </p:sp>
      <p:pic>
        <p:nvPicPr>
          <p:cNvPr id="5" name="Picture 4"/>
          <p:cNvPicPr>
            <a:picLocks noChangeAspect="1"/>
          </p:cNvPicPr>
          <p:nvPr/>
        </p:nvPicPr>
        <p:blipFill>
          <a:blip r:embed="rId2"/>
          <a:stretch>
            <a:fillRect/>
          </a:stretch>
        </p:blipFill>
        <p:spPr>
          <a:xfrm>
            <a:off x="441158" y="3334705"/>
            <a:ext cx="10194758" cy="3336420"/>
          </a:xfrm>
          <a:prstGeom prst="rect">
            <a:avLst/>
          </a:prstGeom>
        </p:spPr>
      </p:pic>
    </p:spTree>
    <p:extLst>
      <p:ext uri="{BB962C8B-B14F-4D97-AF65-F5344CB8AC3E}">
        <p14:creationId xmlns:p14="http://schemas.microsoft.com/office/powerpoint/2010/main" val="224177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930" y="381886"/>
            <a:ext cx="11505397" cy="5324535"/>
          </a:xfrm>
          <a:prstGeom prst="rect">
            <a:avLst/>
          </a:prstGeom>
        </p:spPr>
        <p:txBody>
          <a:bodyPr wrap="square">
            <a:spAutoFit/>
          </a:bodyPr>
          <a:lstStyle/>
          <a:p>
            <a:r>
              <a:rPr lang="en-US" sz="2000" dirty="0">
                <a:solidFill>
                  <a:schemeClr val="accent5">
                    <a:lumMod val="50000"/>
                  </a:schemeClr>
                </a:solidFill>
              </a:rPr>
              <a:t>We will package this project up into a portable JAR file and run a quick command that will deploy this code onto a </a:t>
            </a:r>
            <a:r>
              <a:rPr lang="en-US" sz="2000" dirty="0" smtClean="0">
                <a:solidFill>
                  <a:schemeClr val="accent5">
                    <a:lumMod val="50000"/>
                  </a:schemeClr>
                </a:solidFill>
              </a:rPr>
              <a:t>storm cluster.</a:t>
            </a:r>
          </a:p>
          <a:p>
            <a:endParaRPr lang="en-US" sz="2000" dirty="0" smtClean="0">
              <a:solidFill>
                <a:schemeClr val="accent5">
                  <a:lumMod val="50000"/>
                </a:schemeClr>
              </a:solidFill>
            </a:endParaRPr>
          </a:p>
          <a:p>
            <a:r>
              <a:rPr lang="en-US" sz="2000" dirty="0" smtClean="0">
                <a:solidFill>
                  <a:schemeClr val="accent5">
                    <a:lumMod val="50000"/>
                  </a:schemeClr>
                </a:solidFill>
              </a:rPr>
              <a:t>Demo : Run the </a:t>
            </a:r>
            <a:r>
              <a:rPr lang="en-US" sz="2000" dirty="0">
                <a:solidFill>
                  <a:schemeClr val="accent5">
                    <a:lumMod val="50000"/>
                  </a:schemeClr>
                </a:solidFill>
              </a:rPr>
              <a:t>script </a:t>
            </a:r>
            <a:r>
              <a:rPr lang="en-US" sz="2000" dirty="0" smtClean="0">
                <a:solidFill>
                  <a:schemeClr val="accent5">
                    <a:lumMod val="50000"/>
                  </a:schemeClr>
                </a:solidFill>
              </a:rPr>
              <a:t>: rebuild-and-deploy-topology.sh</a:t>
            </a:r>
            <a:endParaRPr lang="en-US" sz="2000" dirty="0">
              <a:solidFill>
                <a:schemeClr val="accent5">
                  <a:lumMod val="50000"/>
                </a:schemeClr>
              </a:solidFill>
            </a:endParaRPr>
          </a:p>
          <a:p>
            <a:endParaRPr lang="en-US" sz="2000" dirty="0" smtClean="0">
              <a:solidFill>
                <a:schemeClr val="accent5">
                  <a:lumMod val="50000"/>
                </a:schemeClr>
              </a:solidFill>
            </a:endParaRPr>
          </a:p>
          <a:p>
            <a:r>
              <a:rPr lang="en-US" sz="2000" dirty="0" smtClean="0">
                <a:solidFill>
                  <a:schemeClr val="accent5">
                    <a:lumMod val="50000"/>
                  </a:schemeClr>
                </a:solidFill>
              </a:rPr>
              <a:t>Under the hood runs following jar</a:t>
            </a:r>
          </a:p>
          <a:p>
            <a:endParaRPr lang="en-US" sz="2000" dirty="0" smtClean="0">
              <a:solidFill>
                <a:schemeClr val="accent5">
                  <a:lumMod val="50000"/>
                </a:schemeClr>
              </a:solidFill>
            </a:endParaRPr>
          </a:p>
          <a:p>
            <a:r>
              <a:rPr lang="en-US" sz="2000" dirty="0">
                <a:solidFill>
                  <a:schemeClr val="accent5">
                    <a:lumMod val="50000"/>
                  </a:schemeClr>
                </a:solidFill>
              </a:rPr>
              <a:t>storm jar trucking-</a:t>
            </a:r>
            <a:r>
              <a:rPr lang="en-US" sz="2000" dirty="0" err="1">
                <a:solidFill>
                  <a:schemeClr val="accent5">
                    <a:lumMod val="50000"/>
                  </a:schemeClr>
                </a:solidFill>
              </a:rPr>
              <a:t>iot</a:t>
            </a:r>
            <a:r>
              <a:rPr lang="en-US" sz="2000" dirty="0">
                <a:solidFill>
                  <a:schemeClr val="accent5">
                    <a:lumMod val="50000"/>
                  </a:schemeClr>
                </a:solidFill>
              </a:rPr>
              <a:t>-demo-storm-on-</a:t>
            </a:r>
            <a:r>
              <a:rPr lang="en-US" sz="2000" dirty="0" err="1">
                <a:solidFill>
                  <a:schemeClr val="accent5">
                    <a:lumMod val="50000"/>
                  </a:schemeClr>
                </a:solidFill>
              </a:rPr>
              <a:t>scala</a:t>
            </a:r>
            <a:r>
              <a:rPr lang="en-US" sz="2000" dirty="0">
                <a:solidFill>
                  <a:schemeClr val="accent5">
                    <a:lumMod val="50000"/>
                  </a:schemeClr>
                </a:solidFill>
              </a:rPr>
              <a:t>/target/scala-2.12/trucking-iot-demo-storm-on-scala-assembly-1.1.0.jar </a:t>
            </a:r>
            <a:r>
              <a:rPr lang="en-US" sz="2000" dirty="0" err="1" smtClean="0">
                <a:solidFill>
                  <a:schemeClr val="accent5">
                    <a:lumMod val="50000"/>
                  </a:schemeClr>
                </a:solidFill>
              </a:rPr>
              <a:t>com.orendainx.trucking.storm.topologies.KafkaToKafka</a:t>
            </a:r>
            <a:endParaRPr lang="en-US" sz="2000" dirty="0" smtClean="0">
              <a:solidFill>
                <a:schemeClr val="accent5">
                  <a:lumMod val="50000"/>
                </a:schemeClr>
              </a:solidFill>
            </a:endParaRPr>
          </a:p>
          <a:p>
            <a:endParaRPr lang="en-US" sz="2000" dirty="0">
              <a:solidFill>
                <a:schemeClr val="accent5">
                  <a:lumMod val="50000"/>
                </a:schemeClr>
              </a:solidFill>
            </a:endParaRPr>
          </a:p>
          <a:p>
            <a:r>
              <a:rPr lang="en-US" sz="2000" dirty="0" smtClean="0">
                <a:solidFill>
                  <a:schemeClr val="accent5">
                    <a:lumMod val="50000"/>
                  </a:schemeClr>
                </a:solidFill>
              </a:rPr>
              <a:t>JAR file demo.</a:t>
            </a:r>
            <a:endParaRPr lang="en-US" sz="2000" dirty="0">
              <a:solidFill>
                <a:schemeClr val="accent5">
                  <a:lumMod val="50000"/>
                </a:schemeClr>
              </a:solidFill>
            </a:endParaRPr>
          </a:p>
          <a:p>
            <a:endParaRPr lang="en-US" sz="2000" dirty="0">
              <a:solidFill>
                <a:schemeClr val="accent5">
                  <a:lumMod val="50000"/>
                </a:schemeClr>
              </a:solidFill>
            </a:endParaRPr>
          </a:p>
          <a:p>
            <a:r>
              <a:rPr lang="en-US" sz="2000" dirty="0">
                <a:solidFill>
                  <a:schemeClr val="accent5">
                    <a:lumMod val="50000"/>
                  </a:schemeClr>
                </a:solidFill>
              </a:rPr>
              <a:t>storm will submit the jar to the cluster. After uploading the jar, storm calls the main function of the class we specified (</a:t>
            </a:r>
            <a:r>
              <a:rPr lang="en-US" sz="2000" dirty="0" err="1">
                <a:solidFill>
                  <a:schemeClr val="accent5">
                    <a:lumMod val="50000"/>
                  </a:schemeClr>
                </a:solidFill>
              </a:rPr>
              <a:t>com.orendainx.trucking.storm.topologies.KafkaToKafka</a:t>
            </a:r>
            <a:r>
              <a:rPr lang="en-US" sz="2000" dirty="0">
                <a:solidFill>
                  <a:schemeClr val="accent5">
                    <a:lumMod val="50000"/>
                  </a:schemeClr>
                </a:solidFill>
              </a:rPr>
              <a:t>), which deploys the topology by way of the </a:t>
            </a:r>
            <a:r>
              <a:rPr lang="en-US" sz="2000" dirty="0" err="1">
                <a:solidFill>
                  <a:schemeClr val="accent5">
                    <a:lumMod val="50000"/>
                  </a:schemeClr>
                </a:solidFill>
              </a:rPr>
              <a:t>StormSubmitter</a:t>
            </a:r>
            <a:r>
              <a:rPr lang="en-US" sz="2000" dirty="0">
                <a:solidFill>
                  <a:schemeClr val="accent5">
                    <a:lumMod val="50000"/>
                  </a:schemeClr>
                </a:solidFill>
              </a:rPr>
              <a:t> class.</a:t>
            </a:r>
            <a:endParaRPr lang="en-US" sz="2000" dirty="0" smtClean="0">
              <a:solidFill>
                <a:schemeClr val="accent5">
                  <a:lumMod val="50000"/>
                </a:schemeClr>
              </a:solidFill>
            </a:endParaRPr>
          </a:p>
          <a:p>
            <a:endParaRPr lang="en-US" sz="2000" dirty="0">
              <a:solidFill>
                <a:schemeClr val="accent5">
                  <a:lumMod val="50000"/>
                </a:schemeClr>
              </a:solidFill>
            </a:endParaRPr>
          </a:p>
          <a:p>
            <a:endParaRPr lang="en-IN" sz="2000" dirty="0">
              <a:solidFill>
                <a:schemeClr val="accent5">
                  <a:lumMod val="50000"/>
                </a:schemeClr>
              </a:solidFill>
            </a:endParaRPr>
          </a:p>
        </p:txBody>
      </p:sp>
    </p:spTree>
    <p:extLst>
      <p:ext uri="{BB962C8B-B14F-4D97-AF65-F5344CB8AC3E}">
        <p14:creationId xmlns:p14="http://schemas.microsoft.com/office/powerpoint/2010/main" val="114755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8745" y="1358177"/>
            <a:ext cx="9329793" cy="4099347"/>
          </a:xfrm>
          <a:prstGeom prst="rect">
            <a:avLst/>
          </a:prstGeom>
        </p:spPr>
      </p:pic>
      <p:sp>
        <p:nvSpPr>
          <p:cNvPr id="3" name="TextBox 2"/>
          <p:cNvSpPr txBox="1"/>
          <p:nvPr/>
        </p:nvSpPr>
        <p:spPr>
          <a:xfrm>
            <a:off x="1463040" y="673768"/>
            <a:ext cx="1649491" cy="369332"/>
          </a:xfrm>
          <a:prstGeom prst="rect">
            <a:avLst/>
          </a:prstGeom>
          <a:noFill/>
        </p:spPr>
        <p:txBody>
          <a:bodyPr wrap="none" rtlCol="0">
            <a:spAutoFit/>
          </a:bodyPr>
          <a:lstStyle/>
          <a:p>
            <a:r>
              <a:rPr lang="en-IN" u="sng" dirty="0" smtClean="0"/>
              <a:t>Storm Topology</a:t>
            </a:r>
            <a:endParaRPr lang="en-IN" u="sng" dirty="0"/>
          </a:p>
        </p:txBody>
      </p:sp>
    </p:spTree>
    <p:extLst>
      <p:ext uri="{BB962C8B-B14F-4D97-AF65-F5344CB8AC3E}">
        <p14:creationId xmlns:p14="http://schemas.microsoft.com/office/powerpoint/2010/main" val="100274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965" y="376005"/>
            <a:ext cx="4227311" cy="461665"/>
          </a:xfrm>
          <a:prstGeom prst="rect">
            <a:avLst/>
          </a:prstGeom>
        </p:spPr>
        <p:txBody>
          <a:bodyPr wrap="none">
            <a:spAutoFit/>
          </a:bodyPr>
          <a:lstStyle/>
          <a:p>
            <a:r>
              <a:rPr lang="en-IN" sz="2400" u="sng" dirty="0" smtClean="0">
                <a:solidFill>
                  <a:schemeClr val="accent5">
                    <a:lumMod val="50000"/>
                  </a:schemeClr>
                </a:solidFill>
              </a:rPr>
              <a:t>Architect Big data Solution for Vi</a:t>
            </a:r>
            <a:endParaRPr lang="en-IN" sz="2400" u="sng" dirty="0">
              <a:solidFill>
                <a:schemeClr val="accent5">
                  <a:lumMod val="50000"/>
                </a:schemeClr>
              </a:solidFill>
            </a:endParaRPr>
          </a:p>
        </p:txBody>
      </p:sp>
      <p:sp>
        <p:nvSpPr>
          <p:cNvPr id="3" name="Rectangle 2"/>
          <p:cNvSpPr/>
          <p:nvPr/>
        </p:nvSpPr>
        <p:spPr>
          <a:xfrm>
            <a:off x="718971" y="1078650"/>
            <a:ext cx="5166030" cy="369332"/>
          </a:xfrm>
          <a:prstGeom prst="rect">
            <a:avLst/>
          </a:prstGeom>
        </p:spPr>
        <p:txBody>
          <a:bodyPr wrap="none">
            <a:spAutoFit/>
          </a:bodyPr>
          <a:lstStyle/>
          <a:p>
            <a:r>
              <a:rPr lang="en-US" dirty="0" smtClean="0">
                <a:solidFill>
                  <a:schemeClr val="accent5">
                    <a:lumMod val="50000"/>
                  </a:schemeClr>
                </a:solidFill>
              </a:rPr>
              <a:t>Analyze our model : How big will be vehicle </a:t>
            </a:r>
            <a:r>
              <a:rPr lang="en-US" dirty="0" err="1" smtClean="0">
                <a:solidFill>
                  <a:schemeClr val="accent5">
                    <a:lumMod val="50000"/>
                  </a:schemeClr>
                </a:solidFill>
              </a:rPr>
              <a:t>IoT</a:t>
            </a:r>
            <a:r>
              <a:rPr lang="en-US" dirty="0" smtClean="0">
                <a:solidFill>
                  <a:schemeClr val="accent5">
                    <a:lumMod val="50000"/>
                  </a:schemeClr>
                </a:solidFill>
              </a:rPr>
              <a:t> data?</a:t>
            </a:r>
            <a:endParaRPr lang="en-IN" dirty="0">
              <a:solidFill>
                <a:schemeClr val="accent5">
                  <a:lumMod val="50000"/>
                </a:schemeClr>
              </a:solidFill>
            </a:endParaRPr>
          </a:p>
        </p:txBody>
      </p:sp>
      <p:sp>
        <p:nvSpPr>
          <p:cNvPr id="4" name="Rectangle 3"/>
          <p:cNvSpPr/>
          <p:nvPr/>
        </p:nvSpPr>
        <p:spPr>
          <a:xfrm>
            <a:off x="529390" y="1688962"/>
            <a:ext cx="11040176" cy="1938992"/>
          </a:xfrm>
          <a:prstGeom prst="rect">
            <a:avLst/>
          </a:prstGeom>
        </p:spPr>
        <p:txBody>
          <a:bodyPr wrap="square">
            <a:spAutoFit/>
          </a:bodyPr>
          <a:lstStyle/>
          <a:p>
            <a:r>
              <a:rPr lang="en-US" sz="2000" dirty="0" smtClean="0">
                <a:solidFill>
                  <a:schemeClr val="accent5">
                    <a:lumMod val="50000"/>
                  </a:schemeClr>
                </a:solidFill>
              </a:rPr>
              <a:t>Suppose if we have installed </a:t>
            </a:r>
            <a:r>
              <a:rPr lang="en-US" sz="2000" dirty="0" err="1" smtClean="0">
                <a:solidFill>
                  <a:schemeClr val="accent5">
                    <a:lumMod val="50000"/>
                  </a:schemeClr>
                </a:solidFill>
              </a:rPr>
              <a:t>IoT</a:t>
            </a:r>
            <a:r>
              <a:rPr lang="en-US" sz="2000" dirty="0" smtClean="0">
                <a:solidFill>
                  <a:schemeClr val="accent5">
                    <a:lumMod val="50000"/>
                  </a:schemeClr>
                </a:solidFill>
              </a:rPr>
              <a:t> edge device in 5000 vehicles, if each sensor events to company data center is 10, then per second 50000 events should get processed in real time (DB hits, Continuously train and fine-tune the ML model).</a:t>
            </a:r>
          </a:p>
          <a:p>
            <a:endParaRPr lang="en-US" sz="2000" dirty="0" smtClean="0">
              <a:solidFill>
                <a:schemeClr val="accent5">
                  <a:lumMod val="50000"/>
                </a:schemeClr>
              </a:solidFill>
            </a:endParaRPr>
          </a:p>
          <a:p>
            <a:r>
              <a:rPr lang="en-US" sz="2000" dirty="0" smtClean="0">
                <a:solidFill>
                  <a:schemeClr val="accent5">
                    <a:lumMod val="50000"/>
                  </a:schemeClr>
                </a:solidFill>
              </a:rPr>
              <a:t>Suppose size of each event is 128bytes then for one Year = 5000*10*128*60*60*24*365 = 200TB </a:t>
            </a:r>
          </a:p>
          <a:p>
            <a:r>
              <a:rPr lang="en-US" sz="2000" dirty="0" smtClean="0">
                <a:solidFill>
                  <a:schemeClr val="accent5">
                    <a:lumMod val="50000"/>
                  </a:schemeClr>
                </a:solidFill>
              </a:rPr>
              <a:t>and for 5 years it might become 1.5PB</a:t>
            </a:r>
            <a:endParaRPr lang="en-IN" sz="2000" dirty="0">
              <a:solidFill>
                <a:schemeClr val="accent5">
                  <a:lumMod val="50000"/>
                </a:schemeClr>
              </a:solidFill>
            </a:endParaRPr>
          </a:p>
        </p:txBody>
      </p:sp>
      <p:sp>
        <p:nvSpPr>
          <p:cNvPr id="5" name="Rectangle 4"/>
          <p:cNvSpPr/>
          <p:nvPr/>
        </p:nvSpPr>
        <p:spPr>
          <a:xfrm>
            <a:off x="529390" y="3868934"/>
            <a:ext cx="10501162" cy="1477328"/>
          </a:xfrm>
          <a:prstGeom prst="rect">
            <a:avLst/>
          </a:prstGeom>
        </p:spPr>
        <p:txBody>
          <a:bodyPr wrap="square">
            <a:spAutoFit/>
          </a:bodyPr>
          <a:lstStyle/>
          <a:p>
            <a:pPr lvl="1"/>
            <a:r>
              <a:rPr lang="en-IN" dirty="0" err="1">
                <a:solidFill>
                  <a:schemeClr val="accent5">
                    <a:lumMod val="50000"/>
                  </a:schemeClr>
                </a:solidFill>
              </a:rPr>
              <a:t>Hbase</a:t>
            </a:r>
            <a:r>
              <a:rPr lang="en-IN" dirty="0">
                <a:solidFill>
                  <a:schemeClr val="accent5">
                    <a:lumMod val="50000"/>
                  </a:schemeClr>
                </a:solidFill>
              </a:rPr>
              <a:t> storage needed </a:t>
            </a:r>
            <a:r>
              <a:rPr lang="en-IN" dirty="0" smtClean="0">
                <a:solidFill>
                  <a:schemeClr val="accent5">
                    <a:lumMod val="50000"/>
                  </a:schemeClr>
                </a:solidFill>
              </a:rPr>
              <a:t>?</a:t>
            </a:r>
          </a:p>
          <a:p>
            <a:pPr lvl="1"/>
            <a:r>
              <a:rPr lang="en-IN" dirty="0">
                <a:solidFill>
                  <a:schemeClr val="accent5">
                    <a:lumMod val="50000"/>
                  </a:schemeClr>
                </a:solidFill>
              </a:rPr>
              <a:t>No. of Worker </a:t>
            </a:r>
            <a:r>
              <a:rPr lang="en-IN" dirty="0" smtClean="0">
                <a:solidFill>
                  <a:schemeClr val="accent5">
                    <a:lumMod val="50000"/>
                  </a:schemeClr>
                </a:solidFill>
              </a:rPr>
              <a:t>Nodes ?</a:t>
            </a:r>
          </a:p>
          <a:p>
            <a:pPr lvl="1"/>
            <a:r>
              <a:rPr lang="en-IN" dirty="0" err="1" smtClean="0">
                <a:solidFill>
                  <a:schemeClr val="accent5">
                    <a:lumMod val="50000"/>
                  </a:schemeClr>
                </a:solidFill>
              </a:rPr>
              <a:t>Nifi</a:t>
            </a:r>
            <a:r>
              <a:rPr lang="en-IN" dirty="0" smtClean="0">
                <a:solidFill>
                  <a:schemeClr val="accent5">
                    <a:lumMod val="50000"/>
                  </a:schemeClr>
                </a:solidFill>
              </a:rPr>
              <a:t>, Kafka , Storm nodes needed ?</a:t>
            </a:r>
          </a:p>
          <a:p>
            <a:pPr lvl="1"/>
            <a:r>
              <a:rPr lang="en-IN" dirty="0" err="1" smtClean="0">
                <a:solidFill>
                  <a:schemeClr val="accent5">
                    <a:lumMod val="50000"/>
                  </a:schemeClr>
                </a:solidFill>
              </a:rPr>
              <a:t>Hbase</a:t>
            </a:r>
            <a:r>
              <a:rPr lang="en-IN" dirty="0" smtClean="0">
                <a:solidFill>
                  <a:schemeClr val="accent5">
                    <a:lumMod val="50000"/>
                  </a:schemeClr>
                </a:solidFill>
              </a:rPr>
              <a:t> nodes needed ?</a:t>
            </a:r>
          </a:p>
          <a:p>
            <a:endParaRPr lang="en-IN" dirty="0">
              <a:solidFill>
                <a:schemeClr val="accent5">
                  <a:lumMod val="50000"/>
                </a:schemeClr>
              </a:solidFill>
            </a:endParaRPr>
          </a:p>
        </p:txBody>
      </p:sp>
    </p:spTree>
    <p:extLst>
      <p:ext uri="{BB962C8B-B14F-4D97-AF65-F5344CB8AC3E}">
        <p14:creationId xmlns:p14="http://schemas.microsoft.com/office/powerpoint/2010/main" val="1120108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1402" y="721895"/>
            <a:ext cx="9548261" cy="5236143"/>
          </a:xfrm>
          <a:prstGeom prst="rect">
            <a:avLst/>
          </a:prstGeom>
        </p:spPr>
      </p:pic>
    </p:spTree>
    <p:extLst>
      <p:ext uri="{BB962C8B-B14F-4D97-AF65-F5344CB8AC3E}">
        <p14:creationId xmlns:p14="http://schemas.microsoft.com/office/powerpoint/2010/main" val="1671112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678" y="1154562"/>
            <a:ext cx="10812379" cy="1200329"/>
          </a:xfrm>
          <a:prstGeom prst="rect">
            <a:avLst/>
          </a:prstGeom>
        </p:spPr>
        <p:txBody>
          <a:bodyPr wrap="square">
            <a:spAutoFit/>
          </a:bodyPr>
          <a:lstStyle/>
          <a:p>
            <a:r>
              <a:rPr lang="en-US" dirty="0" smtClean="0">
                <a:solidFill>
                  <a:schemeClr val="accent5">
                    <a:lumMod val="50000"/>
                  </a:schemeClr>
                </a:solidFill>
              </a:rPr>
              <a:t>According to the World Health Organization, more than a million people in the world die each year because of transportation-related accidents. The risk of accident or crash on road has become an unavoidable issue globally and of everyone’s concern. WHO have predicted the figure would reach 2 million casualties by the year 2022 if no action is taken.</a:t>
            </a:r>
            <a:endParaRPr lang="en-IN" dirty="0">
              <a:solidFill>
                <a:schemeClr val="accent5">
                  <a:lumMod val="50000"/>
                </a:schemeClr>
              </a:solidFill>
            </a:endParaRPr>
          </a:p>
        </p:txBody>
      </p:sp>
      <p:sp>
        <p:nvSpPr>
          <p:cNvPr id="3" name="TextBox 2"/>
          <p:cNvSpPr txBox="1"/>
          <p:nvPr/>
        </p:nvSpPr>
        <p:spPr>
          <a:xfrm>
            <a:off x="500514" y="587141"/>
            <a:ext cx="1880643" cy="369332"/>
          </a:xfrm>
          <a:prstGeom prst="rect">
            <a:avLst/>
          </a:prstGeom>
          <a:noFill/>
        </p:spPr>
        <p:txBody>
          <a:bodyPr wrap="none" rtlCol="0">
            <a:spAutoFit/>
          </a:bodyPr>
          <a:lstStyle/>
          <a:p>
            <a:r>
              <a:rPr lang="en-IN" u="sng" dirty="0" smtClean="0">
                <a:solidFill>
                  <a:schemeClr val="accent5">
                    <a:lumMod val="50000"/>
                  </a:schemeClr>
                </a:solidFill>
              </a:rPr>
              <a:t>Why this Project ?</a:t>
            </a:r>
            <a:endParaRPr lang="en-IN" u="sng" dirty="0">
              <a:solidFill>
                <a:schemeClr val="accent5">
                  <a:lumMod val="50000"/>
                </a:schemeClr>
              </a:solidFill>
            </a:endParaRPr>
          </a:p>
        </p:txBody>
      </p:sp>
      <p:sp>
        <p:nvSpPr>
          <p:cNvPr id="4" name="Rectangle 3"/>
          <p:cNvSpPr/>
          <p:nvPr/>
        </p:nvSpPr>
        <p:spPr>
          <a:xfrm>
            <a:off x="410678" y="2647568"/>
            <a:ext cx="2924134" cy="369332"/>
          </a:xfrm>
          <a:prstGeom prst="rect">
            <a:avLst/>
          </a:prstGeom>
        </p:spPr>
        <p:txBody>
          <a:bodyPr wrap="none">
            <a:spAutoFit/>
          </a:bodyPr>
          <a:lstStyle/>
          <a:p>
            <a:r>
              <a:rPr lang="en-IN" u="sng" dirty="0" smtClean="0">
                <a:solidFill>
                  <a:schemeClr val="accent5">
                    <a:lumMod val="50000"/>
                  </a:schemeClr>
                </a:solidFill>
              </a:rPr>
              <a:t>Benefits to the Organization :</a:t>
            </a:r>
            <a:endParaRPr lang="en-IN" u="sng" dirty="0">
              <a:solidFill>
                <a:schemeClr val="accent5">
                  <a:lumMod val="50000"/>
                </a:schemeClr>
              </a:solidFill>
            </a:endParaRPr>
          </a:p>
        </p:txBody>
      </p:sp>
      <p:sp>
        <p:nvSpPr>
          <p:cNvPr id="5" name="Rectangle 4"/>
          <p:cNvSpPr/>
          <p:nvPr/>
        </p:nvSpPr>
        <p:spPr>
          <a:xfrm>
            <a:off x="410678" y="3825694"/>
            <a:ext cx="11053010" cy="1200329"/>
          </a:xfrm>
          <a:prstGeom prst="rect">
            <a:avLst/>
          </a:prstGeom>
        </p:spPr>
        <p:txBody>
          <a:bodyPr wrap="square">
            <a:spAutoFit/>
          </a:bodyPr>
          <a:lstStyle/>
          <a:p>
            <a:r>
              <a:rPr lang="en-US" dirty="0" smtClean="0">
                <a:solidFill>
                  <a:schemeClr val="accent5">
                    <a:lumMod val="50000"/>
                  </a:schemeClr>
                </a:solidFill>
              </a:rPr>
              <a:t>Vi™ </a:t>
            </a:r>
            <a:r>
              <a:rPr lang="en-US" dirty="0" err="1" smtClean="0">
                <a:solidFill>
                  <a:schemeClr val="accent5">
                    <a:lumMod val="50000"/>
                  </a:schemeClr>
                </a:solidFill>
              </a:rPr>
              <a:t>IoT</a:t>
            </a:r>
            <a:r>
              <a:rPr lang="en-US" dirty="0" smtClean="0">
                <a:solidFill>
                  <a:schemeClr val="accent5">
                    <a:lumMod val="50000"/>
                  </a:schemeClr>
                </a:solidFill>
              </a:rPr>
              <a:t> has a number of products and services addressing the complete Internet of Things (</a:t>
            </a:r>
            <a:r>
              <a:rPr lang="en-US" dirty="0" err="1" smtClean="0">
                <a:solidFill>
                  <a:schemeClr val="accent5">
                    <a:lumMod val="50000"/>
                  </a:schemeClr>
                </a:solidFill>
              </a:rPr>
              <a:t>IoT</a:t>
            </a:r>
            <a:r>
              <a:rPr lang="en-US" dirty="0" smtClean="0">
                <a:solidFill>
                  <a:schemeClr val="accent5">
                    <a:lumMod val="50000"/>
                  </a:schemeClr>
                </a:solidFill>
              </a:rPr>
              <a:t>) market – connecting machines, devices and services. Among which I </a:t>
            </a:r>
            <a:r>
              <a:rPr lang="en-US" dirty="0">
                <a:solidFill>
                  <a:schemeClr val="accent5">
                    <a:lumMod val="50000"/>
                  </a:schemeClr>
                </a:solidFill>
              </a:rPr>
              <a:t>am </a:t>
            </a:r>
            <a:r>
              <a:rPr lang="en-US" b="1" dirty="0">
                <a:solidFill>
                  <a:schemeClr val="accent5">
                    <a:lumMod val="50000"/>
                  </a:schemeClr>
                </a:solidFill>
              </a:rPr>
              <a:t>planning to expand a prototype to </a:t>
            </a:r>
            <a:r>
              <a:rPr lang="en-US" b="1" dirty="0" smtClean="0">
                <a:solidFill>
                  <a:schemeClr val="accent5">
                    <a:lumMod val="50000"/>
                  </a:schemeClr>
                </a:solidFill>
              </a:rPr>
              <a:t>our organization </a:t>
            </a:r>
            <a:r>
              <a:rPr lang="en-US" dirty="0">
                <a:solidFill>
                  <a:schemeClr val="accent5">
                    <a:lumMod val="50000"/>
                  </a:schemeClr>
                </a:solidFill>
              </a:rPr>
              <a:t>to the project called </a:t>
            </a:r>
            <a:r>
              <a:rPr lang="en-US" dirty="0" smtClean="0">
                <a:solidFill>
                  <a:schemeClr val="accent5">
                    <a:lumMod val="50000"/>
                  </a:schemeClr>
                </a:solidFill>
              </a:rPr>
              <a:t>Smart Mobility</a:t>
            </a:r>
            <a:r>
              <a:rPr lang="en-US" dirty="0">
                <a:solidFill>
                  <a:schemeClr val="accent5">
                    <a:lumMod val="50000"/>
                  </a:schemeClr>
                </a:solidFill>
              </a:rPr>
              <a:t>, which is in </a:t>
            </a:r>
            <a:r>
              <a:rPr lang="en-US" dirty="0" smtClean="0">
                <a:solidFill>
                  <a:schemeClr val="accent5">
                    <a:lumMod val="50000"/>
                  </a:schemeClr>
                </a:solidFill>
              </a:rPr>
              <a:t>initial </a:t>
            </a:r>
            <a:r>
              <a:rPr lang="en-US" dirty="0">
                <a:solidFill>
                  <a:schemeClr val="accent5">
                    <a:lumMod val="50000"/>
                  </a:schemeClr>
                </a:solidFill>
              </a:rPr>
              <a:t>stage now. Vi Smart Mobility uses an </a:t>
            </a:r>
            <a:r>
              <a:rPr lang="en-US" dirty="0" err="1" smtClean="0">
                <a:solidFill>
                  <a:schemeClr val="accent5">
                    <a:lumMod val="50000"/>
                  </a:schemeClr>
                </a:solidFill>
              </a:rPr>
              <a:t>IoT</a:t>
            </a:r>
            <a:r>
              <a:rPr lang="en-US" dirty="0" smtClean="0">
                <a:solidFill>
                  <a:schemeClr val="accent5">
                    <a:lumMod val="50000"/>
                  </a:schemeClr>
                </a:solidFill>
              </a:rPr>
              <a:t>- enabled </a:t>
            </a:r>
            <a:r>
              <a:rPr lang="en-US" dirty="0">
                <a:solidFill>
                  <a:schemeClr val="accent5">
                    <a:lumMod val="50000"/>
                  </a:schemeClr>
                </a:solidFill>
              </a:rPr>
              <a:t>‘</a:t>
            </a:r>
            <a:r>
              <a:rPr lang="en-US" dirty="0" smtClean="0">
                <a:solidFill>
                  <a:schemeClr val="accent5">
                    <a:lumMod val="50000"/>
                  </a:schemeClr>
                </a:solidFill>
              </a:rPr>
              <a:t>black box</a:t>
            </a:r>
            <a:r>
              <a:rPr lang="en-US" dirty="0">
                <a:solidFill>
                  <a:schemeClr val="accent5">
                    <a:lumMod val="50000"/>
                  </a:schemeClr>
                </a:solidFill>
              </a:rPr>
              <a:t>’ to make your vehicle a ‘connected vehicle’.</a:t>
            </a:r>
            <a:endParaRPr lang="en-IN" dirty="0">
              <a:solidFill>
                <a:schemeClr val="accent5">
                  <a:lumMod val="50000"/>
                </a:schemeClr>
              </a:solidFill>
            </a:endParaRPr>
          </a:p>
        </p:txBody>
      </p:sp>
      <p:sp>
        <p:nvSpPr>
          <p:cNvPr id="6" name="Rectangle 5"/>
          <p:cNvSpPr/>
          <p:nvPr/>
        </p:nvSpPr>
        <p:spPr>
          <a:xfrm>
            <a:off x="410678" y="3262480"/>
            <a:ext cx="10408118" cy="369332"/>
          </a:xfrm>
          <a:prstGeom prst="rect">
            <a:avLst/>
          </a:prstGeom>
        </p:spPr>
        <p:txBody>
          <a:bodyPr wrap="square">
            <a:spAutoFit/>
          </a:bodyPr>
          <a:lstStyle/>
          <a:p>
            <a:r>
              <a:rPr lang="en-IN" dirty="0" smtClean="0">
                <a:solidFill>
                  <a:schemeClr val="accent5">
                    <a:lumMod val="50000"/>
                  </a:schemeClr>
                </a:solidFill>
              </a:rPr>
              <a:t>https://www.myvi.in/business/enterprise-solutions/internet-of-things-solutions/smart-mobility</a:t>
            </a:r>
            <a:endParaRPr lang="en-IN" dirty="0">
              <a:solidFill>
                <a:schemeClr val="accent5">
                  <a:lumMod val="50000"/>
                </a:schemeClr>
              </a:solidFill>
            </a:endParaRPr>
          </a:p>
        </p:txBody>
      </p:sp>
      <p:pic>
        <p:nvPicPr>
          <p:cNvPr id="8" name="Picture 7"/>
          <p:cNvPicPr>
            <a:picLocks noChangeAspect="1"/>
          </p:cNvPicPr>
          <p:nvPr/>
        </p:nvPicPr>
        <p:blipFill>
          <a:blip r:embed="rId2"/>
          <a:stretch>
            <a:fillRect/>
          </a:stretch>
        </p:blipFill>
        <p:spPr>
          <a:xfrm>
            <a:off x="500514" y="5102615"/>
            <a:ext cx="2609422" cy="1541207"/>
          </a:xfrm>
          <a:prstGeom prst="rect">
            <a:avLst/>
          </a:prstGeom>
        </p:spPr>
      </p:pic>
    </p:spTree>
    <p:extLst>
      <p:ext uri="{BB962C8B-B14F-4D97-AF65-F5344CB8AC3E}">
        <p14:creationId xmlns:p14="http://schemas.microsoft.com/office/powerpoint/2010/main" val="83443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262" y="318253"/>
            <a:ext cx="4715586" cy="461665"/>
          </a:xfrm>
          <a:prstGeom prst="rect">
            <a:avLst/>
          </a:prstGeom>
        </p:spPr>
        <p:txBody>
          <a:bodyPr wrap="none">
            <a:spAutoFit/>
          </a:bodyPr>
          <a:lstStyle/>
          <a:p>
            <a:r>
              <a:rPr lang="en-IN" sz="2400" u="sng" dirty="0" smtClean="0">
                <a:solidFill>
                  <a:srgbClr val="002060"/>
                </a:solidFill>
              </a:rPr>
              <a:t>Main Objectives of Proposed system</a:t>
            </a:r>
            <a:endParaRPr lang="en-IN" sz="2400" u="sng" dirty="0">
              <a:solidFill>
                <a:srgbClr val="002060"/>
              </a:solidFill>
            </a:endParaRPr>
          </a:p>
        </p:txBody>
      </p:sp>
      <p:sp>
        <p:nvSpPr>
          <p:cNvPr id="3" name="Rectangle 2"/>
          <p:cNvSpPr/>
          <p:nvPr/>
        </p:nvSpPr>
        <p:spPr>
          <a:xfrm>
            <a:off x="242262" y="1051340"/>
            <a:ext cx="11993077" cy="3785652"/>
          </a:xfrm>
          <a:prstGeom prst="rect">
            <a:avLst/>
          </a:prstGeom>
        </p:spPr>
        <p:txBody>
          <a:bodyPr wrap="square">
            <a:spAutoFit/>
          </a:bodyPr>
          <a:lstStyle/>
          <a:p>
            <a:r>
              <a:rPr lang="en-US" sz="2400" dirty="0" smtClean="0">
                <a:solidFill>
                  <a:schemeClr val="accent5">
                    <a:lumMod val="50000"/>
                  </a:schemeClr>
                </a:solidFill>
              </a:rPr>
              <a:t>To create a prototype of this system our objectives include</a:t>
            </a:r>
          </a:p>
          <a:p>
            <a:pPr lvl="1"/>
            <a:r>
              <a:rPr lang="en-US" sz="2400" dirty="0">
                <a:solidFill>
                  <a:schemeClr val="accent5">
                    <a:lumMod val="50000"/>
                  </a:schemeClr>
                </a:solidFill>
              </a:rPr>
              <a:t>1</a:t>
            </a:r>
            <a:r>
              <a:rPr lang="en-US" sz="2400" dirty="0" smtClean="0">
                <a:solidFill>
                  <a:schemeClr val="accent5">
                    <a:lumMod val="50000"/>
                  </a:schemeClr>
                </a:solidFill>
              </a:rPr>
              <a:t>. To identify the road crash and to inform the incident to rescue team – Detection.</a:t>
            </a:r>
          </a:p>
          <a:p>
            <a:pPr lvl="1"/>
            <a:r>
              <a:rPr lang="en-US" sz="2400" dirty="0">
                <a:solidFill>
                  <a:schemeClr val="accent5">
                    <a:lumMod val="50000"/>
                  </a:schemeClr>
                </a:solidFill>
              </a:rPr>
              <a:t>2</a:t>
            </a:r>
            <a:r>
              <a:rPr lang="en-US" sz="2400" dirty="0" smtClean="0">
                <a:solidFill>
                  <a:schemeClr val="accent5">
                    <a:lumMod val="50000"/>
                  </a:schemeClr>
                </a:solidFill>
              </a:rPr>
              <a:t>. To identify whether the vehicle was moving over speed </a:t>
            </a:r>
          </a:p>
          <a:p>
            <a:pPr lvl="1"/>
            <a:r>
              <a:rPr lang="en-US" sz="2400" dirty="0">
                <a:solidFill>
                  <a:schemeClr val="accent5">
                    <a:lumMod val="50000"/>
                  </a:schemeClr>
                </a:solidFill>
              </a:rPr>
              <a:t>3</a:t>
            </a:r>
            <a:r>
              <a:rPr lang="en-US" sz="2400" dirty="0" smtClean="0">
                <a:solidFill>
                  <a:schemeClr val="accent5">
                    <a:lumMod val="50000"/>
                  </a:schemeClr>
                </a:solidFill>
              </a:rPr>
              <a:t>. To predict the road accidents by analyzing the historical dataset through machine learning approach</a:t>
            </a:r>
          </a:p>
          <a:p>
            <a:pPr lvl="1"/>
            <a:r>
              <a:rPr lang="en-US" sz="2400" dirty="0">
                <a:solidFill>
                  <a:schemeClr val="accent5">
                    <a:lumMod val="50000"/>
                  </a:schemeClr>
                </a:solidFill>
              </a:rPr>
              <a:t>4</a:t>
            </a:r>
            <a:r>
              <a:rPr lang="en-US" sz="2400" dirty="0" smtClean="0">
                <a:solidFill>
                  <a:schemeClr val="accent5">
                    <a:lumMod val="50000"/>
                  </a:schemeClr>
                </a:solidFill>
              </a:rPr>
              <a:t>. To identify a snoozing driver through deep learning way</a:t>
            </a:r>
          </a:p>
          <a:p>
            <a:pPr lvl="1"/>
            <a:r>
              <a:rPr lang="en-US" sz="2400" dirty="0">
                <a:solidFill>
                  <a:schemeClr val="accent5">
                    <a:lumMod val="50000"/>
                  </a:schemeClr>
                </a:solidFill>
              </a:rPr>
              <a:t>5</a:t>
            </a:r>
            <a:r>
              <a:rPr lang="en-US" sz="2400" dirty="0" smtClean="0">
                <a:solidFill>
                  <a:schemeClr val="accent5">
                    <a:lumMod val="50000"/>
                  </a:schemeClr>
                </a:solidFill>
              </a:rPr>
              <a:t>. To build a big data stream processing model for such N number of vehicles and X no. of sensors outfitted with it</a:t>
            </a:r>
          </a:p>
          <a:p>
            <a:pPr lvl="1"/>
            <a:r>
              <a:rPr lang="en-US" sz="2400" dirty="0">
                <a:solidFill>
                  <a:schemeClr val="accent5">
                    <a:lumMod val="50000"/>
                  </a:schemeClr>
                </a:solidFill>
              </a:rPr>
              <a:t>6</a:t>
            </a:r>
            <a:r>
              <a:rPr lang="en-US" sz="2400" dirty="0" smtClean="0">
                <a:solidFill>
                  <a:schemeClr val="accent5">
                    <a:lumMod val="50000"/>
                  </a:schemeClr>
                </a:solidFill>
              </a:rPr>
              <a:t>. To architect a Big data platform by forecasting the future demand if we commercialize this product in a wide scale</a:t>
            </a:r>
            <a:endParaRPr lang="en-IN" sz="2400" dirty="0">
              <a:solidFill>
                <a:schemeClr val="accent5">
                  <a:lumMod val="50000"/>
                </a:schemeClr>
              </a:solidFill>
            </a:endParaRPr>
          </a:p>
        </p:txBody>
      </p:sp>
    </p:spTree>
    <p:extLst>
      <p:ext uri="{BB962C8B-B14F-4D97-AF65-F5344CB8AC3E}">
        <p14:creationId xmlns:p14="http://schemas.microsoft.com/office/powerpoint/2010/main" val="3492198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558265"/>
            <a:ext cx="7334637" cy="400110"/>
          </a:xfrm>
          <a:prstGeom prst="rect">
            <a:avLst/>
          </a:prstGeom>
          <a:noFill/>
        </p:spPr>
        <p:txBody>
          <a:bodyPr wrap="none" rtlCol="0">
            <a:spAutoFit/>
          </a:bodyPr>
          <a:lstStyle/>
          <a:p>
            <a:r>
              <a:rPr lang="en-IN" sz="2000" b="1" dirty="0" smtClean="0">
                <a:solidFill>
                  <a:schemeClr val="accent5">
                    <a:lumMod val="50000"/>
                  </a:schemeClr>
                </a:solidFill>
              </a:rPr>
              <a:t>Accident Detection and Notification through Edge hardware system</a:t>
            </a:r>
            <a:endParaRPr lang="en-IN" sz="2000" b="1" dirty="0">
              <a:solidFill>
                <a:schemeClr val="accent5">
                  <a:lumMod val="50000"/>
                </a:schemeClr>
              </a:solidFill>
            </a:endParaRPr>
          </a:p>
        </p:txBody>
      </p:sp>
      <p:pic>
        <p:nvPicPr>
          <p:cNvPr id="3" name="Picture 2"/>
          <p:cNvPicPr>
            <a:picLocks noChangeAspect="1"/>
          </p:cNvPicPr>
          <p:nvPr/>
        </p:nvPicPr>
        <p:blipFill>
          <a:blip r:embed="rId3"/>
          <a:stretch>
            <a:fillRect/>
          </a:stretch>
        </p:blipFill>
        <p:spPr>
          <a:xfrm>
            <a:off x="153168" y="1161816"/>
            <a:ext cx="3905451" cy="3899100"/>
          </a:xfrm>
          <a:prstGeom prst="rect">
            <a:avLst/>
          </a:prstGeom>
        </p:spPr>
      </p:pic>
      <p:pic>
        <p:nvPicPr>
          <p:cNvPr id="4" name="Picture 3"/>
          <p:cNvPicPr>
            <a:picLocks noChangeAspect="1"/>
          </p:cNvPicPr>
          <p:nvPr/>
        </p:nvPicPr>
        <p:blipFill>
          <a:blip r:embed="rId4"/>
          <a:stretch>
            <a:fillRect/>
          </a:stretch>
        </p:blipFill>
        <p:spPr>
          <a:xfrm>
            <a:off x="8056532" y="2056883"/>
            <a:ext cx="3867349" cy="4496031"/>
          </a:xfrm>
          <a:prstGeom prst="rect">
            <a:avLst/>
          </a:prstGeom>
        </p:spPr>
      </p:pic>
      <p:sp>
        <p:nvSpPr>
          <p:cNvPr id="5" name="TextBox 4"/>
          <p:cNvSpPr txBox="1"/>
          <p:nvPr/>
        </p:nvSpPr>
        <p:spPr>
          <a:xfrm>
            <a:off x="4190217" y="3111366"/>
            <a:ext cx="3866315" cy="1754326"/>
          </a:xfrm>
          <a:prstGeom prst="rect">
            <a:avLst/>
          </a:prstGeom>
          <a:noFill/>
        </p:spPr>
        <p:txBody>
          <a:bodyPr wrap="none" rtlCol="0">
            <a:spAutoFit/>
          </a:bodyPr>
          <a:lstStyle/>
          <a:p>
            <a:pPr marL="342900" indent="-342900">
              <a:buAutoNum type="arabicPeriod"/>
            </a:pPr>
            <a:r>
              <a:rPr lang="en-IN" dirty="0" smtClean="0"/>
              <a:t>GPIO operations of Raspberry Pi</a:t>
            </a:r>
          </a:p>
          <a:p>
            <a:pPr marL="342900" indent="-342900">
              <a:buAutoNum type="arabicPeriod"/>
            </a:pPr>
            <a:r>
              <a:rPr lang="en-IN" dirty="0" smtClean="0"/>
              <a:t>Sensor IO and interfacing</a:t>
            </a:r>
          </a:p>
          <a:p>
            <a:pPr marL="342900" indent="-342900">
              <a:buAutoNum type="arabicPeriod"/>
            </a:pPr>
            <a:r>
              <a:rPr lang="en-IN" dirty="0" smtClean="0"/>
              <a:t>Email and Message notification</a:t>
            </a:r>
          </a:p>
          <a:p>
            <a:pPr marL="342900" indent="-342900">
              <a:buAutoNum type="arabicPeriod"/>
            </a:pPr>
            <a:r>
              <a:rPr lang="en-IN" dirty="0" smtClean="0"/>
              <a:t>Edge Hardware python code review</a:t>
            </a:r>
          </a:p>
          <a:p>
            <a:pPr marL="342900" indent="-342900">
              <a:buAutoNum type="arabicPeriod"/>
            </a:pPr>
            <a:r>
              <a:rPr lang="en-IN" dirty="0" smtClean="0"/>
              <a:t>Edge Hardware Demo</a:t>
            </a:r>
          </a:p>
          <a:p>
            <a:pPr marL="342900" indent="-342900">
              <a:buAutoNum type="arabicPeriod"/>
            </a:pPr>
            <a:endParaRPr lang="en-IN" dirty="0"/>
          </a:p>
        </p:txBody>
      </p:sp>
    </p:spTree>
    <p:extLst>
      <p:ext uri="{BB962C8B-B14F-4D97-AF65-F5344CB8AC3E}">
        <p14:creationId xmlns:p14="http://schemas.microsoft.com/office/powerpoint/2010/main" val="4237538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305" y="256757"/>
            <a:ext cx="9763226" cy="400110"/>
          </a:xfrm>
          <a:prstGeom prst="rect">
            <a:avLst/>
          </a:prstGeom>
        </p:spPr>
        <p:txBody>
          <a:bodyPr wrap="square">
            <a:spAutoFit/>
          </a:bodyPr>
          <a:lstStyle/>
          <a:p>
            <a:r>
              <a:rPr lang="en-US" sz="2000" b="1" dirty="0" smtClean="0">
                <a:solidFill>
                  <a:schemeClr val="accent5">
                    <a:lumMod val="50000"/>
                  </a:schemeClr>
                </a:solidFill>
              </a:rPr>
              <a:t>Accident Prevention through Deep learning way</a:t>
            </a:r>
            <a:endParaRPr lang="en-IN" sz="2000" b="1" dirty="0">
              <a:solidFill>
                <a:schemeClr val="accent5">
                  <a:lumMod val="50000"/>
                </a:schemeClr>
              </a:solidFill>
            </a:endParaRPr>
          </a:p>
        </p:txBody>
      </p:sp>
      <p:sp>
        <p:nvSpPr>
          <p:cNvPr id="3" name="Rectangle 2"/>
          <p:cNvSpPr/>
          <p:nvPr/>
        </p:nvSpPr>
        <p:spPr>
          <a:xfrm>
            <a:off x="497305" y="901649"/>
            <a:ext cx="10590998" cy="369332"/>
          </a:xfrm>
          <a:prstGeom prst="rect">
            <a:avLst/>
          </a:prstGeom>
        </p:spPr>
        <p:txBody>
          <a:bodyPr wrap="square">
            <a:spAutoFit/>
          </a:bodyPr>
          <a:lstStyle/>
          <a:p>
            <a:r>
              <a:rPr lang="en-US" dirty="0" smtClean="0"/>
              <a:t>Drowsiness detection and alerting the Driver to prevent the accidents</a:t>
            </a:r>
            <a:endParaRPr lang="en-IN" dirty="0"/>
          </a:p>
        </p:txBody>
      </p:sp>
      <p:sp>
        <p:nvSpPr>
          <p:cNvPr id="4" name="Rectangle 3"/>
          <p:cNvSpPr/>
          <p:nvPr/>
        </p:nvSpPr>
        <p:spPr>
          <a:xfrm>
            <a:off x="497305" y="1424985"/>
            <a:ext cx="11322518" cy="646331"/>
          </a:xfrm>
          <a:prstGeom prst="rect">
            <a:avLst/>
          </a:prstGeom>
        </p:spPr>
        <p:txBody>
          <a:bodyPr wrap="square">
            <a:spAutoFit/>
          </a:bodyPr>
          <a:lstStyle/>
          <a:p>
            <a:r>
              <a:rPr lang="en-US" dirty="0" smtClean="0"/>
              <a:t>A camera in front of the driver face which detects the driver’s face and using deep learning identify the driver eyes closed or opened with the help of this data system detect driver drowsiness.</a:t>
            </a:r>
            <a:endParaRPr lang="en-IN" dirty="0"/>
          </a:p>
        </p:txBody>
      </p:sp>
      <p:sp>
        <p:nvSpPr>
          <p:cNvPr id="5" name="TextBox 4"/>
          <p:cNvSpPr txBox="1"/>
          <p:nvPr/>
        </p:nvSpPr>
        <p:spPr>
          <a:xfrm>
            <a:off x="497305" y="2454442"/>
            <a:ext cx="8302979" cy="1477328"/>
          </a:xfrm>
          <a:prstGeom prst="rect">
            <a:avLst/>
          </a:prstGeom>
          <a:noFill/>
        </p:spPr>
        <p:txBody>
          <a:bodyPr wrap="none" rtlCol="0">
            <a:spAutoFit/>
          </a:bodyPr>
          <a:lstStyle/>
          <a:p>
            <a:pPr marL="342900" indent="-342900">
              <a:buAutoNum type="arabicPeriod"/>
            </a:pPr>
            <a:r>
              <a:rPr lang="en-IN" dirty="0" smtClean="0"/>
              <a:t>Neural network architecture </a:t>
            </a:r>
          </a:p>
          <a:p>
            <a:pPr marL="342900" indent="-342900">
              <a:buAutoNum type="arabicPeriod"/>
            </a:pPr>
            <a:r>
              <a:rPr lang="en-IN" dirty="0" smtClean="0"/>
              <a:t>CNN model building as per Neural network architecture and the training the model</a:t>
            </a:r>
          </a:p>
          <a:p>
            <a:pPr marL="342900" indent="-342900">
              <a:buAutoNum type="arabicPeriod"/>
            </a:pPr>
            <a:r>
              <a:rPr lang="en-IN" dirty="0" smtClean="0"/>
              <a:t>Performance analysis of the model</a:t>
            </a:r>
          </a:p>
          <a:p>
            <a:pPr marL="342900" indent="-342900">
              <a:buAutoNum type="arabicPeriod"/>
            </a:pPr>
            <a:r>
              <a:rPr lang="en-IN" dirty="0" smtClean="0"/>
              <a:t>Code Review</a:t>
            </a:r>
          </a:p>
          <a:p>
            <a:pPr marL="342900" indent="-342900">
              <a:buAutoNum type="arabicPeriod"/>
            </a:pPr>
            <a:r>
              <a:rPr lang="en-IN" dirty="0" smtClean="0"/>
              <a:t>Real time face detection - Demo</a:t>
            </a:r>
          </a:p>
        </p:txBody>
      </p:sp>
      <p:pic>
        <p:nvPicPr>
          <p:cNvPr id="6" name="Picture 5"/>
          <p:cNvPicPr>
            <a:picLocks noChangeAspect="1"/>
          </p:cNvPicPr>
          <p:nvPr/>
        </p:nvPicPr>
        <p:blipFill>
          <a:blip r:embed="rId2"/>
          <a:stretch>
            <a:fillRect/>
          </a:stretch>
        </p:blipFill>
        <p:spPr>
          <a:xfrm>
            <a:off x="9077442" y="1965439"/>
            <a:ext cx="2674188" cy="4708014"/>
          </a:xfrm>
          <a:prstGeom prst="rect">
            <a:avLst/>
          </a:prstGeom>
        </p:spPr>
      </p:pic>
      <p:pic>
        <p:nvPicPr>
          <p:cNvPr id="7" name="Picture 6"/>
          <p:cNvPicPr>
            <a:picLocks noChangeAspect="1"/>
          </p:cNvPicPr>
          <p:nvPr/>
        </p:nvPicPr>
        <p:blipFill>
          <a:blip r:embed="rId3"/>
          <a:stretch>
            <a:fillRect/>
          </a:stretch>
        </p:blipFill>
        <p:spPr>
          <a:xfrm>
            <a:off x="497305" y="4109987"/>
            <a:ext cx="3564556" cy="2328809"/>
          </a:xfrm>
          <a:prstGeom prst="rect">
            <a:avLst/>
          </a:prstGeom>
        </p:spPr>
      </p:pic>
      <p:pic>
        <p:nvPicPr>
          <p:cNvPr id="8" name="Picture 7"/>
          <p:cNvPicPr>
            <a:picLocks noChangeAspect="1"/>
          </p:cNvPicPr>
          <p:nvPr/>
        </p:nvPicPr>
        <p:blipFill>
          <a:blip r:embed="rId4"/>
          <a:stretch>
            <a:fillRect/>
          </a:stretch>
        </p:blipFill>
        <p:spPr>
          <a:xfrm>
            <a:off x="4549544" y="4109988"/>
            <a:ext cx="3535677" cy="2226214"/>
          </a:xfrm>
          <a:prstGeom prst="rect">
            <a:avLst/>
          </a:prstGeom>
        </p:spPr>
      </p:pic>
    </p:spTree>
    <p:extLst>
      <p:ext uri="{BB962C8B-B14F-4D97-AF65-F5344CB8AC3E}">
        <p14:creationId xmlns:p14="http://schemas.microsoft.com/office/powerpoint/2010/main" val="3802804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676" y="304883"/>
            <a:ext cx="6096000" cy="400110"/>
          </a:xfrm>
          <a:prstGeom prst="rect">
            <a:avLst/>
          </a:prstGeom>
        </p:spPr>
        <p:txBody>
          <a:bodyPr>
            <a:spAutoFit/>
          </a:bodyPr>
          <a:lstStyle/>
          <a:p>
            <a:r>
              <a:rPr lang="en-US" sz="2000" b="1" u="sng" dirty="0" smtClean="0">
                <a:solidFill>
                  <a:schemeClr val="accent5">
                    <a:lumMod val="50000"/>
                  </a:schemeClr>
                </a:solidFill>
              </a:rPr>
              <a:t>Accident Prediction using Apache Spark – Data at rest</a:t>
            </a:r>
            <a:endParaRPr lang="en-IN" sz="2000" b="1" u="sng" dirty="0">
              <a:solidFill>
                <a:schemeClr val="accent5">
                  <a:lumMod val="50000"/>
                </a:schemeClr>
              </a:solidFill>
            </a:endParaRPr>
          </a:p>
        </p:txBody>
      </p:sp>
      <p:sp>
        <p:nvSpPr>
          <p:cNvPr id="3" name="Rectangle 2"/>
          <p:cNvSpPr/>
          <p:nvPr/>
        </p:nvSpPr>
        <p:spPr>
          <a:xfrm>
            <a:off x="333675" y="853524"/>
            <a:ext cx="9079831" cy="369332"/>
          </a:xfrm>
          <a:prstGeom prst="rect">
            <a:avLst/>
          </a:prstGeom>
        </p:spPr>
        <p:txBody>
          <a:bodyPr wrap="square">
            <a:spAutoFit/>
          </a:bodyPr>
          <a:lstStyle/>
          <a:p>
            <a:r>
              <a:rPr lang="en-US" dirty="0" smtClean="0"/>
              <a:t>Machine Learning and Exploratory data analysis using Apache Zeppelin</a:t>
            </a:r>
            <a:endParaRPr lang="en-IN" dirty="0"/>
          </a:p>
        </p:txBody>
      </p:sp>
      <p:sp>
        <p:nvSpPr>
          <p:cNvPr id="4" name="Rectangle 3"/>
          <p:cNvSpPr/>
          <p:nvPr/>
        </p:nvSpPr>
        <p:spPr>
          <a:xfrm>
            <a:off x="333675" y="1371387"/>
            <a:ext cx="3088281" cy="369332"/>
          </a:xfrm>
          <a:prstGeom prst="rect">
            <a:avLst/>
          </a:prstGeom>
        </p:spPr>
        <p:txBody>
          <a:bodyPr wrap="none">
            <a:spAutoFit/>
          </a:bodyPr>
          <a:lstStyle/>
          <a:p>
            <a:r>
              <a:rPr lang="en-IN" dirty="0" smtClean="0"/>
              <a:t>exploratory data analysis (EDA)</a:t>
            </a:r>
            <a:endParaRPr lang="en-IN" dirty="0"/>
          </a:p>
        </p:txBody>
      </p:sp>
      <p:sp>
        <p:nvSpPr>
          <p:cNvPr id="5" name="Rectangle 4"/>
          <p:cNvSpPr/>
          <p:nvPr/>
        </p:nvSpPr>
        <p:spPr>
          <a:xfrm>
            <a:off x="4299284" y="1371387"/>
            <a:ext cx="6096000" cy="1200329"/>
          </a:xfrm>
          <a:prstGeom prst="rect">
            <a:avLst/>
          </a:prstGeom>
        </p:spPr>
        <p:txBody>
          <a:bodyPr>
            <a:spAutoFit/>
          </a:bodyPr>
          <a:lstStyle/>
          <a:p>
            <a:r>
              <a:rPr lang="en-US" dirty="0" smtClean="0"/>
              <a:t>SQL Queries against the RDD such as</a:t>
            </a:r>
          </a:p>
          <a:p>
            <a:pPr lvl="2"/>
            <a:r>
              <a:rPr lang="en-US" dirty="0" smtClean="0"/>
              <a:t>1. Do certified Drivers have less violations?</a:t>
            </a:r>
          </a:p>
          <a:p>
            <a:pPr lvl="2"/>
            <a:r>
              <a:rPr lang="en-US" dirty="0" smtClean="0"/>
              <a:t>2. What’s impact of fog/rain/wind on driving?</a:t>
            </a:r>
          </a:p>
          <a:p>
            <a:pPr lvl="2"/>
            <a:r>
              <a:rPr lang="en-US" dirty="0" smtClean="0"/>
              <a:t>3. Does location has any impact on Incident?</a:t>
            </a:r>
            <a:endParaRPr lang="en-IN" dirty="0"/>
          </a:p>
        </p:txBody>
      </p:sp>
      <p:sp>
        <p:nvSpPr>
          <p:cNvPr id="6" name="TextBox 5"/>
          <p:cNvSpPr txBox="1"/>
          <p:nvPr/>
        </p:nvSpPr>
        <p:spPr>
          <a:xfrm>
            <a:off x="539015" y="3234088"/>
            <a:ext cx="4540282" cy="1938992"/>
          </a:xfrm>
          <a:prstGeom prst="rect">
            <a:avLst/>
          </a:prstGeom>
          <a:noFill/>
        </p:spPr>
        <p:txBody>
          <a:bodyPr wrap="none" rtlCol="0">
            <a:spAutoFit/>
          </a:bodyPr>
          <a:lstStyle/>
          <a:p>
            <a:pPr marL="457200" indent="-457200">
              <a:buFont typeface="+mj-lt"/>
              <a:buAutoNum type="arabicPeriod"/>
            </a:pPr>
            <a:r>
              <a:rPr lang="en-IN" sz="2000" dirty="0" smtClean="0">
                <a:solidFill>
                  <a:schemeClr val="accent5">
                    <a:lumMod val="50000"/>
                  </a:schemeClr>
                </a:solidFill>
              </a:rPr>
              <a:t>Insertion of dataset into HDFS</a:t>
            </a:r>
          </a:p>
          <a:p>
            <a:pPr marL="457200" indent="-457200">
              <a:buFont typeface="+mj-lt"/>
              <a:buAutoNum type="arabicPeriod"/>
            </a:pPr>
            <a:r>
              <a:rPr lang="en-IN" sz="2000" dirty="0" smtClean="0">
                <a:solidFill>
                  <a:schemeClr val="accent5">
                    <a:lumMod val="50000"/>
                  </a:schemeClr>
                </a:solidFill>
              </a:rPr>
              <a:t>Creation of RDD</a:t>
            </a:r>
          </a:p>
          <a:p>
            <a:pPr marL="457200" indent="-457200">
              <a:buFont typeface="+mj-lt"/>
              <a:buAutoNum type="arabicPeriod"/>
            </a:pPr>
            <a:r>
              <a:rPr lang="en-IN" sz="2000" dirty="0" smtClean="0">
                <a:solidFill>
                  <a:schemeClr val="accent5">
                    <a:lumMod val="50000"/>
                  </a:schemeClr>
                </a:solidFill>
              </a:rPr>
              <a:t>Enrich the events and SQL on </a:t>
            </a:r>
            <a:r>
              <a:rPr lang="en-IN" sz="2000" dirty="0" err="1" smtClean="0">
                <a:solidFill>
                  <a:schemeClr val="accent5">
                    <a:lumMod val="50000"/>
                  </a:schemeClr>
                </a:solidFill>
              </a:rPr>
              <a:t>hadoop</a:t>
            </a:r>
            <a:endParaRPr lang="en-IN" sz="2000" dirty="0" smtClean="0">
              <a:solidFill>
                <a:schemeClr val="accent5">
                  <a:lumMod val="50000"/>
                </a:schemeClr>
              </a:solidFill>
            </a:endParaRPr>
          </a:p>
          <a:p>
            <a:pPr marL="457200" indent="-457200">
              <a:buFont typeface="+mj-lt"/>
              <a:buAutoNum type="arabicPeriod"/>
            </a:pPr>
            <a:r>
              <a:rPr lang="en-IN" sz="2000" dirty="0" smtClean="0">
                <a:solidFill>
                  <a:schemeClr val="accent5">
                    <a:lumMod val="50000"/>
                  </a:schemeClr>
                </a:solidFill>
              </a:rPr>
              <a:t>EDA – Demo</a:t>
            </a:r>
          </a:p>
          <a:p>
            <a:pPr marL="457200" indent="-457200">
              <a:buFont typeface="+mj-lt"/>
              <a:buAutoNum type="arabicPeriod"/>
            </a:pPr>
            <a:r>
              <a:rPr lang="en-IN" sz="2000" dirty="0" smtClean="0">
                <a:solidFill>
                  <a:schemeClr val="accent5">
                    <a:lumMod val="50000"/>
                  </a:schemeClr>
                </a:solidFill>
              </a:rPr>
              <a:t>Regression model building </a:t>
            </a:r>
          </a:p>
          <a:p>
            <a:pPr marL="457200" indent="-457200">
              <a:buFont typeface="+mj-lt"/>
              <a:buAutoNum type="arabicPeriod"/>
            </a:pPr>
            <a:r>
              <a:rPr lang="en-IN" sz="2000" dirty="0" smtClean="0">
                <a:solidFill>
                  <a:schemeClr val="accent5">
                    <a:lumMod val="50000"/>
                  </a:schemeClr>
                </a:solidFill>
              </a:rPr>
              <a:t>Machine Learning Demo</a:t>
            </a:r>
            <a:endParaRPr lang="en-IN" sz="20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a:off x="5079297" y="2813885"/>
            <a:ext cx="6836779" cy="3394410"/>
          </a:xfrm>
          <a:prstGeom prst="rect">
            <a:avLst/>
          </a:prstGeom>
        </p:spPr>
      </p:pic>
    </p:spTree>
    <p:extLst>
      <p:ext uri="{BB962C8B-B14F-4D97-AF65-F5344CB8AC3E}">
        <p14:creationId xmlns:p14="http://schemas.microsoft.com/office/powerpoint/2010/main" val="2591577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42" y="241252"/>
            <a:ext cx="6746912" cy="461665"/>
          </a:xfrm>
          <a:prstGeom prst="rect">
            <a:avLst/>
          </a:prstGeom>
        </p:spPr>
        <p:txBody>
          <a:bodyPr wrap="none">
            <a:spAutoFit/>
          </a:bodyPr>
          <a:lstStyle/>
          <a:p>
            <a:r>
              <a:rPr lang="en-IN" sz="2400" b="1" u="sng" dirty="0" smtClean="0">
                <a:solidFill>
                  <a:schemeClr val="accent5">
                    <a:lumMod val="50000"/>
                  </a:schemeClr>
                </a:solidFill>
              </a:rPr>
              <a:t>Stream Processing Analytics and Big data modelling</a:t>
            </a:r>
            <a:endParaRPr lang="en-IN" sz="2400" b="1" u="sng" dirty="0">
              <a:solidFill>
                <a:schemeClr val="accent5">
                  <a:lumMod val="50000"/>
                </a:schemeClr>
              </a:solidFill>
            </a:endParaRPr>
          </a:p>
        </p:txBody>
      </p:sp>
      <p:sp>
        <p:nvSpPr>
          <p:cNvPr id="3" name="TextBox 2"/>
          <p:cNvSpPr txBox="1"/>
          <p:nvPr/>
        </p:nvSpPr>
        <p:spPr>
          <a:xfrm>
            <a:off x="683394" y="4646270"/>
            <a:ext cx="9298004" cy="2246769"/>
          </a:xfrm>
          <a:prstGeom prst="rect">
            <a:avLst/>
          </a:prstGeom>
          <a:noFill/>
        </p:spPr>
        <p:txBody>
          <a:bodyPr wrap="square" rtlCol="0">
            <a:spAutoFit/>
          </a:bodyPr>
          <a:lstStyle/>
          <a:p>
            <a:pPr marL="800100" lvl="1" indent="-342900">
              <a:buFont typeface="+mj-lt"/>
              <a:buAutoNum type="arabicPeriod"/>
            </a:pPr>
            <a:r>
              <a:rPr lang="en-IN" sz="2000" dirty="0" smtClean="0">
                <a:solidFill>
                  <a:schemeClr val="accent5">
                    <a:lumMod val="50000"/>
                  </a:schemeClr>
                </a:solidFill>
              </a:rPr>
              <a:t>Start </a:t>
            </a:r>
            <a:r>
              <a:rPr lang="en-IN" sz="2000" dirty="0" err="1" smtClean="0">
                <a:solidFill>
                  <a:schemeClr val="accent5">
                    <a:lumMod val="50000"/>
                  </a:schemeClr>
                </a:solidFill>
              </a:rPr>
              <a:t>Nifi</a:t>
            </a:r>
            <a:r>
              <a:rPr lang="en-IN" sz="2000" dirty="0" smtClean="0">
                <a:solidFill>
                  <a:schemeClr val="accent5">
                    <a:lumMod val="50000"/>
                  </a:schemeClr>
                </a:solidFill>
              </a:rPr>
              <a:t> cluster and configurations – </a:t>
            </a:r>
            <a:r>
              <a:rPr lang="en-IN" sz="2000" dirty="0" err="1" smtClean="0">
                <a:solidFill>
                  <a:schemeClr val="accent5">
                    <a:lumMod val="50000"/>
                  </a:schemeClr>
                </a:solidFill>
              </a:rPr>
              <a:t>Nifi</a:t>
            </a:r>
            <a:r>
              <a:rPr lang="en-IN" sz="2000" dirty="0" smtClean="0">
                <a:solidFill>
                  <a:schemeClr val="accent5">
                    <a:lumMod val="50000"/>
                  </a:schemeClr>
                </a:solidFill>
              </a:rPr>
              <a:t> bundle – NAR and event viewers : </a:t>
            </a:r>
            <a:r>
              <a:rPr lang="en-IN" sz="2000" dirty="0" err="1" smtClean="0">
                <a:solidFill>
                  <a:schemeClr val="accent5">
                    <a:lumMod val="50000"/>
                  </a:schemeClr>
                </a:solidFill>
              </a:rPr>
              <a:t>Nifi</a:t>
            </a:r>
            <a:r>
              <a:rPr lang="en-IN" sz="2000" dirty="0" smtClean="0">
                <a:solidFill>
                  <a:schemeClr val="accent5">
                    <a:lumMod val="50000"/>
                  </a:schemeClr>
                </a:solidFill>
              </a:rPr>
              <a:t> Method</a:t>
            </a:r>
          </a:p>
          <a:p>
            <a:pPr marL="800100" lvl="1" indent="-342900">
              <a:buFont typeface="+mj-lt"/>
              <a:buAutoNum type="arabicPeriod"/>
            </a:pPr>
            <a:r>
              <a:rPr lang="en-IN" sz="2000" dirty="0" smtClean="0">
                <a:solidFill>
                  <a:schemeClr val="accent5">
                    <a:lumMod val="50000"/>
                  </a:schemeClr>
                </a:solidFill>
              </a:rPr>
              <a:t>Data Simulator – Development in </a:t>
            </a:r>
            <a:r>
              <a:rPr lang="en-IN" sz="2000" dirty="0" err="1" smtClean="0">
                <a:solidFill>
                  <a:schemeClr val="accent5">
                    <a:lumMod val="50000"/>
                  </a:schemeClr>
                </a:solidFill>
              </a:rPr>
              <a:t>Scala</a:t>
            </a:r>
            <a:r>
              <a:rPr lang="en-IN" sz="2000" dirty="0" smtClean="0">
                <a:solidFill>
                  <a:schemeClr val="accent5">
                    <a:lumMod val="50000"/>
                  </a:schemeClr>
                </a:solidFill>
              </a:rPr>
              <a:t> – Why </a:t>
            </a:r>
            <a:r>
              <a:rPr lang="en-IN" sz="2000" dirty="0" err="1" smtClean="0">
                <a:solidFill>
                  <a:schemeClr val="accent5">
                    <a:lumMod val="50000"/>
                  </a:schemeClr>
                </a:solidFill>
              </a:rPr>
              <a:t>scala</a:t>
            </a:r>
            <a:r>
              <a:rPr lang="en-IN" sz="2000" dirty="0" smtClean="0">
                <a:solidFill>
                  <a:schemeClr val="accent5">
                    <a:lumMod val="50000"/>
                  </a:schemeClr>
                </a:solidFill>
              </a:rPr>
              <a:t> – </a:t>
            </a:r>
            <a:r>
              <a:rPr lang="en-IN" sz="2000" dirty="0">
                <a:solidFill>
                  <a:schemeClr val="accent5">
                    <a:lumMod val="50000"/>
                  </a:schemeClr>
                </a:solidFill>
              </a:rPr>
              <a:t>Code </a:t>
            </a:r>
            <a:r>
              <a:rPr lang="en-IN" sz="2000" dirty="0" smtClean="0">
                <a:solidFill>
                  <a:schemeClr val="accent5">
                    <a:lumMod val="50000"/>
                  </a:schemeClr>
                </a:solidFill>
              </a:rPr>
              <a:t>Method.  </a:t>
            </a:r>
          </a:p>
          <a:p>
            <a:pPr marL="800100" lvl="1" indent="-342900">
              <a:buFont typeface="+mj-lt"/>
              <a:buAutoNum type="arabicPeriod"/>
            </a:pPr>
            <a:r>
              <a:rPr lang="en-IN" sz="2000" dirty="0" smtClean="0">
                <a:solidFill>
                  <a:schemeClr val="accent5">
                    <a:lumMod val="50000"/>
                  </a:schemeClr>
                </a:solidFill>
              </a:rPr>
              <a:t>Run and deployment of </a:t>
            </a:r>
            <a:r>
              <a:rPr lang="en-IN" sz="2000" dirty="0" err="1" smtClean="0">
                <a:solidFill>
                  <a:schemeClr val="accent5">
                    <a:lumMod val="50000"/>
                  </a:schemeClr>
                </a:solidFill>
              </a:rPr>
              <a:t>Scala</a:t>
            </a:r>
            <a:r>
              <a:rPr lang="en-IN" sz="2000" dirty="0" smtClean="0">
                <a:solidFill>
                  <a:schemeClr val="accent5">
                    <a:lumMod val="50000"/>
                  </a:schemeClr>
                </a:solidFill>
              </a:rPr>
              <a:t> code – Demo : Run the Simulator script</a:t>
            </a:r>
          </a:p>
          <a:p>
            <a:pPr marL="800100" lvl="1" indent="-342900">
              <a:buFont typeface="+mj-lt"/>
              <a:buAutoNum type="arabicPeriod"/>
            </a:pPr>
            <a:r>
              <a:rPr lang="en-IN" sz="2000" dirty="0" smtClean="0">
                <a:solidFill>
                  <a:schemeClr val="accent5">
                    <a:lumMod val="50000"/>
                  </a:schemeClr>
                </a:solidFill>
              </a:rPr>
              <a:t>Kafka Producer – Consumer – Listing the topics</a:t>
            </a:r>
            <a:endParaRPr lang="en-IN" sz="2000" dirty="0">
              <a:solidFill>
                <a:schemeClr val="accent5">
                  <a:lumMod val="50000"/>
                </a:schemeClr>
              </a:solidFill>
            </a:endParaRPr>
          </a:p>
          <a:p>
            <a:pPr lvl="1"/>
            <a:endParaRPr lang="en-IN" sz="2000" dirty="0" smtClean="0">
              <a:solidFill>
                <a:schemeClr val="accent5">
                  <a:lumMod val="50000"/>
                </a:schemeClr>
              </a:solidFill>
            </a:endParaRPr>
          </a:p>
          <a:p>
            <a:pPr lvl="1"/>
            <a:r>
              <a:rPr lang="en-IN" sz="2000" dirty="0">
                <a:solidFill>
                  <a:schemeClr val="accent5">
                    <a:lumMod val="50000"/>
                  </a:schemeClr>
                </a:solidFill>
              </a:rPr>
              <a:t>/usr/hdf/current/kafka-broker/bin/kafka-topics.sh --list --zookeeper localhost:2181</a:t>
            </a:r>
            <a:endParaRPr lang="en-IN" sz="2000" dirty="0" smtClean="0">
              <a:solidFill>
                <a:schemeClr val="accent5">
                  <a:lumMod val="50000"/>
                </a:schemeClr>
              </a:solidFill>
            </a:endParaRPr>
          </a:p>
        </p:txBody>
      </p:sp>
      <p:pic>
        <p:nvPicPr>
          <p:cNvPr id="4" name="Picture 3"/>
          <p:cNvPicPr>
            <a:picLocks noChangeAspect="1"/>
          </p:cNvPicPr>
          <p:nvPr/>
        </p:nvPicPr>
        <p:blipFill>
          <a:blip r:embed="rId2"/>
          <a:stretch>
            <a:fillRect/>
          </a:stretch>
        </p:blipFill>
        <p:spPr>
          <a:xfrm>
            <a:off x="1523750" y="702917"/>
            <a:ext cx="8303644" cy="3852981"/>
          </a:xfrm>
          <a:prstGeom prst="rect">
            <a:avLst/>
          </a:prstGeom>
        </p:spPr>
      </p:pic>
    </p:spTree>
    <p:extLst>
      <p:ext uri="{BB962C8B-B14F-4D97-AF65-F5344CB8AC3E}">
        <p14:creationId xmlns:p14="http://schemas.microsoft.com/office/powerpoint/2010/main" val="2759041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195497" y="3338087"/>
            <a:ext cx="4996503" cy="3707329"/>
          </a:xfrm>
          <a:prstGeom prst="rect">
            <a:avLst/>
          </a:prstGeom>
        </p:spPr>
      </p:pic>
      <p:sp>
        <p:nvSpPr>
          <p:cNvPr id="3" name="TextBox 2"/>
          <p:cNvSpPr txBox="1"/>
          <p:nvPr/>
        </p:nvSpPr>
        <p:spPr>
          <a:xfrm>
            <a:off x="0" y="0"/>
            <a:ext cx="11360426" cy="5878532"/>
          </a:xfrm>
          <a:prstGeom prst="rect">
            <a:avLst/>
          </a:prstGeom>
          <a:noFill/>
        </p:spPr>
        <p:txBody>
          <a:bodyPr wrap="square" rtlCol="0">
            <a:spAutoFit/>
          </a:bodyPr>
          <a:lstStyle/>
          <a:p>
            <a:r>
              <a:rPr lang="en-IN" dirty="0" smtClean="0"/>
              <a:t>5. </a:t>
            </a:r>
            <a:r>
              <a:rPr lang="en-US" sz="2000" u="sng" dirty="0">
                <a:solidFill>
                  <a:schemeClr val="accent5">
                    <a:lumMod val="50000"/>
                  </a:schemeClr>
                </a:solidFill>
              </a:rPr>
              <a:t>View Data in Kafka Topics in </a:t>
            </a:r>
            <a:r>
              <a:rPr lang="en-US" sz="2000" u="sng" dirty="0">
                <a:solidFill>
                  <a:srgbClr val="FF0000"/>
                </a:solidFill>
              </a:rPr>
              <a:t>Encoded</a:t>
            </a:r>
            <a:r>
              <a:rPr lang="en-US" sz="2000" u="sng" dirty="0">
                <a:solidFill>
                  <a:schemeClr val="accent5">
                    <a:lumMod val="50000"/>
                  </a:schemeClr>
                </a:solidFill>
              </a:rPr>
              <a:t> Avro format</a:t>
            </a:r>
          </a:p>
          <a:p>
            <a:endParaRPr lang="en-US" dirty="0"/>
          </a:p>
          <a:p>
            <a:r>
              <a:rPr lang="en-US" sz="2000" dirty="0">
                <a:solidFill>
                  <a:schemeClr val="accent5">
                    <a:lumMod val="50000"/>
                  </a:schemeClr>
                </a:solidFill>
              </a:rPr>
              <a:t>View Data for Kafka Topic: </a:t>
            </a:r>
            <a:r>
              <a:rPr lang="en-US" sz="2000" dirty="0" err="1">
                <a:solidFill>
                  <a:schemeClr val="accent5">
                    <a:lumMod val="50000"/>
                  </a:schemeClr>
                </a:solidFill>
              </a:rPr>
              <a:t>trucking_data_truck_enriched</a:t>
            </a:r>
            <a:r>
              <a:rPr lang="en-US" sz="2000" dirty="0">
                <a:solidFill>
                  <a:schemeClr val="accent5">
                    <a:lumMod val="50000"/>
                  </a:schemeClr>
                </a:solidFill>
              </a:rPr>
              <a:t>:</a:t>
            </a:r>
          </a:p>
          <a:p>
            <a:endParaRPr lang="en-US" sz="2000" dirty="0">
              <a:solidFill>
                <a:schemeClr val="accent5">
                  <a:lumMod val="50000"/>
                </a:schemeClr>
              </a:solidFill>
            </a:endParaRPr>
          </a:p>
          <a:p>
            <a:r>
              <a:rPr lang="en-US" sz="2000" dirty="0">
                <a:solidFill>
                  <a:schemeClr val="accent5">
                    <a:lumMod val="50000"/>
                  </a:schemeClr>
                </a:solidFill>
              </a:rPr>
              <a:t>/usr/hdf/current/kafka-broker/bin/kafka-console-consumer.sh --bootstrap-server sandbox-hdf.hortonworks.com:6667 </a:t>
            </a:r>
            <a:r>
              <a:rPr lang="en-US" sz="2000" dirty="0" smtClean="0">
                <a:solidFill>
                  <a:schemeClr val="accent5">
                    <a:lumMod val="50000"/>
                  </a:schemeClr>
                </a:solidFill>
              </a:rPr>
              <a:t>--</a:t>
            </a:r>
            <a:r>
              <a:rPr lang="en-US" sz="2000" dirty="0">
                <a:solidFill>
                  <a:schemeClr val="accent5">
                    <a:lumMod val="50000"/>
                  </a:schemeClr>
                </a:solidFill>
              </a:rPr>
              <a:t>topic </a:t>
            </a:r>
            <a:r>
              <a:rPr lang="en-US" sz="2000" dirty="0" err="1">
                <a:solidFill>
                  <a:schemeClr val="accent5">
                    <a:lumMod val="50000"/>
                  </a:schemeClr>
                </a:solidFill>
              </a:rPr>
              <a:t>trucking_data_truck_enriched</a:t>
            </a:r>
            <a:r>
              <a:rPr lang="en-US" sz="2000" dirty="0">
                <a:solidFill>
                  <a:schemeClr val="accent5">
                    <a:lumMod val="50000"/>
                  </a:schemeClr>
                </a:solidFill>
              </a:rPr>
              <a:t> --from-beginning</a:t>
            </a:r>
          </a:p>
          <a:p>
            <a:endParaRPr lang="en-US" sz="2000" dirty="0">
              <a:solidFill>
                <a:schemeClr val="accent5">
                  <a:lumMod val="50000"/>
                </a:schemeClr>
              </a:solidFill>
            </a:endParaRPr>
          </a:p>
          <a:p>
            <a:r>
              <a:rPr lang="en-US" sz="2000" dirty="0">
                <a:solidFill>
                  <a:schemeClr val="accent5">
                    <a:lumMod val="50000"/>
                  </a:schemeClr>
                </a:solidFill>
              </a:rPr>
              <a:t>View Data for Kafka Topic: </a:t>
            </a:r>
            <a:r>
              <a:rPr lang="en-US" sz="2000" dirty="0" err="1">
                <a:solidFill>
                  <a:schemeClr val="accent5">
                    <a:lumMod val="50000"/>
                  </a:schemeClr>
                </a:solidFill>
              </a:rPr>
              <a:t>trucking_data_traffic</a:t>
            </a:r>
            <a:r>
              <a:rPr lang="en-US" sz="2000" dirty="0" smtClean="0">
                <a:solidFill>
                  <a:schemeClr val="accent5">
                    <a:lumMod val="50000"/>
                  </a:schemeClr>
                </a:solidFill>
              </a:rPr>
              <a:t>:</a:t>
            </a:r>
            <a:endParaRPr lang="en-US" sz="2000" dirty="0">
              <a:solidFill>
                <a:schemeClr val="accent5">
                  <a:lumMod val="50000"/>
                </a:schemeClr>
              </a:solidFill>
            </a:endParaRPr>
          </a:p>
          <a:p>
            <a:endParaRPr lang="en-US" sz="2000" dirty="0">
              <a:solidFill>
                <a:schemeClr val="accent5">
                  <a:lumMod val="50000"/>
                </a:schemeClr>
              </a:solidFill>
            </a:endParaRPr>
          </a:p>
          <a:p>
            <a:r>
              <a:rPr lang="en-US" sz="2000" dirty="0">
                <a:solidFill>
                  <a:schemeClr val="accent5">
                    <a:lumMod val="50000"/>
                  </a:schemeClr>
                </a:solidFill>
              </a:rPr>
              <a:t>/usr/hdf/current/kafka-broker/bin/kafka-console-consumer.sh --bootstrap-server sandbox-hdf.hortonworks.com:6667 --topic </a:t>
            </a:r>
            <a:r>
              <a:rPr lang="en-US" sz="2000" dirty="0" err="1">
                <a:solidFill>
                  <a:schemeClr val="accent5">
                    <a:lumMod val="50000"/>
                  </a:schemeClr>
                </a:solidFill>
              </a:rPr>
              <a:t>trucking_data_traffic</a:t>
            </a:r>
            <a:r>
              <a:rPr lang="en-US" sz="2000" dirty="0">
                <a:solidFill>
                  <a:schemeClr val="accent5">
                    <a:lumMod val="50000"/>
                  </a:schemeClr>
                </a:solidFill>
              </a:rPr>
              <a:t> --from-beginning</a:t>
            </a:r>
          </a:p>
          <a:p>
            <a:endParaRPr lang="en-US" sz="2000" dirty="0">
              <a:solidFill>
                <a:schemeClr val="accent5">
                  <a:lumMod val="50000"/>
                </a:schemeClr>
              </a:solidFill>
            </a:endParaRPr>
          </a:p>
          <a:p>
            <a:r>
              <a:rPr lang="en-US" sz="2000" u="sng" dirty="0">
                <a:solidFill>
                  <a:srgbClr val="FF0000"/>
                </a:solidFill>
              </a:rPr>
              <a:t>Creation Commands : ( Not required – Already done)</a:t>
            </a:r>
          </a:p>
          <a:p>
            <a:r>
              <a:rPr lang="en-US" sz="2000" dirty="0">
                <a:solidFill>
                  <a:schemeClr val="accent5">
                    <a:lumMod val="50000"/>
                  </a:schemeClr>
                </a:solidFill>
              </a:rPr>
              <a:t>/usr/hdf/current/kafka-broker/bin/kafka-topics.sh --create --zookeeper sandbox-hdf.hortonworks.com:2181 --replication-factor </a:t>
            </a:r>
            <a:r>
              <a:rPr lang="en-US" sz="2000" dirty="0" smtClean="0">
                <a:solidFill>
                  <a:schemeClr val="accent5">
                    <a:lumMod val="50000"/>
                  </a:schemeClr>
                </a:solidFill>
              </a:rPr>
              <a:t>3 </a:t>
            </a:r>
            <a:r>
              <a:rPr lang="en-US" sz="2000" dirty="0">
                <a:solidFill>
                  <a:schemeClr val="accent5">
                    <a:lumMod val="50000"/>
                  </a:schemeClr>
                </a:solidFill>
              </a:rPr>
              <a:t>--partitions 3</a:t>
            </a:r>
            <a:r>
              <a:rPr lang="en-US" sz="2000" dirty="0" smtClean="0">
                <a:solidFill>
                  <a:schemeClr val="accent5">
                    <a:lumMod val="50000"/>
                  </a:schemeClr>
                </a:solidFill>
              </a:rPr>
              <a:t> </a:t>
            </a:r>
            <a:r>
              <a:rPr lang="en-US" sz="2000" dirty="0">
                <a:solidFill>
                  <a:schemeClr val="accent5">
                    <a:lumMod val="50000"/>
                  </a:schemeClr>
                </a:solidFill>
              </a:rPr>
              <a:t>--topic </a:t>
            </a:r>
            <a:r>
              <a:rPr lang="en-US" sz="2000" dirty="0" err="1">
                <a:solidFill>
                  <a:schemeClr val="accent5">
                    <a:lumMod val="50000"/>
                  </a:schemeClr>
                </a:solidFill>
              </a:rPr>
              <a:t>trucking_data_truck_enriched</a:t>
            </a:r>
            <a:endParaRPr lang="en-US" sz="2000" dirty="0">
              <a:solidFill>
                <a:schemeClr val="accent5">
                  <a:lumMod val="50000"/>
                </a:schemeClr>
              </a:solidFill>
            </a:endParaRPr>
          </a:p>
          <a:p>
            <a:endParaRPr lang="en-US" sz="2000" dirty="0">
              <a:solidFill>
                <a:schemeClr val="accent5">
                  <a:lumMod val="50000"/>
                </a:schemeClr>
              </a:solidFill>
            </a:endParaRPr>
          </a:p>
          <a:p>
            <a:r>
              <a:rPr lang="en-US" sz="2000" dirty="0">
                <a:solidFill>
                  <a:schemeClr val="accent5">
                    <a:lumMod val="50000"/>
                  </a:schemeClr>
                </a:solidFill>
              </a:rPr>
              <a:t>/usr/hdf/current/kafka-broker/bin/kafka-topics.sh --create --zookeeper sandbox-hdf.hortonworks.com:2181 --replication-factor </a:t>
            </a:r>
            <a:r>
              <a:rPr lang="en-US" sz="2000" dirty="0" smtClean="0">
                <a:solidFill>
                  <a:schemeClr val="accent5">
                    <a:lumMod val="50000"/>
                  </a:schemeClr>
                </a:solidFill>
              </a:rPr>
              <a:t>3 </a:t>
            </a:r>
            <a:r>
              <a:rPr lang="en-US" sz="2000" dirty="0">
                <a:solidFill>
                  <a:schemeClr val="accent5">
                    <a:lumMod val="50000"/>
                  </a:schemeClr>
                </a:solidFill>
              </a:rPr>
              <a:t>--partitions 3</a:t>
            </a:r>
            <a:r>
              <a:rPr lang="en-US" sz="2000" dirty="0" smtClean="0">
                <a:solidFill>
                  <a:schemeClr val="accent5">
                    <a:lumMod val="50000"/>
                  </a:schemeClr>
                </a:solidFill>
              </a:rPr>
              <a:t>--</a:t>
            </a:r>
            <a:r>
              <a:rPr lang="en-US" sz="2000" dirty="0">
                <a:solidFill>
                  <a:schemeClr val="accent5">
                    <a:lumMod val="50000"/>
                  </a:schemeClr>
                </a:solidFill>
              </a:rPr>
              <a:t>topic </a:t>
            </a:r>
            <a:r>
              <a:rPr lang="en-US" sz="2000" dirty="0" err="1">
                <a:solidFill>
                  <a:schemeClr val="accent5">
                    <a:lumMod val="50000"/>
                  </a:schemeClr>
                </a:solidFill>
              </a:rPr>
              <a:t>trucking_data_traffic</a:t>
            </a:r>
            <a:endParaRPr lang="en-US" sz="2000" dirty="0">
              <a:solidFill>
                <a:schemeClr val="accent5">
                  <a:lumMod val="50000"/>
                </a:schemeClr>
              </a:solidFill>
            </a:endParaRPr>
          </a:p>
          <a:p>
            <a:endParaRPr lang="en-IN" dirty="0"/>
          </a:p>
        </p:txBody>
      </p:sp>
    </p:spTree>
    <p:extLst>
      <p:ext uri="{BB962C8B-B14F-4D97-AF65-F5344CB8AC3E}">
        <p14:creationId xmlns:p14="http://schemas.microsoft.com/office/powerpoint/2010/main" val="370446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669" y="334101"/>
            <a:ext cx="11957786" cy="6247864"/>
          </a:xfrm>
          <a:prstGeom prst="rect">
            <a:avLst/>
          </a:prstGeom>
        </p:spPr>
        <p:txBody>
          <a:bodyPr wrap="square">
            <a:spAutoFit/>
          </a:bodyPr>
          <a:lstStyle/>
          <a:p>
            <a:pPr lvl="1"/>
            <a:r>
              <a:rPr lang="en-IN" sz="2000" dirty="0" smtClean="0">
                <a:solidFill>
                  <a:schemeClr val="accent5">
                    <a:lumMod val="50000"/>
                  </a:schemeClr>
                </a:solidFill>
              </a:rPr>
              <a:t>6. Storm </a:t>
            </a:r>
            <a:r>
              <a:rPr lang="en-IN" sz="2000" dirty="0">
                <a:solidFill>
                  <a:schemeClr val="accent5">
                    <a:lumMod val="50000"/>
                  </a:schemeClr>
                </a:solidFill>
              </a:rPr>
              <a:t>topology </a:t>
            </a:r>
            <a:r>
              <a:rPr lang="en-IN" sz="2000" dirty="0" smtClean="0">
                <a:solidFill>
                  <a:schemeClr val="accent5">
                    <a:lumMod val="50000"/>
                  </a:schemeClr>
                </a:solidFill>
              </a:rPr>
              <a:t>Demo</a:t>
            </a:r>
          </a:p>
          <a:p>
            <a:pPr lvl="1"/>
            <a:endParaRPr lang="en-IN" sz="2000" dirty="0">
              <a:solidFill>
                <a:schemeClr val="accent5">
                  <a:lumMod val="50000"/>
                </a:schemeClr>
              </a:solidFill>
            </a:endParaRPr>
          </a:p>
          <a:p>
            <a:pPr lvl="1"/>
            <a:r>
              <a:rPr lang="en-US" sz="2000" dirty="0"/>
              <a:t>Topology: A network of spouts and bolts that are connected together by streams. </a:t>
            </a:r>
            <a:endParaRPr lang="en-US" sz="2000" dirty="0" smtClean="0"/>
          </a:p>
          <a:p>
            <a:pPr lvl="1"/>
            <a:r>
              <a:rPr lang="en-US" sz="2000" dirty="0" smtClean="0"/>
              <a:t>In </a:t>
            </a:r>
            <a:r>
              <a:rPr lang="en-US" sz="2000" dirty="0"/>
              <a:t>other words, the overall process for Storm to perform.</a:t>
            </a:r>
          </a:p>
          <a:p>
            <a:pPr lvl="1"/>
            <a:endParaRPr lang="en-IN" sz="2000" dirty="0" smtClean="0">
              <a:solidFill>
                <a:schemeClr val="accent5">
                  <a:lumMod val="50000"/>
                </a:schemeClr>
              </a:solidFill>
            </a:endParaRPr>
          </a:p>
          <a:p>
            <a:pPr lvl="1"/>
            <a:r>
              <a:rPr lang="en-IN" sz="2000" dirty="0" smtClean="0">
                <a:solidFill>
                  <a:schemeClr val="accent5">
                    <a:lumMod val="50000"/>
                  </a:schemeClr>
                </a:solidFill>
              </a:rPr>
              <a:t>Vehicle Data model : </a:t>
            </a:r>
            <a:r>
              <a:rPr lang="en-IN" sz="2000" dirty="0" err="1" smtClean="0">
                <a:solidFill>
                  <a:srgbClr val="7030A0"/>
                </a:solidFill>
              </a:rPr>
              <a:t>EnrichTruckdata</a:t>
            </a:r>
            <a:r>
              <a:rPr lang="en-IN" sz="2000" dirty="0" smtClean="0">
                <a:solidFill>
                  <a:schemeClr val="accent5">
                    <a:lumMod val="50000"/>
                  </a:schemeClr>
                </a:solidFill>
              </a:rPr>
              <a:t> : Sample </a:t>
            </a:r>
            <a:endParaRPr lang="en-IN" sz="2000" dirty="0">
              <a:solidFill>
                <a:schemeClr val="accent5">
                  <a:lumMod val="50000"/>
                </a:schemeClr>
              </a:solidFill>
            </a:endParaRPr>
          </a:p>
          <a:p>
            <a:pPr lvl="1"/>
            <a:r>
              <a:rPr lang="en-IN" sz="2000" dirty="0" smtClean="0">
                <a:solidFill>
                  <a:schemeClr val="accent5">
                    <a:lumMod val="50000"/>
                  </a:schemeClr>
                </a:solidFill>
              </a:rPr>
              <a:t>1510767711734|26|1|Suraj </a:t>
            </a:r>
            <a:r>
              <a:rPr lang="en-IN" sz="2000" dirty="0">
                <a:solidFill>
                  <a:schemeClr val="accent5">
                    <a:lumMod val="50000"/>
                  </a:schemeClr>
                </a:solidFill>
              </a:rPr>
              <a:t>PB|107|Kerala to Bangalore|17.95940879245423|10.21923828125|65|Speeding|1|0|1|60</a:t>
            </a:r>
            <a:endParaRPr lang="en-IN" sz="2000" dirty="0" smtClean="0">
              <a:solidFill>
                <a:schemeClr val="accent5">
                  <a:lumMod val="50000"/>
                </a:schemeClr>
              </a:solidFill>
            </a:endParaRPr>
          </a:p>
          <a:p>
            <a:pPr lvl="1"/>
            <a:endParaRPr lang="en-IN" sz="2000" dirty="0" smtClean="0">
              <a:solidFill>
                <a:schemeClr val="accent5">
                  <a:lumMod val="50000"/>
                </a:schemeClr>
              </a:solidFill>
            </a:endParaRPr>
          </a:p>
          <a:p>
            <a:pPr lvl="1"/>
            <a:r>
              <a:rPr lang="en-IN" sz="2000" dirty="0" err="1" smtClean="0">
                <a:solidFill>
                  <a:srgbClr val="7030A0"/>
                </a:solidFill>
              </a:rPr>
              <a:t>TrafficData</a:t>
            </a:r>
            <a:r>
              <a:rPr lang="en-IN" sz="2000" dirty="0"/>
              <a:t> </a:t>
            </a:r>
            <a:r>
              <a:rPr lang="en-IN" sz="2000" dirty="0" smtClean="0"/>
              <a:t>:</a:t>
            </a:r>
            <a:endParaRPr lang="en-IN" sz="2000" dirty="0">
              <a:solidFill>
                <a:schemeClr val="accent5">
                  <a:lumMod val="50000"/>
                </a:schemeClr>
              </a:solidFill>
            </a:endParaRPr>
          </a:p>
          <a:p>
            <a:pPr lvl="1"/>
            <a:r>
              <a:rPr lang="en-IN" sz="2000" dirty="0" smtClean="0">
                <a:solidFill>
                  <a:schemeClr val="accent5">
                    <a:lumMod val="50000"/>
                  </a:schemeClr>
                </a:solidFill>
              </a:rPr>
              <a:t>1508767711734|107|60</a:t>
            </a:r>
          </a:p>
          <a:p>
            <a:pPr lvl="1"/>
            <a:endParaRPr lang="en-IN" sz="2000" dirty="0" smtClean="0">
              <a:solidFill>
                <a:schemeClr val="accent5">
                  <a:lumMod val="50000"/>
                </a:schemeClr>
              </a:solidFill>
            </a:endParaRPr>
          </a:p>
          <a:p>
            <a:pPr lvl="1"/>
            <a:r>
              <a:rPr lang="en-IN" sz="2000" dirty="0" err="1" smtClean="0">
                <a:solidFill>
                  <a:srgbClr val="7030A0"/>
                </a:solidFill>
              </a:rPr>
              <a:t>WindowedDriverStats</a:t>
            </a:r>
            <a:r>
              <a:rPr lang="en-IN" sz="2000" dirty="0" smtClean="0">
                <a:solidFill>
                  <a:schemeClr val="accent5">
                    <a:lumMod val="50000"/>
                  </a:schemeClr>
                </a:solidFill>
              </a:rPr>
              <a:t> : </a:t>
            </a:r>
          </a:p>
          <a:p>
            <a:pPr lvl="1"/>
            <a:r>
              <a:rPr lang="en-IN" sz="2000" dirty="0" smtClean="0">
                <a:solidFill>
                  <a:schemeClr val="accent5">
                    <a:lumMod val="50000"/>
                  </a:schemeClr>
                </a:solidFill>
              </a:rPr>
              <a:t>1|67|3|2|3|2</a:t>
            </a:r>
            <a:endParaRPr lang="en-IN" sz="2000" dirty="0">
              <a:solidFill>
                <a:schemeClr val="accent5">
                  <a:lumMod val="50000"/>
                </a:schemeClr>
              </a:solidFill>
            </a:endParaRPr>
          </a:p>
          <a:p>
            <a:pPr lvl="1"/>
            <a:r>
              <a:rPr lang="en-IN" sz="2000" dirty="0" smtClean="0">
                <a:solidFill>
                  <a:schemeClr val="accent5">
                    <a:lumMod val="50000"/>
                  </a:schemeClr>
                </a:solidFill>
                <a:sym typeface="Wingdings" panose="05000000000000000000" pitchFamily="2" charset="2"/>
              </a:rPr>
              <a:t>Compare with schema at :</a:t>
            </a:r>
            <a:endParaRPr lang="en-IN" sz="2000" dirty="0">
              <a:solidFill>
                <a:schemeClr val="accent5">
                  <a:lumMod val="50000"/>
                </a:schemeClr>
              </a:solidFill>
              <a:sym typeface="Wingdings" panose="05000000000000000000" pitchFamily="2" charset="2"/>
            </a:endParaRPr>
          </a:p>
          <a:p>
            <a:pPr lvl="2"/>
            <a:r>
              <a:rPr lang="en-IN" sz="2000" dirty="0" smtClean="0">
                <a:solidFill>
                  <a:schemeClr val="accent5">
                    <a:lumMod val="50000"/>
                  </a:schemeClr>
                </a:solidFill>
                <a:sym typeface="Wingdings" panose="05000000000000000000" pitchFamily="2" charset="2"/>
              </a:rPr>
              <a:t>schema-registrar  </a:t>
            </a:r>
            <a:r>
              <a:rPr lang="en-IN" sz="2000" dirty="0" err="1">
                <a:solidFill>
                  <a:schemeClr val="accent5">
                    <a:lumMod val="50000"/>
                  </a:schemeClr>
                </a:solidFill>
                <a:sym typeface="Wingdings" panose="05000000000000000000" pitchFamily="2" charset="2"/>
              </a:rPr>
              <a:t>s</a:t>
            </a:r>
            <a:r>
              <a:rPr lang="en-IN" sz="2000" dirty="0" err="1" smtClean="0">
                <a:solidFill>
                  <a:schemeClr val="accent5">
                    <a:lumMod val="50000"/>
                  </a:schemeClr>
                </a:solidFill>
                <a:sym typeface="Wingdings" panose="05000000000000000000" pitchFamily="2" charset="2"/>
              </a:rPr>
              <a:t>rc</a:t>
            </a:r>
            <a:r>
              <a:rPr lang="en-IN" sz="2000" dirty="0" smtClean="0">
                <a:solidFill>
                  <a:schemeClr val="accent5">
                    <a:lumMod val="50000"/>
                  </a:schemeClr>
                </a:solidFill>
                <a:sym typeface="Wingdings" panose="05000000000000000000" pitchFamily="2" charset="2"/>
              </a:rPr>
              <a:t>  main  resources  schema </a:t>
            </a:r>
            <a:endParaRPr lang="en-IN" sz="2000" dirty="0">
              <a:solidFill>
                <a:schemeClr val="accent5">
                  <a:lumMod val="50000"/>
                </a:schemeClr>
              </a:solidFill>
            </a:endParaRPr>
          </a:p>
          <a:p>
            <a:pPr lvl="1"/>
            <a:r>
              <a:rPr lang="en-IN" sz="2000" dirty="0">
                <a:solidFill>
                  <a:schemeClr val="accent5">
                    <a:lumMod val="50000"/>
                  </a:schemeClr>
                </a:solidFill>
              </a:rPr>
              <a:t> </a:t>
            </a:r>
            <a:r>
              <a:rPr lang="en-IN" sz="2000" dirty="0" smtClean="0">
                <a:solidFill>
                  <a:schemeClr val="accent5">
                    <a:lumMod val="50000"/>
                  </a:schemeClr>
                </a:solidFill>
              </a:rPr>
              <a:t>       </a:t>
            </a:r>
            <a:r>
              <a:rPr lang="en-IN" sz="2000" dirty="0" err="1" smtClean="0">
                <a:solidFill>
                  <a:schemeClr val="accent5">
                    <a:lumMod val="50000"/>
                  </a:schemeClr>
                </a:solidFill>
              </a:rPr>
              <a:t>stormtopology</a:t>
            </a:r>
            <a:r>
              <a:rPr lang="en-IN" sz="2000" dirty="0" smtClean="0">
                <a:solidFill>
                  <a:schemeClr val="accent5">
                    <a:lumMod val="50000"/>
                  </a:schemeClr>
                </a:solidFill>
              </a:rPr>
              <a:t>          --&gt; </a:t>
            </a:r>
            <a:r>
              <a:rPr lang="en-IN" sz="2000" dirty="0" err="1" smtClean="0">
                <a:solidFill>
                  <a:schemeClr val="accent5">
                    <a:lumMod val="50000"/>
                  </a:schemeClr>
                </a:solidFill>
              </a:rPr>
              <a:t>reference.conf</a:t>
            </a:r>
            <a:r>
              <a:rPr lang="en-IN" sz="2000" dirty="0" smtClean="0">
                <a:solidFill>
                  <a:schemeClr val="accent5">
                    <a:lumMod val="50000"/>
                  </a:schemeClr>
                </a:solidFill>
              </a:rPr>
              <a:t> (Topology settings)</a:t>
            </a:r>
          </a:p>
          <a:p>
            <a:pPr lvl="1"/>
            <a:endParaRPr lang="en-IN" sz="2000" dirty="0" smtClean="0">
              <a:solidFill>
                <a:schemeClr val="accent5">
                  <a:lumMod val="50000"/>
                </a:schemeClr>
              </a:solidFill>
            </a:endParaRPr>
          </a:p>
          <a:p>
            <a:pPr lvl="1"/>
            <a:r>
              <a:rPr lang="en-IN" sz="2000" dirty="0" smtClean="0">
                <a:solidFill>
                  <a:schemeClr val="accent5">
                    <a:lumMod val="50000"/>
                  </a:schemeClr>
                </a:solidFill>
              </a:rPr>
              <a:t>Outputs : </a:t>
            </a:r>
            <a:r>
              <a:rPr lang="en-IN" sz="2000" dirty="0" err="1" smtClean="0">
                <a:solidFill>
                  <a:srgbClr val="7030A0"/>
                </a:solidFill>
              </a:rPr>
              <a:t>WindowedDriverStats</a:t>
            </a:r>
            <a:r>
              <a:rPr lang="en-IN" sz="2000" dirty="0" smtClean="0">
                <a:solidFill>
                  <a:schemeClr val="accent5">
                    <a:lumMod val="50000"/>
                  </a:schemeClr>
                </a:solidFill>
              </a:rPr>
              <a:t> and </a:t>
            </a:r>
            <a:r>
              <a:rPr lang="en-IN" sz="2000" dirty="0" err="1" smtClean="0">
                <a:solidFill>
                  <a:srgbClr val="7030A0"/>
                </a:solidFill>
              </a:rPr>
              <a:t>EnrichTruckandTrafficData</a:t>
            </a:r>
            <a:r>
              <a:rPr lang="en-IN" sz="2000" dirty="0" smtClean="0">
                <a:solidFill>
                  <a:schemeClr val="accent5">
                    <a:lumMod val="50000"/>
                  </a:schemeClr>
                </a:solidFill>
              </a:rPr>
              <a:t> back to Kafka for Viewing in the </a:t>
            </a:r>
            <a:r>
              <a:rPr lang="en-IN" sz="2000" dirty="0" smtClean="0">
                <a:solidFill>
                  <a:schemeClr val="bg1">
                    <a:lumMod val="75000"/>
                  </a:schemeClr>
                </a:solidFill>
              </a:rPr>
              <a:t>Web app</a:t>
            </a:r>
          </a:p>
          <a:p>
            <a:pPr lvl="1"/>
            <a:endParaRPr lang="en-IN" sz="2000" dirty="0">
              <a:solidFill>
                <a:schemeClr val="accent5">
                  <a:lumMod val="50000"/>
                </a:schemeClr>
              </a:solidFill>
            </a:endParaRPr>
          </a:p>
        </p:txBody>
      </p:sp>
      <p:pic>
        <p:nvPicPr>
          <p:cNvPr id="3" name="Picture 2"/>
          <p:cNvPicPr>
            <a:picLocks noChangeAspect="1"/>
          </p:cNvPicPr>
          <p:nvPr/>
        </p:nvPicPr>
        <p:blipFill>
          <a:blip r:embed="rId2"/>
          <a:stretch>
            <a:fillRect/>
          </a:stretch>
        </p:blipFill>
        <p:spPr>
          <a:xfrm>
            <a:off x="7411453" y="3272590"/>
            <a:ext cx="4379495" cy="2050181"/>
          </a:xfrm>
          <a:prstGeom prst="rect">
            <a:avLst/>
          </a:prstGeom>
        </p:spPr>
      </p:pic>
    </p:spTree>
    <p:extLst>
      <p:ext uri="{BB962C8B-B14F-4D97-AF65-F5344CB8AC3E}">
        <p14:creationId xmlns:p14="http://schemas.microsoft.com/office/powerpoint/2010/main" val="3032786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970</Words>
  <Application>Microsoft Office PowerPoint</Application>
  <PresentationFormat>Widescreen</PresentationFormat>
  <Paragraphs>125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153</cp:revision>
  <dcterms:created xsi:type="dcterms:W3CDTF">2021-01-25T23:49:22Z</dcterms:created>
  <dcterms:modified xsi:type="dcterms:W3CDTF">2021-02-10T11:02:10Z</dcterms:modified>
</cp:coreProperties>
</file>