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7" r:id="rId1"/>
  </p:sldMasterIdLst>
  <p:sldIdLst>
    <p:sldId id="256" r:id="rId2"/>
    <p:sldId id="257" r:id="rId3"/>
    <p:sldId id="258" r:id="rId4"/>
    <p:sldId id="259" r:id="rId5"/>
    <p:sldId id="260" r:id="rId6"/>
    <p:sldId id="265" r:id="rId7"/>
    <p:sldId id="264" r:id="rId8"/>
    <p:sldId id="263" r:id="rId9"/>
    <p:sldId id="261" r:id="rId10"/>
    <p:sldId id="266" r:id="rId11"/>
    <p:sldId id="267" r:id="rId12"/>
    <p:sldId id="268" r:id="rId13"/>
    <p:sldId id="269" r:id="rId14"/>
    <p:sldId id="270" r:id="rId15"/>
    <p:sldId id="271" r:id="rId16"/>
    <p:sldId id="272" r:id="rId17"/>
    <p:sldId id="275" r:id="rId18"/>
    <p:sldId id="273" r:id="rId19"/>
    <p:sldId id="274" r:id="rId20"/>
    <p:sldId id="262" r:id="rId21"/>
  </p:sldIdLst>
  <p:sldSz cx="18288000" cy="10287000"/>
  <p:notesSz cx="6858000" cy="9144000"/>
  <p:embeddedFontLst>
    <p:embeddedFont>
      <p:font typeface="Arimo Bold" panose="020B0604020202020204" charset="0"/>
      <p:regular r:id="rId22"/>
      <p:bold r:id="rId23"/>
    </p:embeddedFont>
    <p:embeddedFont>
      <p:font typeface="Wingdings 3" panose="05040102010807070707" pitchFamily="18" charset="2"/>
      <p:regular r:id="rId24"/>
    </p:embeddedFont>
    <p:embeddedFont>
      <p:font typeface="Gotham Bold Italics" panose="020B0604020202020204" charset="0"/>
      <p:regular r:id="rId25"/>
    </p:embeddedFont>
    <p:embeddedFont>
      <p:font typeface="Canva Sans Bold" panose="020B0604020202020204" charset="0"/>
      <p:regular r:id="rId26"/>
    </p:embeddedFont>
    <p:embeddedFont>
      <p:font typeface="Gotham" panose="020B0604020202020204" charset="0"/>
      <p:regular r:id="rId27"/>
    </p:embeddedFont>
    <p:embeddedFont>
      <p:font typeface="Arimo" panose="020B0604020202020204" charset="0"/>
      <p:regular r:id="rId28"/>
    </p:embeddedFont>
    <p:embeddedFont>
      <p:font typeface="Gotham Bold" panose="020B0604020202020204" charset="0"/>
      <p:regular r:id="rId29"/>
      <p:bold r:id="rId30"/>
    </p:embeddedFont>
    <p:embeddedFont>
      <p:font typeface="Century Gothic" panose="020B050202020202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62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37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225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803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48085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1696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1299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6055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7122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791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853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099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417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830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24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353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254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492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6/14/2024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93103890"/>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Freeform 2"/>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877519" y="-353712"/>
            <a:ext cx="10994424" cy="1099442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373132" y="4114076"/>
            <a:ext cx="12198237" cy="2291464"/>
            <a:chOff x="0" y="0"/>
            <a:chExt cx="3212705" cy="603513"/>
          </a:xfrm>
        </p:grpSpPr>
        <p:sp>
          <p:nvSpPr>
            <p:cNvPr id="7" name="Freeform 7"/>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sp>
        <p:sp>
          <p:nvSpPr>
            <p:cNvPr id="8" name="TextBox 8"/>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9" name="TextBox 9"/>
          <p:cNvSpPr txBox="1"/>
          <p:nvPr/>
        </p:nvSpPr>
        <p:spPr>
          <a:xfrm>
            <a:off x="1110916" y="1873976"/>
            <a:ext cx="14692062" cy="5733229"/>
          </a:xfrm>
          <a:prstGeom prst="rect">
            <a:avLst/>
          </a:prstGeom>
        </p:spPr>
        <p:txBody>
          <a:bodyPr lIns="0" tIns="0" rIns="0" bIns="0" rtlCol="0" anchor="t">
            <a:spAutoFit/>
          </a:bodyPr>
          <a:lstStyle/>
          <a:p>
            <a:pPr algn="ctr">
              <a:lnSpc>
                <a:spcPts val="15270"/>
              </a:lnSpc>
              <a:spcBef>
                <a:spcPct val="0"/>
              </a:spcBef>
            </a:pPr>
            <a:r>
              <a:rPr lang="en-US" sz="10907" spc="1527" dirty="0">
                <a:solidFill>
                  <a:srgbClr val="FF0000"/>
                </a:solidFill>
                <a:latin typeface="Gotham Bold Italics"/>
              </a:rPr>
              <a:t>PARKING AVAIBLITY CHECKUP</a:t>
            </a:r>
          </a:p>
        </p:txBody>
      </p:sp>
      <p:sp>
        <p:nvSpPr>
          <p:cNvPr id="11" name="TextBox 10"/>
          <p:cNvSpPr txBox="1"/>
          <p:nvPr/>
        </p:nvSpPr>
        <p:spPr>
          <a:xfrm>
            <a:off x="11963400" y="8361349"/>
            <a:ext cx="5334000" cy="1815882"/>
          </a:xfrm>
          <a:prstGeom prst="rect">
            <a:avLst/>
          </a:prstGeom>
          <a:noFill/>
        </p:spPr>
        <p:txBody>
          <a:bodyPr wrap="square" rtlCol="0">
            <a:spAutoFit/>
          </a:bodyPr>
          <a:lstStyle/>
          <a:p>
            <a:r>
              <a:rPr lang="en-US" sz="2800" dirty="0"/>
              <a:t>TEAM MEMBERS :-</a:t>
            </a:r>
          </a:p>
          <a:p>
            <a:r>
              <a:rPr lang="en-US" sz="2800" dirty="0"/>
              <a:t>                     2009 </a:t>
            </a:r>
            <a:r>
              <a:rPr lang="en-US" sz="2800" dirty="0" err="1"/>
              <a:t>Sanket</a:t>
            </a:r>
            <a:r>
              <a:rPr lang="en-US" sz="2800" dirty="0"/>
              <a:t> </a:t>
            </a:r>
            <a:r>
              <a:rPr lang="en-US" sz="2800" dirty="0" err="1"/>
              <a:t>Lohar</a:t>
            </a:r>
            <a:r>
              <a:rPr lang="en-US" sz="2800" dirty="0"/>
              <a:t>.</a:t>
            </a:r>
          </a:p>
          <a:p>
            <a:r>
              <a:rPr lang="en-US" sz="2800" dirty="0"/>
              <a:t>                     2011 </a:t>
            </a:r>
            <a:r>
              <a:rPr lang="en-US" sz="2800" dirty="0" err="1"/>
              <a:t>Suraj</a:t>
            </a:r>
            <a:r>
              <a:rPr lang="en-US" sz="2800" dirty="0"/>
              <a:t> </a:t>
            </a:r>
            <a:r>
              <a:rPr lang="en-US" sz="2800" dirty="0" err="1"/>
              <a:t>Padalkar</a:t>
            </a:r>
            <a:r>
              <a:rPr lang="en-US" sz="2800" dirty="0"/>
              <a:t>.</a:t>
            </a:r>
          </a:p>
          <a:p>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990600" y="723900"/>
            <a:ext cx="15099754" cy="3000821"/>
          </a:xfrm>
          <a:prstGeom prst="rect">
            <a:avLst/>
          </a:prstGeom>
        </p:spPr>
        <p:txBody>
          <a:bodyPr lIns="0" tIns="0" rIns="0" bIns="0" rtlCol="0" anchor="t">
            <a:spAutoFit/>
          </a:bodyPr>
          <a:lstStyle/>
          <a:p>
            <a:pPr>
              <a:lnSpc>
                <a:spcPts val="11677"/>
              </a:lnSpc>
            </a:pPr>
            <a:r>
              <a:rPr lang="en-US" sz="8000" b="1" dirty="0">
                <a:solidFill>
                  <a:srgbClr val="FF0000"/>
                </a:solidFill>
              </a:rPr>
              <a:t>System </a:t>
            </a:r>
            <a:r>
              <a:rPr lang="en-IN" sz="8000" b="1" dirty="0">
                <a:solidFill>
                  <a:srgbClr val="FF0000"/>
                </a:solidFill>
              </a:rPr>
              <a:t>Architecture</a:t>
            </a:r>
            <a:r>
              <a:rPr lang="en-US" sz="9600" b="1" dirty="0">
                <a:solidFill>
                  <a:srgbClr val="FF0000"/>
                </a:solidFill>
              </a:rPr>
              <a:t>:</a:t>
            </a:r>
            <a:r>
              <a:rPr lang="en-US" sz="9600" dirty="0">
                <a:solidFill>
                  <a:srgbClr val="FF0000"/>
                </a:solidFill>
              </a:rPr>
              <a:t/>
            </a:r>
            <a:br>
              <a:rPr lang="en-US" sz="9600" dirty="0">
                <a:solidFill>
                  <a:srgbClr val="FF0000"/>
                </a:solidFill>
              </a:rPr>
            </a:br>
            <a:endParaRPr lang="en-US" sz="12039" spc="601" dirty="0">
              <a:solidFill>
                <a:srgbClr val="FF0000"/>
              </a:solidFill>
              <a:latin typeface="Gotham Bold"/>
            </a:endParaRPr>
          </a:p>
        </p:txBody>
      </p:sp>
      <p:sp>
        <p:nvSpPr>
          <p:cNvPr id="2" name="Rectangle 1"/>
          <p:cNvSpPr/>
          <p:nvPr/>
        </p:nvSpPr>
        <p:spPr>
          <a:xfrm>
            <a:off x="1600042" y="2781300"/>
            <a:ext cx="13639800" cy="6324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a:t>
            </a:r>
          </a:p>
        </p:txBody>
      </p:sp>
      <p:sp>
        <p:nvSpPr>
          <p:cNvPr id="3" name="Rounded Rectangle 2"/>
          <p:cNvSpPr/>
          <p:nvPr/>
        </p:nvSpPr>
        <p:spPr>
          <a:xfrm>
            <a:off x="1981200" y="3162300"/>
            <a:ext cx="19812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278105" y="3151414"/>
            <a:ext cx="19812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0060302" y="3200009"/>
            <a:ext cx="19812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736920" y="3162300"/>
            <a:ext cx="19812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19744" y="3162300"/>
            <a:ext cx="19812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42166" y="2761258"/>
            <a:ext cx="2377578" cy="369332"/>
          </a:xfrm>
          <a:prstGeom prst="rect">
            <a:avLst/>
          </a:prstGeom>
          <a:noFill/>
        </p:spPr>
        <p:txBody>
          <a:bodyPr wrap="square" rtlCol="0">
            <a:spAutoFit/>
          </a:bodyPr>
          <a:lstStyle/>
          <a:p>
            <a:r>
              <a:rPr lang="en-US" dirty="0" smtClean="0">
                <a:solidFill>
                  <a:schemeClr val="bg1"/>
                </a:solidFill>
              </a:rPr>
              <a:t> Slot No 1</a:t>
            </a:r>
            <a:endParaRPr lang="en-US" dirty="0">
              <a:solidFill>
                <a:schemeClr val="bg1"/>
              </a:solidFill>
            </a:endParaRPr>
          </a:p>
        </p:txBody>
      </p:sp>
      <p:sp>
        <p:nvSpPr>
          <p:cNvPr id="15" name="Down Arrow 14"/>
          <p:cNvSpPr/>
          <p:nvPr/>
        </p:nvSpPr>
        <p:spPr>
          <a:xfrm>
            <a:off x="2362516" y="3609216"/>
            <a:ext cx="1218884" cy="152873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5033716" y="3636525"/>
            <a:ext cx="1218884" cy="152873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7659263" y="3713835"/>
            <a:ext cx="1218884" cy="152873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3118078" y="3724721"/>
            <a:ext cx="1218884" cy="152873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966946" y="2771447"/>
            <a:ext cx="1479408" cy="646331"/>
          </a:xfrm>
          <a:prstGeom prst="rect">
            <a:avLst/>
          </a:prstGeom>
          <a:noFill/>
        </p:spPr>
        <p:txBody>
          <a:bodyPr wrap="square" rtlCol="0">
            <a:spAutoFit/>
          </a:bodyPr>
          <a:lstStyle/>
          <a:p>
            <a:r>
              <a:rPr lang="en-US" dirty="0" smtClean="0"/>
              <a:t>s</a:t>
            </a:r>
            <a:r>
              <a:rPr lang="en-US" dirty="0">
                <a:solidFill>
                  <a:schemeClr val="bg1"/>
                </a:solidFill>
              </a:rPr>
              <a:t> Slot No </a:t>
            </a:r>
            <a:r>
              <a:rPr lang="en-US" dirty="0" smtClean="0">
                <a:solidFill>
                  <a:schemeClr val="bg1"/>
                </a:solidFill>
              </a:rPr>
              <a:t>2</a:t>
            </a:r>
            <a:endParaRPr lang="en-US" dirty="0">
              <a:solidFill>
                <a:schemeClr val="bg1"/>
              </a:solidFill>
            </a:endParaRPr>
          </a:p>
          <a:p>
            <a:endParaRPr lang="en-US" dirty="0"/>
          </a:p>
        </p:txBody>
      </p:sp>
      <p:sp>
        <p:nvSpPr>
          <p:cNvPr id="23" name="TextBox 22"/>
          <p:cNvSpPr txBox="1"/>
          <p:nvPr/>
        </p:nvSpPr>
        <p:spPr>
          <a:xfrm>
            <a:off x="7570276" y="2807424"/>
            <a:ext cx="1369062" cy="646331"/>
          </a:xfrm>
          <a:prstGeom prst="rect">
            <a:avLst/>
          </a:prstGeom>
          <a:noFill/>
        </p:spPr>
        <p:txBody>
          <a:bodyPr wrap="square" rtlCol="0">
            <a:spAutoFit/>
          </a:bodyPr>
          <a:lstStyle/>
          <a:p>
            <a:r>
              <a:rPr lang="en-US" dirty="0">
                <a:solidFill>
                  <a:schemeClr val="bg1"/>
                </a:solidFill>
              </a:rPr>
              <a:t> Slot </a:t>
            </a:r>
            <a:r>
              <a:rPr lang="en-US" dirty="0" smtClean="0">
                <a:solidFill>
                  <a:schemeClr val="bg1"/>
                </a:solidFill>
              </a:rPr>
              <a:t>No </a:t>
            </a:r>
            <a:r>
              <a:rPr lang="en-US" dirty="0">
                <a:solidFill>
                  <a:schemeClr val="bg1"/>
                </a:solidFill>
              </a:rPr>
              <a:t>3</a:t>
            </a:r>
          </a:p>
          <a:p>
            <a:endParaRPr lang="en-US" dirty="0"/>
          </a:p>
        </p:txBody>
      </p:sp>
      <p:sp>
        <p:nvSpPr>
          <p:cNvPr id="24" name="TextBox 23"/>
          <p:cNvSpPr txBox="1"/>
          <p:nvPr/>
        </p:nvSpPr>
        <p:spPr>
          <a:xfrm>
            <a:off x="10455304" y="2828248"/>
            <a:ext cx="1431104" cy="646331"/>
          </a:xfrm>
          <a:prstGeom prst="rect">
            <a:avLst/>
          </a:prstGeom>
          <a:noFill/>
        </p:spPr>
        <p:txBody>
          <a:bodyPr wrap="square" rtlCol="0">
            <a:spAutoFit/>
          </a:bodyPr>
          <a:lstStyle/>
          <a:p>
            <a:r>
              <a:rPr lang="en-US" dirty="0">
                <a:solidFill>
                  <a:schemeClr val="bg1"/>
                </a:solidFill>
              </a:rPr>
              <a:t> Slot No 4</a:t>
            </a:r>
          </a:p>
          <a:p>
            <a:endParaRPr lang="en-US" dirty="0"/>
          </a:p>
        </p:txBody>
      </p:sp>
      <p:sp>
        <p:nvSpPr>
          <p:cNvPr id="25" name="TextBox 24"/>
          <p:cNvSpPr txBox="1"/>
          <p:nvPr/>
        </p:nvSpPr>
        <p:spPr>
          <a:xfrm>
            <a:off x="13080004" y="2816034"/>
            <a:ext cx="1600200" cy="646331"/>
          </a:xfrm>
          <a:prstGeom prst="rect">
            <a:avLst/>
          </a:prstGeom>
          <a:noFill/>
        </p:spPr>
        <p:txBody>
          <a:bodyPr wrap="square" rtlCol="0">
            <a:spAutoFit/>
          </a:bodyPr>
          <a:lstStyle/>
          <a:p>
            <a:r>
              <a:rPr lang="en-US" dirty="0">
                <a:solidFill>
                  <a:schemeClr val="bg1"/>
                </a:solidFill>
              </a:rPr>
              <a:t> Slot No </a:t>
            </a:r>
            <a:r>
              <a:rPr lang="en-US" dirty="0" smtClean="0">
                <a:solidFill>
                  <a:schemeClr val="bg1"/>
                </a:solidFill>
              </a:rPr>
              <a:t>5</a:t>
            </a:r>
            <a:endParaRPr lang="en-US" dirty="0">
              <a:solidFill>
                <a:schemeClr val="bg1"/>
              </a:solidFill>
            </a:endParaRPr>
          </a:p>
          <a:p>
            <a:endParaRPr lang="en-US" dirty="0"/>
          </a:p>
        </p:txBody>
      </p:sp>
      <p:sp>
        <p:nvSpPr>
          <p:cNvPr id="26" name="Rectangle 25"/>
          <p:cNvSpPr/>
          <p:nvPr/>
        </p:nvSpPr>
        <p:spPr>
          <a:xfrm>
            <a:off x="12041503" y="8953500"/>
            <a:ext cx="2867196" cy="172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2"/>
          <a:stretch>
            <a:fillRect/>
          </a:stretch>
        </p:blipFill>
        <p:spPr>
          <a:xfrm>
            <a:off x="2045540" y="8936950"/>
            <a:ext cx="2889754" cy="188992"/>
          </a:xfrm>
          <a:prstGeom prst="rect">
            <a:avLst/>
          </a:prstGeom>
        </p:spPr>
      </p:pic>
      <p:sp>
        <p:nvSpPr>
          <p:cNvPr id="30" name="TextBox 29"/>
          <p:cNvSpPr txBox="1"/>
          <p:nvPr/>
        </p:nvSpPr>
        <p:spPr>
          <a:xfrm>
            <a:off x="12736920" y="9267500"/>
            <a:ext cx="2893698" cy="369332"/>
          </a:xfrm>
          <a:prstGeom prst="rect">
            <a:avLst/>
          </a:prstGeom>
          <a:noFill/>
        </p:spPr>
        <p:txBody>
          <a:bodyPr wrap="square" rtlCol="0">
            <a:spAutoFit/>
          </a:bodyPr>
          <a:lstStyle/>
          <a:p>
            <a:r>
              <a:rPr lang="en-US" dirty="0" smtClean="0">
                <a:solidFill>
                  <a:schemeClr val="bg1"/>
                </a:solidFill>
              </a:rPr>
              <a:t>Entry Point</a:t>
            </a:r>
            <a:endParaRPr lang="en-US" dirty="0">
              <a:solidFill>
                <a:schemeClr val="bg1"/>
              </a:solidFill>
            </a:endParaRPr>
          </a:p>
        </p:txBody>
      </p:sp>
      <p:sp>
        <p:nvSpPr>
          <p:cNvPr id="31" name="TextBox 30"/>
          <p:cNvSpPr txBox="1"/>
          <p:nvPr/>
        </p:nvSpPr>
        <p:spPr>
          <a:xfrm>
            <a:off x="2788016" y="9324647"/>
            <a:ext cx="2889754" cy="646331"/>
          </a:xfrm>
          <a:prstGeom prst="rect">
            <a:avLst/>
          </a:prstGeom>
          <a:noFill/>
        </p:spPr>
        <p:txBody>
          <a:bodyPr wrap="square" rtlCol="0">
            <a:spAutoFit/>
          </a:bodyPr>
          <a:lstStyle/>
          <a:p>
            <a:r>
              <a:rPr lang="en-US" dirty="0" smtClean="0">
                <a:solidFill>
                  <a:schemeClr val="bg1"/>
                </a:solidFill>
              </a:rPr>
              <a:t>Exit </a:t>
            </a:r>
            <a:r>
              <a:rPr lang="en-US" dirty="0">
                <a:solidFill>
                  <a:schemeClr val="bg1"/>
                </a:solidFill>
              </a:rPr>
              <a:t>Point</a:t>
            </a:r>
          </a:p>
          <a:p>
            <a:endParaRPr lang="en-US" dirty="0"/>
          </a:p>
        </p:txBody>
      </p:sp>
      <p:sp>
        <p:nvSpPr>
          <p:cNvPr id="32" name="Rectangle 31"/>
          <p:cNvSpPr/>
          <p:nvPr/>
        </p:nvSpPr>
        <p:spPr>
          <a:xfrm>
            <a:off x="12041502" y="7617162"/>
            <a:ext cx="2564299" cy="13032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11948823" y="7234611"/>
            <a:ext cx="2867197" cy="13632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12084892" y="7490315"/>
            <a:ext cx="2477517" cy="1200329"/>
          </a:xfrm>
          <a:prstGeom prst="rect">
            <a:avLst/>
          </a:prstGeom>
          <a:noFill/>
        </p:spPr>
        <p:txBody>
          <a:bodyPr wrap="square" rtlCol="0">
            <a:spAutoFit/>
          </a:bodyPr>
          <a:lstStyle/>
          <a:p>
            <a:pPr algn="ctr"/>
            <a:r>
              <a:rPr lang="en-US" dirty="0">
                <a:solidFill>
                  <a:schemeClr val="bg1"/>
                </a:solidFill>
              </a:rPr>
              <a:t>Total Available Slot </a:t>
            </a:r>
            <a:r>
              <a:rPr lang="en-US" dirty="0" smtClean="0">
                <a:solidFill>
                  <a:schemeClr val="bg1"/>
                </a:solidFill>
              </a:rPr>
              <a:t>5</a:t>
            </a:r>
            <a:endParaRPr lang="en-US" dirty="0">
              <a:solidFill>
                <a:schemeClr val="bg1"/>
              </a:solidFill>
            </a:endParaRPr>
          </a:p>
          <a:p>
            <a:pPr algn="ctr"/>
            <a:r>
              <a:rPr lang="en-US" dirty="0">
                <a:solidFill>
                  <a:schemeClr val="bg1"/>
                </a:solidFill>
              </a:rPr>
              <a:t>Remaining Slot 1</a:t>
            </a:r>
          </a:p>
          <a:p>
            <a:pPr algn="ctr"/>
            <a:r>
              <a:rPr lang="en-US" dirty="0">
                <a:solidFill>
                  <a:schemeClr val="bg1"/>
                </a:solidFill>
              </a:rPr>
              <a:t>Occupied Slot 4</a:t>
            </a:r>
          </a:p>
          <a:p>
            <a:endParaRPr lang="en-US" dirty="0"/>
          </a:p>
        </p:txBody>
      </p:sp>
      <p:sp>
        <p:nvSpPr>
          <p:cNvPr id="37" name="TextBox 36"/>
          <p:cNvSpPr txBox="1"/>
          <p:nvPr/>
        </p:nvSpPr>
        <p:spPr>
          <a:xfrm>
            <a:off x="12581209" y="6845237"/>
            <a:ext cx="1981200" cy="369332"/>
          </a:xfrm>
          <a:prstGeom prst="rect">
            <a:avLst/>
          </a:prstGeom>
          <a:noFill/>
        </p:spPr>
        <p:txBody>
          <a:bodyPr wrap="square" rtlCol="0">
            <a:spAutoFit/>
          </a:bodyPr>
          <a:lstStyle/>
          <a:p>
            <a:r>
              <a:rPr lang="en-US" dirty="0" smtClean="0">
                <a:solidFill>
                  <a:schemeClr val="bg1"/>
                </a:solidFill>
              </a:rPr>
              <a:t>LCD Display</a:t>
            </a:r>
            <a:endParaRPr lang="en-US" dirty="0">
              <a:solidFill>
                <a:schemeClr val="bg1"/>
              </a:solidFill>
            </a:endParaRPr>
          </a:p>
        </p:txBody>
      </p:sp>
      <p:sp>
        <p:nvSpPr>
          <p:cNvPr id="38" name="Oval 37"/>
          <p:cNvSpPr/>
          <p:nvPr/>
        </p:nvSpPr>
        <p:spPr>
          <a:xfrm>
            <a:off x="12026923" y="8924417"/>
            <a:ext cx="243177" cy="21405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694431" y="8911885"/>
            <a:ext cx="243177" cy="21405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658178" y="8900206"/>
            <a:ext cx="243177" cy="21405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038989" y="8884167"/>
            <a:ext cx="243177" cy="21405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6090354" y="8058146"/>
            <a:ext cx="243177" cy="21405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6333531" y="7977242"/>
            <a:ext cx="1317080" cy="369332"/>
          </a:xfrm>
          <a:prstGeom prst="rect">
            <a:avLst/>
          </a:prstGeom>
          <a:noFill/>
        </p:spPr>
        <p:txBody>
          <a:bodyPr wrap="square" rtlCol="0">
            <a:spAutoFit/>
          </a:bodyPr>
          <a:lstStyle/>
          <a:p>
            <a:r>
              <a:rPr lang="en-US" dirty="0" smtClean="0">
                <a:solidFill>
                  <a:schemeClr val="bg1"/>
                </a:solidFill>
              </a:rPr>
              <a:t>IR Sensors</a:t>
            </a:r>
            <a:endParaRPr lang="en-US" dirty="0">
              <a:solidFill>
                <a:schemeClr val="bg1"/>
              </a:solidFill>
            </a:endParaRPr>
          </a:p>
        </p:txBody>
      </p:sp>
      <p:cxnSp>
        <p:nvCxnSpPr>
          <p:cNvPr id="48" name="Straight Connector 47"/>
          <p:cNvCxnSpPr/>
          <p:nvPr/>
        </p:nvCxnSpPr>
        <p:spPr>
          <a:xfrm flipV="1">
            <a:off x="2242166" y="6038910"/>
            <a:ext cx="12094796" cy="95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362516" y="6845237"/>
            <a:ext cx="10218693" cy="75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581209" y="6845237"/>
            <a:ext cx="0" cy="347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88016" y="6515100"/>
            <a:ext cx="1479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5033716" y="6458010"/>
            <a:ext cx="1671884" cy="37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62137" y="6458010"/>
            <a:ext cx="1479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320710" y="6476560"/>
            <a:ext cx="1479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4336962" y="6062995"/>
            <a:ext cx="0" cy="113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1408919" y="6458010"/>
            <a:ext cx="1479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29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594123" y="1305437"/>
            <a:ext cx="15099754" cy="3000821"/>
          </a:xfrm>
          <a:prstGeom prst="rect">
            <a:avLst/>
          </a:prstGeom>
        </p:spPr>
        <p:txBody>
          <a:bodyPr lIns="0" tIns="0" rIns="0" bIns="0" rtlCol="0" anchor="t">
            <a:spAutoFit/>
          </a:bodyPr>
          <a:lstStyle/>
          <a:p>
            <a:pPr>
              <a:lnSpc>
                <a:spcPts val="11677"/>
              </a:lnSpc>
            </a:pPr>
            <a:r>
              <a:rPr lang="en-IN" sz="8000" b="1" dirty="0">
                <a:solidFill>
                  <a:srgbClr val="FF0000"/>
                </a:solidFill>
              </a:rPr>
              <a:t>Flowchart :</a:t>
            </a:r>
            <a:r>
              <a:rPr lang="en-US" sz="9600" dirty="0">
                <a:solidFill>
                  <a:srgbClr val="FF0000"/>
                </a:solidFill>
              </a:rPr>
              <a:t/>
            </a:r>
            <a:br>
              <a:rPr lang="en-US" sz="9600" dirty="0">
                <a:solidFill>
                  <a:srgbClr val="FF0000"/>
                </a:solidFill>
              </a:rPr>
            </a:br>
            <a:endParaRPr lang="en-US" sz="12039" spc="601" dirty="0">
              <a:solidFill>
                <a:srgbClr val="FF0000"/>
              </a:solidFill>
              <a:latin typeface="Gotham Bold"/>
            </a:endParaRPr>
          </a:p>
        </p:txBody>
      </p:sp>
      <p:pic>
        <p:nvPicPr>
          <p:cNvPr id="3" name="Picture 2">
            <a:extLst>
              <a:ext uri="{FF2B5EF4-FFF2-40B4-BE49-F238E27FC236}">
                <a16:creationId xmlns:a16="http://schemas.microsoft.com/office/drawing/2014/main" xmlns="" id="{20B9B58C-A93D-B6E0-947D-69B6B1201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086100"/>
            <a:ext cx="8000999" cy="5562599"/>
          </a:xfrm>
          <a:prstGeom prst="rect">
            <a:avLst/>
          </a:prstGeom>
        </p:spPr>
      </p:pic>
    </p:spTree>
    <p:extLst>
      <p:ext uri="{BB962C8B-B14F-4D97-AF65-F5344CB8AC3E}">
        <p14:creationId xmlns:p14="http://schemas.microsoft.com/office/powerpoint/2010/main" val="416304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3000821"/>
          </a:xfrm>
          <a:prstGeom prst="rect">
            <a:avLst/>
          </a:prstGeom>
        </p:spPr>
        <p:txBody>
          <a:bodyPr lIns="0" tIns="0" rIns="0" bIns="0" rtlCol="0" anchor="t">
            <a:spAutoFit/>
          </a:bodyPr>
          <a:lstStyle/>
          <a:p>
            <a:pPr>
              <a:lnSpc>
                <a:spcPts val="11677"/>
              </a:lnSpc>
            </a:pPr>
            <a:r>
              <a:rPr lang="en-US" sz="9600" b="1" dirty="0">
                <a:solidFill>
                  <a:srgbClr val="FF0000"/>
                </a:solidFill>
              </a:rPr>
              <a:t>Modularity</a:t>
            </a:r>
            <a:r>
              <a:rPr lang="en-IN" sz="8000" b="1" dirty="0">
                <a:solidFill>
                  <a:srgbClr val="FF0000"/>
                </a:solidFill>
              </a:rPr>
              <a:t> :</a:t>
            </a:r>
            <a:r>
              <a:rPr lang="en-US" sz="9600" dirty="0">
                <a:solidFill>
                  <a:srgbClr val="FF0000"/>
                </a:solidFill>
              </a:rPr>
              <a:t/>
            </a:r>
            <a:br>
              <a:rPr lang="en-US" sz="9600" dirty="0">
                <a:solidFill>
                  <a:srgbClr val="FF0000"/>
                </a:solidFill>
              </a:rPr>
            </a:br>
            <a:endParaRPr lang="en-US" sz="12039" spc="601" dirty="0">
              <a:solidFill>
                <a:srgbClr val="FF0000"/>
              </a:solidFill>
              <a:latin typeface="Gotham Bold"/>
            </a:endParaRPr>
          </a:p>
        </p:txBody>
      </p:sp>
      <p:graphicFrame>
        <p:nvGraphicFramePr>
          <p:cNvPr id="2" name="Table 1">
            <a:extLst>
              <a:ext uri="{FF2B5EF4-FFF2-40B4-BE49-F238E27FC236}">
                <a16:creationId xmlns:a16="http://schemas.microsoft.com/office/drawing/2014/main" xmlns="" id="{66E9C7BD-F04F-0241-7A4F-C2E4A0EBECB0}"/>
              </a:ext>
            </a:extLst>
          </p:cNvPr>
          <p:cNvGraphicFramePr>
            <a:graphicFrameLocks noGrp="1"/>
          </p:cNvGraphicFramePr>
          <p:nvPr>
            <p:extLst>
              <p:ext uri="{D42A27DB-BD31-4B8C-83A1-F6EECF244321}">
                <p14:modId xmlns:p14="http://schemas.microsoft.com/office/powerpoint/2010/main" val="2807519985"/>
              </p:ext>
            </p:extLst>
          </p:nvPr>
        </p:nvGraphicFramePr>
        <p:xfrm>
          <a:off x="3048000" y="2933700"/>
          <a:ext cx="12192000" cy="6096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2773014"/>
                    </a:ext>
                  </a:extLst>
                </a:gridCol>
                <a:gridCol w="9144000">
                  <a:extLst>
                    <a:ext uri="{9D8B030D-6E8A-4147-A177-3AD203B41FA5}">
                      <a16:colId xmlns:a16="http://schemas.microsoft.com/office/drawing/2014/main" xmlns="" val="854199028"/>
                    </a:ext>
                  </a:extLst>
                </a:gridCol>
              </a:tblGrid>
              <a:tr h="1524000">
                <a:tc>
                  <a:txBody>
                    <a:bodyPr/>
                    <a:lstStyle/>
                    <a:p>
                      <a:endParaRPr lang="en-IN" dirty="0"/>
                    </a:p>
                    <a:p>
                      <a:r>
                        <a:rPr lang="en-IN" dirty="0"/>
                        <a:t> M1 Module</a:t>
                      </a:r>
                    </a:p>
                  </a:txBody>
                  <a:tcPr/>
                </a:tc>
                <a:tc>
                  <a:txBody>
                    <a:bodyPr/>
                    <a:lstStyle/>
                    <a:p>
                      <a:endParaRPr lang="en-IN" dirty="0"/>
                    </a:p>
                    <a:p>
                      <a:r>
                        <a:rPr lang="en-IN" dirty="0"/>
                        <a:t> Collect The Required Components</a:t>
                      </a:r>
                    </a:p>
                  </a:txBody>
                  <a:tcPr/>
                </a:tc>
                <a:extLst>
                  <a:ext uri="{0D108BD9-81ED-4DB2-BD59-A6C34878D82A}">
                    <a16:rowId xmlns:a16="http://schemas.microsoft.com/office/drawing/2014/main" xmlns="" val="4240436017"/>
                  </a:ext>
                </a:extLst>
              </a:tr>
              <a:tr h="1524000">
                <a:tc>
                  <a:txBody>
                    <a:bodyPr/>
                    <a:lstStyle/>
                    <a:p>
                      <a:endParaRPr lang="en-IN" dirty="0"/>
                    </a:p>
                    <a:p>
                      <a:r>
                        <a:rPr lang="en-IN" dirty="0"/>
                        <a:t> M2 Module</a:t>
                      </a:r>
                    </a:p>
                  </a:txBody>
                  <a:tcPr/>
                </a:tc>
                <a:tc>
                  <a:txBody>
                    <a:bodyPr/>
                    <a:lstStyle/>
                    <a:p>
                      <a:endParaRPr lang="en-IN" dirty="0"/>
                    </a:p>
                    <a:p>
                      <a:r>
                        <a:rPr lang="en-IN" dirty="0"/>
                        <a:t>Assemble all the components and build circuit</a:t>
                      </a:r>
                    </a:p>
                  </a:txBody>
                  <a:tcPr/>
                </a:tc>
                <a:extLst>
                  <a:ext uri="{0D108BD9-81ED-4DB2-BD59-A6C34878D82A}">
                    <a16:rowId xmlns:a16="http://schemas.microsoft.com/office/drawing/2014/main" xmlns="" val="3299353300"/>
                  </a:ext>
                </a:extLst>
              </a:tr>
              <a:tr h="1524000">
                <a:tc>
                  <a:txBody>
                    <a:bodyPr/>
                    <a:lstStyle/>
                    <a:p>
                      <a:endParaRPr lang="en-IN" dirty="0"/>
                    </a:p>
                    <a:p>
                      <a:r>
                        <a:rPr lang="en-IN" dirty="0"/>
                        <a:t> M3 Module</a:t>
                      </a:r>
                    </a:p>
                  </a:txBody>
                  <a:tcPr/>
                </a:tc>
                <a:tc>
                  <a:txBody>
                    <a:bodyPr/>
                    <a:lstStyle/>
                    <a:p>
                      <a:endParaRPr lang="en-IN" dirty="0"/>
                    </a:p>
                    <a:p>
                      <a:r>
                        <a:rPr lang="en-IN" dirty="0"/>
                        <a:t> Check the Conditions For Taken Input</a:t>
                      </a:r>
                    </a:p>
                  </a:txBody>
                  <a:tcPr/>
                </a:tc>
                <a:extLst>
                  <a:ext uri="{0D108BD9-81ED-4DB2-BD59-A6C34878D82A}">
                    <a16:rowId xmlns:a16="http://schemas.microsoft.com/office/drawing/2014/main" xmlns="" val="4111536282"/>
                  </a:ext>
                </a:extLst>
              </a:tr>
              <a:tr h="1524000">
                <a:tc>
                  <a:txBody>
                    <a:bodyPr/>
                    <a:lstStyle/>
                    <a:p>
                      <a:endParaRPr lang="en-IN" dirty="0"/>
                    </a:p>
                    <a:p>
                      <a:r>
                        <a:rPr lang="en-IN" dirty="0"/>
                        <a:t> M4 Module</a:t>
                      </a:r>
                    </a:p>
                  </a:txBody>
                  <a:tcPr/>
                </a:tc>
                <a:tc>
                  <a:txBody>
                    <a:bodyPr/>
                    <a:lstStyle/>
                    <a:p>
                      <a:endParaRPr lang="en-IN" dirty="0"/>
                    </a:p>
                    <a:p>
                      <a:r>
                        <a:rPr lang="en-IN" dirty="0"/>
                        <a:t> Work According The conditions</a:t>
                      </a:r>
                    </a:p>
                  </a:txBody>
                  <a:tcPr/>
                </a:tc>
                <a:extLst>
                  <a:ext uri="{0D108BD9-81ED-4DB2-BD59-A6C34878D82A}">
                    <a16:rowId xmlns:a16="http://schemas.microsoft.com/office/drawing/2014/main" xmlns="" val="961383803"/>
                  </a:ext>
                </a:extLst>
              </a:tr>
            </a:tbl>
          </a:graphicData>
        </a:graphic>
      </p:graphicFrame>
    </p:spTree>
    <p:extLst>
      <p:ext uri="{BB962C8B-B14F-4D97-AF65-F5344CB8AC3E}">
        <p14:creationId xmlns:p14="http://schemas.microsoft.com/office/powerpoint/2010/main" val="252182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1415452"/>
          </a:xfrm>
          <a:prstGeom prst="rect">
            <a:avLst/>
          </a:prstGeom>
        </p:spPr>
        <p:txBody>
          <a:bodyPr lIns="0" tIns="0" rIns="0" bIns="0" rtlCol="0" anchor="t">
            <a:spAutoFit/>
          </a:bodyPr>
          <a:lstStyle/>
          <a:p>
            <a:pPr>
              <a:lnSpc>
                <a:spcPts val="11677"/>
              </a:lnSpc>
            </a:pPr>
            <a:r>
              <a:rPr lang="en-IN" sz="9600" b="1" dirty="0">
                <a:solidFill>
                  <a:srgbClr val="FF0000"/>
                </a:solidFill>
              </a:rPr>
              <a:t>Market Analysis</a:t>
            </a:r>
            <a:endParaRPr lang="en-US" sz="12039" spc="601" dirty="0">
              <a:solidFill>
                <a:srgbClr val="FF0000"/>
              </a:solidFill>
              <a:latin typeface="Gotham Bold"/>
            </a:endParaRPr>
          </a:p>
        </p:txBody>
      </p:sp>
      <p:sp>
        <p:nvSpPr>
          <p:cNvPr id="4" name="TextBox 3">
            <a:extLst>
              <a:ext uri="{FF2B5EF4-FFF2-40B4-BE49-F238E27FC236}">
                <a16:creationId xmlns:a16="http://schemas.microsoft.com/office/drawing/2014/main" xmlns="" id="{149B2947-E503-6BCE-8B34-3C3937EA7C2C}"/>
              </a:ext>
            </a:extLst>
          </p:cNvPr>
          <p:cNvSpPr txBox="1"/>
          <p:nvPr/>
        </p:nvSpPr>
        <p:spPr>
          <a:xfrm>
            <a:off x="1676400" y="2933700"/>
            <a:ext cx="13944600" cy="6986528"/>
          </a:xfrm>
          <a:prstGeom prst="rect">
            <a:avLst/>
          </a:prstGeom>
          <a:noFill/>
        </p:spPr>
        <p:txBody>
          <a:bodyPr wrap="square">
            <a:spAutoFit/>
          </a:bodyPr>
          <a:lstStyle/>
          <a:p>
            <a:pPr marL="457200" indent="-457200">
              <a:buFont typeface="Arial" panose="020B0604020202020204" pitchFamily="34" charset="0"/>
              <a:buChar char="•"/>
            </a:pPr>
            <a:r>
              <a:rPr lang="en-IN" sz="3200" dirty="0">
                <a:solidFill>
                  <a:schemeClr val="bg1"/>
                </a:solidFill>
              </a:rPr>
              <a:t>The market for parking slot availability checkup systems is experiencing steady growth due to increasing urbanization and the need for efficient parking management.</a:t>
            </a:r>
          </a:p>
          <a:p>
            <a:pPr marL="457200" indent="-457200">
              <a:buFont typeface="Arial" panose="020B0604020202020204" pitchFamily="34" charset="0"/>
              <a:buChar char="•"/>
            </a:pPr>
            <a:r>
              <a:rPr lang="en-IN" sz="3200" dirty="0">
                <a:solidFill>
                  <a:schemeClr val="bg1"/>
                </a:solidFill>
              </a:rPr>
              <a:t> Key players include companies specializing in smart parking solutions and IoT technology providers. </a:t>
            </a:r>
          </a:p>
          <a:p>
            <a:pPr marL="457200" indent="-457200">
              <a:buFont typeface="Arial" panose="020B0604020202020204" pitchFamily="34" charset="0"/>
              <a:buChar char="•"/>
            </a:pPr>
            <a:r>
              <a:rPr lang="en-IN" sz="3200" dirty="0">
                <a:solidFill>
                  <a:schemeClr val="bg1"/>
                </a:solidFill>
              </a:rPr>
              <a:t>Technological trends include IoT integration, mobile app adoption, and data analytics for optimization. Growth drivers include urban population growth, government initiatives, and consumer demand for convenience. </a:t>
            </a:r>
          </a:p>
          <a:p>
            <a:pPr marL="457200" indent="-457200">
              <a:buFont typeface="Arial" panose="020B0604020202020204" pitchFamily="34" charset="0"/>
              <a:buChar char="•"/>
            </a:pPr>
            <a:r>
              <a:rPr lang="en-IN" sz="3200" dirty="0">
                <a:solidFill>
                  <a:schemeClr val="bg1"/>
                </a:solidFill>
              </a:rPr>
              <a:t>Challenges include initial costs and integration issues, while opportunities lie in emerging markets and innovation in predictive analytics. Overall, the market is poised for continued expansion driven by technological advancements and urban development trends.</a:t>
            </a:r>
          </a:p>
        </p:txBody>
      </p:sp>
    </p:spTree>
    <p:extLst>
      <p:ext uri="{BB962C8B-B14F-4D97-AF65-F5344CB8AC3E}">
        <p14:creationId xmlns:p14="http://schemas.microsoft.com/office/powerpoint/2010/main" val="54933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1415452"/>
          </a:xfrm>
          <a:prstGeom prst="rect">
            <a:avLst/>
          </a:prstGeom>
        </p:spPr>
        <p:txBody>
          <a:bodyPr lIns="0" tIns="0" rIns="0" bIns="0" rtlCol="0" anchor="t">
            <a:spAutoFit/>
          </a:bodyPr>
          <a:lstStyle/>
          <a:p>
            <a:pPr>
              <a:lnSpc>
                <a:spcPts val="11677"/>
              </a:lnSpc>
            </a:pPr>
            <a:r>
              <a:rPr lang="en-US" sz="9600" b="1" dirty="0">
                <a:solidFill>
                  <a:srgbClr val="FF0000"/>
                </a:solidFill>
              </a:rPr>
              <a:t>Implementation</a:t>
            </a:r>
            <a:endParaRPr lang="en-US" sz="12039" spc="601" dirty="0">
              <a:solidFill>
                <a:srgbClr val="FF0000"/>
              </a:solidFill>
              <a:latin typeface="Gotham Bold"/>
            </a:endParaRPr>
          </a:p>
        </p:txBody>
      </p:sp>
      <p:sp>
        <p:nvSpPr>
          <p:cNvPr id="4" name="TextBox 3">
            <a:extLst>
              <a:ext uri="{FF2B5EF4-FFF2-40B4-BE49-F238E27FC236}">
                <a16:creationId xmlns:a16="http://schemas.microsoft.com/office/drawing/2014/main" xmlns="" id="{149B2947-E503-6BCE-8B34-3C3937EA7C2C}"/>
              </a:ext>
            </a:extLst>
          </p:cNvPr>
          <p:cNvSpPr txBox="1"/>
          <p:nvPr/>
        </p:nvSpPr>
        <p:spPr>
          <a:xfrm>
            <a:off x="1676400" y="2933700"/>
            <a:ext cx="15099754" cy="4031873"/>
          </a:xfrm>
          <a:prstGeom prst="rect">
            <a:avLst/>
          </a:prstGeom>
          <a:noFill/>
        </p:spPr>
        <p:txBody>
          <a:bodyPr wrap="square">
            <a:spAutoFit/>
          </a:bodyPr>
          <a:lstStyle/>
          <a:p>
            <a:pPr marL="457200" indent="-457200">
              <a:buFont typeface="Arial" panose="020B0604020202020204" pitchFamily="34" charset="0"/>
              <a:buChar char="•"/>
            </a:pPr>
            <a:r>
              <a:rPr lang="en-IN" sz="3200" dirty="0">
                <a:solidFill>
                  <a:schemeClr val="bg1"/>
                </a:solidFill>
              </a:rPr>
              <a:t>We will be building this parking slot availblity checkup project step by step</a:t>
            </a:r>
          </a:p>
          <a:p>
            <a:pPr marL="457200" indent="-457200">
              <a:buFont typeface="Arial" panose="020B0604020202020204" pitchFamily="34" charset="0"/>
              <a:buChar char="•"/>
            </a:pPr>
            <a:r>
              <a:rPr lang="en-IN" sz="3200" dirty="0">
                <a:solidFill>
                  <a:schemeClr val="bg1"/>
                </a:solidFill>
              </a:rPr>
              <a:t>We First connect the ultrasonic sensor or IR Sensor in parking Slot </a:t>
            </a:r>
          </a:p>
          <a:p>
            <a:pPr marL="457200" indent="-457200">
              <a:buFont typeface="Arial" panose="020B0604020202020204" pitchFamily="34" charset="0"/>
              <a:buChar char="•"/>
            </a:pPr>
            <a:r>
              <a:rPr lang="en-IN" sz="3200" dirty="0">
                <a:solidFill>
                  <a:schemeClr val="bg1"/>
                </a:solidFill>
              </a:rPr>
              <a:t>We will put the one LCD for showing the available of parking slots </a:t>
            </a:r>
          </a:p>
          <a:p>
            <a:pPr marL="457200" indent="-457200">
              <a:buFont typeface="Arial" panose="020B0604020202020204" pitchFamily="34" charset="0"/>
              <a:buChar char="•"/>
            </a:pPr>
            <a:r>
              <a:rPr lang="en-IN" sz="3200" dirty="0">
                <a:solidFill>
                  <a:schemeClr val="bg1"/>
                </a:solidFill>
              </a:rPr>
              <a:t>We will then upload the conditional code in Arduino and check the output</a:t>
            </a:r>
          </a:p>
          <a:p>
            <a:pPr marL="457200" indent="-457200">
              <a:buFont typeface="Arial" panose="020B0604020202020204" pitchFamily="34" charset="0"/>
              <a:buChar char="•"/>
            </a:pPr>
            <a:endParaRPr lang="en-IN" sz="3200" dirty="0">
              <a:solidFill>
                <a:schemeClr val="bg1"/>
              </a:solidFill>
            </a:endParaRPr>
          </a:p>
          <a:p>
            <a:pPr marL="457200" indent="-457200">
              <a:buFont typeface="Arial" panose="020B0604020202020204" pitchFamily="34" charset="0"/>
              <a:buChar char="•"/>
            </a:pPr>
            <a:r>
              <a:rPr lang="en-IN" sz="3200" dirty="0">
                <a:solidFill>
                  <a:schemeClr val="bg1"/>
                </a:solidFill>
              </a:rPr>
              <a:t>Record The output</a:t>
            </a:r>
          </a:p>
        </p:txBody>
      </p:sp>
    </p:spTree>
    <p:extLst>
      <p:ext uri="{BB962C8B-B14F-4D97-AF65-F5344CB8AC3E}">
        <p14:creationId xmlns:p14="http://schemas.microsoft.com/office/powerpoint/2010/main" val="168499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1420774"/>
          </a:xfrm>
          <a:prstGeom prst="rect">
            <a:avLst/>
          </a:prstGeom>
        </p:spPr>
        <p:txBody>
          <a:bodyPr lIns="0" tIns="0" rIns="0" bIns="0" rtlCol="0" anchor="t">
            <a:spAutoFit/>
          </a:bodyPr>
          <a:lstStyle/>
          <a:p>
            <a:pPr>
              <a:lnSpc>
                <a:spcPts val="11677"/>
              </a:lnSpc>
            </a:pPr>
            <a:r>
              <a:rPr lang="en-US" sz="9600" b="1" dirty="0">
                <a:solidFill>
                  <a:srgbClr val="FF0000"/>
                </a:solidFill>
              </a:rPr>
              <a:t>Product life cycling</a:t>
            </a:r>
            <a:endParaRPr lang="en-US" sz="12039" spc="601" dirty="0">
              <a:solidFill>
                <a:srgbClr val="FF0000"/>
              </a:solidFill>
              <a:latin typeface="Gotham Bold"/>
            </a:endParaRPr>
          </a:p>
        </p:txBody>
      </p:sp>
      <p:sp>
        <p:nvSpPr>
          <p:cNvPr id="4" name="TextBox 3">
            <a:extLst>
              <a:ext uri="{FF2B5EF4-FFF2-40B4-BE49-F238E27FC236}">
                <a16:creationId xmlns:a16="http://schemas.microsoft.com/office/drawing/2014/main" xmlns="" id="{149B2947-E503-6BCE-8B34-3C3937EA7C2C}"/>
              </a:ext>
            </a:extLst>
          </p:cNvPr>
          <p:cNvSpPr txBox="1"/>
          <p:nvPr/>
        </p:nvSpPr>
        <p:spPr>
          <a:xfrm>
            <a:off x="1676400" y="2933700"/>
            <a:ext cx="15099754" cy="3539430"/>
          </a:xfrm>
          <a:prstGeom prst="rect">
            <a:avLst/>
          </a:prstGeom>
          <a:noFill/>
        </p:spPr>
        <p:txBody>
          <a:bodyPr wrap="square">
            <a:spAutoFit/>
          </a:bodyPr>
          <a:lstStyle/>
          <a:p>
            <a:endParaRPr lang="en-US" sz="3200" dirty="0">
              <a:solidFill>
                <a:schemeClr val="bg1"/>
              </a:solidFill>
            </a:endParaRPr>
          </a:p>
          <a:p>
            <a:pPr marL="514350" indent="-514350">
              <a:buAutoNum type="arabicPeriod"/>
            </a:pPr>
            <a:r>
              <a:rPr lang="en-US" sz="3200" dirty="0">
                <a:solidFill>
                  <a:schemeClr val="bg1"/>
                </a:solidFill>
              </a:rPr>
              <a:t>Introduction:   Product launch with limited adoption.</a:t>
            </a:r>
          </a:p>
          <a:p>
            <a:r>
              <a:rPr lang="en-US" sz="3200" dirty="0">
                <a:solidFill>
                  <a:schemeClr val="bg1"/>
                </a:solidFill>
              </a:rPr>
              <a:t>2. Growth:     Rapid market expansion, increased demand.</a:t>
            </a:r>
          </a:p>
          <a:p>
            <a:r>
              <a:rPr lang="en-US" sz="3200" dirty="0">
                <a:solidFill>
                  <a:schemeClr val="bg1"/>
                </a:solidFill>
              </a:rPr>
              <a:t>3. Maturity:    Market saturation, stable growth.</a:t>
            </a:r>
          </a:p>
          <a:p>
            <a:r>
              <a:rPr lang="en-US" sz="3200" dirty="0">
                <a:solidFill>
                  <a:schemeClr val="bg1"/>
                </a:solidFill>
              </a:rPr>
              <a:t>4. Decline:   Decreasing demand due to obsolescence or competition.</a:t>
            </a:r>
          </a:p>
          <a:p>
            <a:r>
              <a:rPr lang="en-US" sz="3200" dirty="0">
                <a:solidFill>
                  <a:schemeClr val="bg1"/>
                </a:solidFill>
              </a:rPr>
              <a:t>5. Renewal/Extension:   Introduction of new features, targeting new markets to revitalize the product.</a:t>
            </a:r>
            <a:endParaRPr lang="en-IN" sz="3200" dirty="0">
              <a:solidFill>
                <a:schemeClr val="bg1"/>
              </a:solidFill>
            </a:endParaRPr>
          </a:p>
        </p:txBody>
      </p:sp>
    </p:spTree>
    <p:extLst>
      <p:ext uri="{BB962C8B-B14F-4D97-AF65-F5344CB8AC3E}">
        <p14:creationId xmlns:p14="http://schemas.microsoft.com/office/powerpoint/2010/main" val="300636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1346907"/>
          </a:xfrm>
          <a:prstGeom prst="rect">
            <a:avLst/>
          </a:prstGeom>
        </p:spPr>
        <p:txBody>
          <a:bodyPr lIns="0" tIns="0" rIns="0" bIns="0" rtlCol="0" anchor="t">
            <a:spAutoFit/>
          </a:bodyPr>
          <a:lstStyle/>
          <a:p>
            <a:pPr>
              <a:lnSpc>
                <a:spcPts val="11677"/>
              </a:lnSpc>
            </a:pPr>
            <a:r>
              <a:rPr lang="en-US" sz="7200" b="1" spc="601" dirty="0">
                <a:solidFill>
                  <a:srgbClr val="FF0000"/>
                </a:solidFill>
                <a:latin typeface="Gotham Bold"/>
              </a:rPr>
              <a:t>Cost Estimation</a:t>
            </a:r>
            <a:endParaRPr lang="en-US" sz="7200" spc="601" dirty="0">
              <a:solidFill>
                <a:srgbClr val="FF0000"/>
              </a:solidFill>
              <a:latin typeface="Gotham Bold"/>
            </a:endParaRPr>
          </a:p>
        </p:txBody>
      </p:sp>
      <p:sp>
        <p:nvSpPr>
          <p:cNvPr id="4" name="TextBox 3">
            <a:extLst>
              <a:ext uri="{FF2B5EF4-FFF2-40B4-BE49-F238E27FC236}">
                <a16:creationId xmlns:a16="http://schemas.microsoft.com/office/drawing/2014/main" xmlns="" id="{149B2947-E503-6BCE-8B34-3C3937EA7C2C}"/>
              </a:ext>
            </a:extLst>
          </p:cNvPr>
          <p:cNvSpPr txBox="1"/>
          <p:nvPr/>
        </p:nvSpPr>
        <p:spPr>
          <a:xfrm>
            <a:off x="1828800" y="3619500"/>
            <a:ext cx="15099754" cy="2800767"/>
          </a:xfrm>
          <a:prstGeom prst="rect">
            <a:avLst/>
          </a:prstGeom>
          <a:noFill/>
        </p:spPr>
        <p:txBody>
          <a:bodyPr wrap="square">
            <a:spAutoFit/>
          </a:bodyPr>
          <a:lstStyle/>
          <a:p>
            <a:r>
              <a:rPr lang="en-US" sz="4400" dirty="0">
                <a:solidFill>
                  <a:schemeClr val="bg1"/>
                </a:solidFill>
              </a:rPr>
              <a:t>Arduino Uno  : 380 RS</a:t>
            </a:r>
          </a:p>
          <a:p>
            <a:r>
              <a:rPr lang="en-US" sz="4400" dirty="0">
                <a:solidFill>
                  <a:schemeClr val="bg1"/>
                </a:solidFill>
              </a:rPr>
              <a:t>Ultrasonic Sensor : 300 Rs</a:t>
            </a:r>
          </a:p>
          <a:p>
            <a:r>
              <a:rPr lang="en-US" sz="4400" dirty="0">
                <a:solidFill>
                  <a:schemeClr val="bg1"/>
                </a:solidFill>
              </a:rPr>
              <a:t>IR Sensor : 380 RS</a:t>
            </a:r>
          </a:p>
          <a:p>
            <a:r>
              <a:rPr lang="en-US" sz="4400" dirty="0">
                <a:solidFill>
                  <a:schemeClr val="bg1"/>
                </a:solidFill>
              </a:rPr>
              <a:t>LCD   : approx. 300 RS</a:t>
            </a:r>
          </a:p>
        </p:txBody>
      </p:sp>
    </p:spTree>
    <p:extLst>
      <p:ext uri="{BB962C8B-B14F-4D97-AF65-F5344CB8AC3E}">
        <p14:creationId xmlns:p14="http://schemas.microsoft.com/office/powerpoint/2010/main" val="338406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1346907"/>
          </a:xfrm>
          <a:prstGeom prst="rect">
            <a:avLst/>
          </a:prstGeom>
        </p:spPr>
        <p:txBody>
          <a:bodyPr lIns="0" tIns="0" rIns="0" bIns="0" rtlCol="0" anchor="t">
            <a:spAutoFit/>
          </a:bodyPr>
          <a:lstStyle/>
          <a:p>
            <a:pPr>
              <a:lnSpc>
                <a:spcPts val="11677"/>
              </a:lnSpc>
            </a:pPr>
            <a:r>
              <a:rPr lang="en-US" sz="7200" b="1" spc="601" dirty="0" smtClean="0">
                <a:solidFill>
                  <a:srgbClr val="FF0000"/>
                </a:solidFill>
                <a:latin typeface="Gotham Bold"/>
              </a:rPr>
              <a:t>Algorithm :</a:t>
            </a:r>
            <a:endParaRPr lang="en-US" sz="7200" spc="601" dirty="0">
              <a:solidFill>
                <a:srgbClr val="FF0000"/>
              </a:solidFill>
              <a:latin typeface="Gotham Bold"/>
            </a:endParaRPr>
          </a:p>
        </p:txBody>
      </p:sp>
      <p:sp>
        <p:nvSpPr>
          <p:cNvPr id="4" name="TextBox 3">
            <a:extLst>
              <a:ext uri="{FF2B5EF4-FFF2-40B4-BE49-F238E27FC236}">
                <a16:creationId xmlns:a16="http://schemas.microsoft.com/office/drawing/2014/main" xmlns="" id="{149B2947-E503-6BCE-8B34-3C3937EA7C2C}"/>
              </a:ext>
            </a:extLst>
          </p:cNvPr>
          <p:cNvSpPr txBox="1"/>
          <p:nvPr/>
        </p:nvSpPr>
        <p:spPr>
          <a:xfrm>
            <a:off x="2057400" y="3314700"/>
            <a:ext cx="15099754" cy="4154984"/>
          </a:xfrm>
          <a:prstGeom prst="rect">
            <a:avLst/>
          </a:prstGeom>
          <a:noFill/>
        </p:spPr>
        <p:txBody>
          <a:bodyPr wrap="square">
            <a:spAutoFit/>
          </a:bodyPr>
          <a:lstStyle/>
          <a:p>
            <a:pPr marL="742950" indent="-742950">
              <a:buFont typeface="+mj-lt"/>
              <a:buAutoNum type="arabicPeriod"/>
            </a:pPr>
            <a:r>
              <a:rPr lang="en-US" sz="4400" dirty="0" smtClean="0">
                <a:solidFill>
                  <a:schemeClr val="bg1"/>
                </a:solidFill>
              </a:rPr>
              <a:t>Power on the and connect it </a:t>
            </a:r>
            <a:r>
              <a:rPr lang="en-US" sz="4400" dirty="0" err="1" smtClean="0">
                <a:solidFill>
                  <a:schemeClr val="bg1"/>
                </a:solidFill>
              </a:rPr>
              <a:t>toArdino</a:t>
            </a:r>
            <a:endParaRPr lang="en-US" sz="4400" dirty="0" smtClean="0">
              <a:solidFill>
                <a:schemeClr val="bg1"/>
              </a:solidFill>
            </a:endParaRPr>
          </a:p>
          <a:p>
            <a:pPr marL="742950" indent="-742950">
              <a:buFont typeface="+mj-lt"/>
              <a:buAutoNum type="arabicPeriod"/>
            </a:pPr>
            <a:r>
              <a:rPr lang="en-US" sz="4400" dirty="0" smtClean="0">
                <a:solidFill>
                  <a:schemeClr val="bg1"/>
                </a:solidFill>
              </a:rPr>
              <a:t>Implement IR Sensor.</a:t>
            </a:r>
          </a:p>
          <a:p>
            <a:pPr marL="742950" indent="-742950">
              <a:buFont typeface="+mj-lt"/>
              <a:buAutoNum type="arabicPeriod"/>
            </a:pPr>
            <a:r>
              <a:rPr lang="en-US" sz="4400" dirty="0" smtClean="0">
                <a:solidFill>
                  <a:schemeClr val="bg1"/>
                </a:solidFill>
              </a:rPr>
              <a:t>Implement LCD Screen.</a:t>
            </a:r>
          </a:p>
          <a:p>
            <a:pPr marL="742950" indent="-742950">
              <a:buFont typeface="+mj-lt"/>
              <a:buAutoNum type="arabicPeriod"/>
            </a:pPr>
            <a:r>
              <a:rPr lang="en-US" sz="4400" dirty="0" smtClean="0">
                <a:solidFill>
                  <a:schemeClr val="bg1"/>
                </a:solidFill>
              </a:rPr>
              <a:t>Connect wire.  </a:t>
            </a:r>
          </a:p>
          <a:p>
            <a:pPr marL="742950" indent="-742950">
              <a:buFont typeface="+mj-lt"/>
              <a:buAutoNum type="arabicPeriod"/>
            </a:pPr>
            <a:r>
              <a:rPr lang="en-US" sz="4400" dirty="0" smtClean="0">
                <a:solidFill>
                  <a:schemeClr val="bg1"/>
                </a:solidFill>
              </a:rPr>
              <a:t>Upload the code.</a:t>
            </a:r>
          </a:p>
          <a:p>
            <a:pPr marL="742950" indent="-742950">
              <a:buFont typeface="+mj-lt"/>
              <a:buAutoNum type="arabicPeriod"/>
            </a:pPr>
            <a:r>
              <a:rPr lang="en-US" sz="4400" dirty="0" smtClean="0">
                <a:solidFill>
                  <a:schemeClr val="bg1"/>
                </a:solidFill>
              </a:rPr>
              <a:t>Display the output on LCD screen.</a:t>
            </a:r>
          </a:p>
        </p:txBody>
      </p:sp>
    </p:spTree>
    <p:extLst>
      <p:ext uri="{BB962C8B-B14F-4D97-AF65-F5344CB8AC3E}">
        <p14:creationId xmlns:p14="http://schemas.microsoft.com/office/powerpoint/2010/main" val="289761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1346907"/>
          </a:xfrm>
          <a:prstGeom prst="rect">
            <a:avLst/>
          </a:prstGeom>
        </p:spPr>
        <p:txBody>
          <a:bodyPr lIns="0" tIns="0" rIns="0" bIns="0" rtlCol="0" anchor="t">
            <a:spAutoFit/>
          </a:bodyPr>
          <a:lstStyle/>
          <a:p>
            <a:pPr>
              <a:lnSpc>
                <a:spcPts val="11677"/>
              </a:lnSpc>
            </a:pPr>
            <a:r>
              <a:rPr lang="en-US" sz="7200" spc="601" dirty="0" smtClean="0">
                <a:solidFill>
                  <a:srgbClr val="FF0000"/>
                </a:solidFill>
                <a:latin typeface="Gotham Bold"/>
              </a:rPr>
              <a:t>output</a:t>
            </a:r>
            <a:endParaRPr lang="en-US" sz="7200" spc="601" dirty="0">
              <a:solidFill>
                <a:srgbClr val="FF0000"/>
              </a:solidFill>
              <a:latin typeface="Gotham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171700"/>
            <a:ext cx="10058400" cy="5257800"/>
          </a:xfrm>
          <a:prstGeom prst="rect">
            <a:avLst/>
          </a:prstGeom>
        </p:spPr>
      </p:pic>
      <p:sp>
        <p:nvSpPr>
          <p:cNvPr id="3" name="TextBox 2"/>
          <p:cNvSpPr txBox="1"/>
          <p:nvPr/>
        </p:nvSpPr>
        <p:spPr>
          <a:xfrm>
            <a:off x="4438650" y="8191500"/>
            <a:ext cx="8496300" cy="1200329"/>
          </a:xfrm>
          <a:prstGeom prst="rect">
            <a:avLst/>
          </a:prstGeom>
          <a:noFill/>
        </p:spPr>
        <p:txBody>
          <a:bodyPr wrap="square" rtlCol="0">
            <a:spAutoFit/>
          </a:bodyPr>
          <a:lstStyle/>
          <a:p>
            <a:r>
              <a:rPr lang="en-US" dirty="0" smtClean="0">
                <a:solidFill>
                  <a:srgbClr val="191919"/>
                </a:solidFill>
                <a:latin typeface="Gotham Bold"/>
              </a:rPr>
              <a:t>LCD display </a:t>
            </a:r>
            <a:r>
              <a:rPr lang="en-US" dirty="0">
                <a:solidFill>
                  <a:srgbClr val="191919"/>
                </a:solidFill>
                <a:latin typeface="Gotham Bold"/>
              </a:rPr>
              <a:t>to show how many parking slot are available in mall area</a:t>
            </a:r>
            <a:r>
              <a:rPr lang="en-US" dirty="0" smtClean="0">
                <a:solidFill>
                  <a:srgbClr val="191919"/>
                </a:solidFill>
                <a:latin typeface="Gotham Bold"/>
              </a:rPr>
              <a:t>.</a:t>
            </a:r>
          </a:p>
          <a:p>
            <a:r>
              <a:rPr lang="en-US" dirty="0" smtClean="0">
                <a:solidFill>
                  <a:srgbClr val="191919"/>
                </a:solidFill>
                <a:latin typeface="Gotham Bold"/>
              </a:rPr>
              <a:t>Its LCD display are shows a parking slot is available or not in that place</a:t>
            </a:r>
          </a:p>
          <a:p>
            <a:r>
              <a:rPr lang="en-US" dirty="0" smtClean="0">
                <a:solidFill>
                  <a:srgbClr val="191919"/>
                </a:solidFill>
                <a:latin typeface="Gotham Bold"/>
              </a:rPr>
              <a:t>Also that shows a count of that parking slot</a:t>
            </a:r>
            <a:endParaRPr lang="en-US" dirty="0">
              <a:solidFill>
                <a:srgbClr val="191919"/>
              </a:solidFill>
              <a:latin typeface="Gotham Bold"/>
            </a:endParaRPr>
          </a:p>
          <a:p>
            <a:endParaRPr lang="en-US" dirty="0">
              <a:solidFill>
                <a:srgbClr val="FF0000"/>
              </a:solidFill>
            </a:endParaRPr>
          </a:p>
        </p:txBody>
      </p:sp>
    </p:spTree>
    <p:extLst>
      <p:ext uri="{BB962C8B-B14F-4D97-AF65-F5344CB8AC3E}">
        <p14:creationId xmlns:p14="http://schemas.microsoft.com/office/powerpoint/2010/main" val="507593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647700"/>
            <a:ext cx="15099754" cy="1346907"/>
          </a:xfrm>
          <a:prstGeom prst="rect">
            <a:avLst/>
          </a:prstGeom>
        </p:spPr>
        <p:txBody>
          <a:bodyPr lIns="0" tIns="0" rIns="0" bIns="0" rtlCol="0" anchor="t">
            <a:spAutoFit/>
          </a:bodyPr>
          <a:lstStyle/>
          <a:p>
            <a:pPr>
              <a:lnSpc>
                <a:spcPts val="11677"/>
              </a:lnSpc>
            </a:pPr>
            <a:r>
              <a:rPr lang="en-US" sz="7200" spc="601" dirty="0" smtClean="0">
                <a:solidFill>
                  <a:srgbClr val="FF0000"/>
                </a:solidFill>
                <a:latin typeface="Gotham Bold"/>
              </a:rPr>
              <a:t>output</a:t>
            </a:r>
            <a:endParaRPr lang="en-US" sz="7200" spc="601" dirty="0">
              <a:solidFill>
                <a:srgbClr val="FF0000"/>
              </a:solidFill>
              <a:latin typeface="Gotham Bold"/>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476500"/>
            <a:ext cx="10515600" cy="5067300"/>
          </a:xfrm>
          <a:prstGeom prst="rect">
            <a:avLst/>
          </a:prstGeom>
        </p:spPr>
      </p:pic>
      <p:sp>
        <p:nvSpPr>
          <p:cNvPr id="5" name="TextBox 4"/>
          <p:cNvSpPr txBox="1"/>
          <p:nvPr/>
        </p:nvSpPr>
        <p:spPr>
          <a:xfrm>
            <a:off x="4953000" y="8025693"/>
            <a:ext cx="7543800" cy="1200329"/>
          </a:xfrm>
          <a:prstGeom prst="rect">
            <a:avLst/>
          </a:prstGeom>
          <a:noFill/>
        </p:spPr>
        <p:txBody>
          <a:bodyPr wrap="square" rtlCol="0">
            <a:spAutoFit/>
          </a:bodyPr>
          <a:lstStyle/>
          <a:p>
            <a:r>
              <a:rPr lang="en-US" dirty="0">
                <a:solidFill>
                  <a:srgbClr val="191919"/>
                </a:solidFill>
                <a:latin typeface="Gotham Bold"/>
              </a:rPr>
              <a:t>It’s a structure of our model and its shows a LCD display, Arduino.</a:t>
            </a:r>
          </a:p>
          <a:p>
            <a:r>
              <a:rPr lang="en-US" dirty="0">
                <a:solidFill>
                  <a:srgbClr val="191919"/>
                </a:solidFill>
                <a:latin typeface="Gotham Bold"/>
              </a:rPr>
              <a:t>Its fully working model. A car going inside a sensor detect a motion and its show a count a no. of that car  </a:t>
            </a:r>
          </a:p>
        </p:txBody>
      </p:sp>
    </p:spTree>
    <p:extLst>
      <p:ext uri="{BB962C8B-B14F-4D97-AF65-F5344CB8AC3E}">
        <p14:creationId xmlns:p14="http://schemas.microsoft.com/office/powerpoint/2010/main" val="163279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5" name="TextBox 5"/>
          <p:cNvSpPr txBox="1"/>
          <p:nvPr/>
        </p:nvSpPr>
        <p:spPr>
          <a:xfrm>
            <a:off x="1360424" y="1038229"/>
            <a:ext cx="15028091" cy="1482714"/>
          </a:xfrm>
          <a:prstGeom prst="rect">
            <a:avLst/>
          </a:prstGeom>
        </p:spPr>
        <p:txBody>
          <a:bodyPr lIns="0" tIns="0" rIns="0" bIns="0" rtlCol="0" anchor="t">
            <a:spAutoFit/>
          </a:bodyPr>
          <a:lstStyle/>
          <a:p>
            <a:pPr>
              <a:lnSpc>
                <a:spcPts val="12647"/>
              </a:lnSpc>
            </a:pPr>
            <a:r>
              <a:rPr lang="en-US" sz="8800" spc="651" dirty="0">
                <a:solidFill>
                  <a:srgbClr val="FF0000"/>
                </a:solidFill>
                <a:latin typeface="Gotham Bold"/>
              </a:rPr>
              <a:t>Problem Statement</a:t>
            </a:r>
          </a:p>
        </p:txBody>
      </p:sp>
      <p:sp>
        <p:nvSpPr>
          <p:cNvPr id="6" name="TextBox 6"/>
          <p:cNvSpPr txBox="1"/>
          <p:nvPr/>
        </p:nvSpPr>
        <p:spPr>
          <a:xfrm>
            <a:off x="1676400" y="4152900"/>
            <a:ext cx="13387255" cy="3039057"/>
          </a:xfrm>
          <a:prstGeom prst="rect">
            <a:avLst/>
          </a:prstGeom>
        </p:spPr>
        <p:txBody>
          <a:bodyPr lIns="0" tIns="0" rIns="0" bIns="0" rtlCol="0" anchor="t">
            <a:spAutoFit/>
          </a:bodyPr>
          <a:lstStyle/>
          <a:p>
            <a:pPr>
              <a:lnSpc>
                <a:spcPts val="4858"/>
              </a:lnSpc>
            </a:pPr>
            <a:r>
              <a:rPr lang="en-US" sz="3470" dirty="0">
                <a:solidFill>
                  <a:srgbClr val="191919"/>
                </a:solidFill>
                <a:latin typeface="Gotham Bold"/>
              </a:rPr>
              <a:t>In outer of mall and cinema hall there have the specific parking place , so whenever we go for parking we </a:t>
            </a:r>
            <a:r>
              <a:rPr lang="en-US" sz="3470" dirty="0" err="1">
                <a:solidFill>
                  <a:srgbClr val="191919"/>
                </a:solidFill>
                <a:latin typeface="Gotham Bold"/>
              </a:rPr>
              <a:t>dont</a:t>
            </a:r>
            <a:r>
              <a:rPr lang="en-US" sz="3470" dirty="0">
                <a:solidFill>
                  <a:srgbClr val="191919"/>
                </a:solidFill>
                <a:latin typeface="Gotham Bold"/>
              </a:rPr>
              <a:t> know about where our vehicle to be park so for finding parking good place it takes lot of time. so we solve that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2159546" y="4232626"/>
            <a:ext cx="15099754" cy="1570861"/>
          </a:xfrm>
          <a:prstGeom prst="rect">
            <a:avLst/>
          </a:prstGeom>
        </p:spPr>
        <p:txBody>
          <a:bodyPr lIns="0" tIns="0" rIns="0" bIns="0" rtlCol="0" anchor="t">
            <a:spAutoFit/>
          </a:bodyPr>
          <a:lstStyle/>
          <a:p>
            <a:pPr>
              <a:lnSpc>
                <a:spcPts val="11677"/>
              </a:lnSpc>
            </a:pPr>
            <a:r>
              <a:rPr lang="en-US" sz="12039" spc="601" dirty="0">
                <a:solidFill>
                  <a:srgbClr val="191919"/>
                </a:solidFill>
                <a:latin typeface="Gotham Bold"/>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5" name="TextBox 5"/>
          <p:cNvSpPr txBox="1"/>
          <p:nvPr/>
        </p:nvSpPr>
        <p:spPr>
          <a:xfrm>
            <a:off x="1629955" y="1314450"/>
            <a:ext cx="15028091" cy="1482714"/>
          </a:xfrm>
          <a:prstGeom prst="rect">
            <a:avLst/>
          </a:prstGeom>
        </p:spPr>
        <p:txBody>
          <a:bodyPr lIns="0" tIns="0" rIns="0" bIns="0" rtlCol="0" anchor="t">
            <a:spAutoFit/>
          </a:bodyPr>
          <a:lstStyle/>
          <a:p>
            <a:pPr>
              <a:lnSpc>
                <a:spcPts val="12647"/>
              </a:lnSpc>
            </a:pPr>
            <a:r>
              <a:rPr lang="en-US" sz="8800" spc="651" dirty="0">
                <a:solidFill>
                  <a:srgbClr val="FF0000"/>
                </a:solidFill>
                <a:latin typeface="Gotham Bold"/>
              </a:rPr>
              <a:t>SOLUTION</a:t>
            </a:r>
          </a:p>
        </p:txBody>
      </p:sp>
      <p:sp>
        <p:nvSpPr>
          <p:cNvPr id="6" name="TextBox 6"/>
          <p:cNvSpPr txBox="1"/>
          <p:nvPr/>
        </p:nvSpPr>
        <p:spPr>
          <a:xfrm>
            <a:off x="1712945" y="4025666"/>
            <a:ext cx="13387255" cy="1971166"/>
          </a:xfrm>
          <a:prstGeom prst="rect">
            <a:avLst/>
          </a:prstGeom>
        </p:spPr>
        <p:txBody>
          <a:bodyPr lIns="0" tIns="0" rIns="0" bIns="0" rtlCol="0" anchor="t">
            <a:spAutoFit/>
          </a:bodyPr>
          <a:lstStyle/>
          <a:p>
            <a:pPr marL="813950" lvl="1" indent="-406975" algn="just">
              <a:lnSpc>
                <a:spcPts val="5278"/>
              </a:lnSpc>
              <a:buFont typeface="Arial"/>
              <a:buChar char="•"/>
            </a:pPr>
            <a:r>
              <a:rPr lang="en-US" sz="3770" dirty="0">
                <a:solidFill>
                  <a:srgbClr val="191919"/>
                </a:solidFill>
                <a:latin typeface="Gotham Bold"/>
              </a:rPr>
              <a:t>On the solution of problem statement we make the </a:t>
            </a:r>
            <a:r>
              <a:rPr lang="en-US" sz="3770" dirty="0" err="1">
                <a:solidFill>
                  <a:srgbClr val="191919"/>
                </a:solidFill>
                <a:latin typeface="Gotham Bold"/>
              </a:rPr>
              <a:t>lcd</a:t>
            </a:r>
            <a:r>
              <a:rPr lang="en-US" sz="3770" dirty="0">
                <a:solidFill>
                  <a:srgbClr val="191919"/>
                </a:solidFill>
                <a:latin typeface="Gotham Bold"/>
              </a:rPr>
              <a:t> display to show how many parking slot are available in mall area.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829883" y="1922146"/>
            <a:ext cx="15099754" cy="1551707"/>
          </a:xfrm>
          <a:prstGeom prst="rect">
            <a:avLst/>
          </a:prstGeom>
        </p:spPr>
        <p:txBody>
          <a:bodyPr lIns="0" tIns="0" rIns="0" bIns="0" rtlCol="0" anchor="t">
            <a:spAutoFit/>
          </a:bodyPr>
          <a:lstStyle/>
          <a:p>
            <a:pPr>
              <a:lnSpc>
                <a:spcPts val="12065"/>
              </a:lnSpc>
            </a:pPr>
            <a:r>
              <a:rPr lang="en-US" sz="12438" spc="621" dirty="0">
                <a:solidFill>
                  <a:srgbClr val="FF0000"/>
                </a:solidFill>
                <a:latin typeface="Gotham Bold"/>
              </a:rPr>
              <a:t>METHODOLOGY</a:t>
            </a:r>
          </a:p>
        </p:txBody>
      </p:sp>
      <p:sp>
        <p:nvSpPr>
          <p:cNvPr id="9" name="TextBox 9"/>
          <p:cNvSpPr txBox="1"/>
          <p:nvPr/>
        </p:nvSpPr>
        <p:spPr>
          <a:xfrm>
            <a:off x="3024989" y="4300518"/>
            <a:ext cx="6598813" cy="3934587"/>
          </a:xfrm>
          <a:prstGeom prst="rect">
            <a:avLst/>
          </a:prstGeom>
        </p:spPr>
        <p:txBody>
          <a:bodyPr lIns="0" tIns="0" rIns="0" bIns="0" rtlCol="0" anchor="t">
            <a:spAutoFit/>
          </a:bodyPr>
          <a:lstStyle/>
          <a:p>
            <a:pPr marL="965075" lvl="1" indent="-482537">
              <a:lnSpc>
                <a:spcPts val="6258"/>
              </a:lnSpc>
              <a:buFont typeface="Arial"/>
              <a:buChar char="•"/>
            </a:pPr>
            <a:r>
              <a:rPr lang="en-US" sz="4470">
                <a:solidFill>
                  <a:srgbClr val="191919"/>
                </a:solidFill>
                <a:latin typeface="Gotham Bold"/>
              </a:rPr>
              <a:t>Data Collection </a:t>
            </a:r>
          </a:p>
          <a:p>
            <a:pPr marL="965075" lvl="1" indent="-482537">
              <a:lnSpc>
                <a:spcPts val="6258"/>
              </a:lnSpc>
              <a:buFont typeface="Arial"/>
              <a:buChar char="•"/>
            </a:pPr>
            <a:r>
              <a:rPr lang="en-US" sz="4470">
                <a:solidFill>
                  <a:srgbClr val="191919"/>
                </a:solidFill>
                <a:latin typeface="Gotham Bold"/>
              </a:rPr>
              <a:t>Analysisof data</a:t>
            </a:r>
          </a:p>
          <a:p>
            <a:pPr marL="965075" lvl="1" indent="-482537">
              <a:lnSpc>
                <a:spcPts val="6258"/>
              </a:lnSpc>
              <a:buFont typeface="Arial"/>
              <a:buChar char="•"/>
            </a:pPr>
            <a:r>
              <a:rPr lang="en-US" sz="4470">
                <a:solidFill>
                  <a:srgbClr val="191919"/>
                </a:solidFill>
                <a:latin typeface="Gotham Bold"/>
              </a:rPr>
              <a:t>Train prototype</a:t>
            </a:r>
          </a:p>
          <a:p>
            <a:pPr marL="965075" lvl="1" indent="-482537">
              <a:lnSpc>
                <a:spcPts val="6258"/>
              </a:lnSpc>
              <a:buFont typeface="Arial"/>
              <a:buChar char="•"/>
            </a:pPr>
            <a:r>
              <a:rPr lang="en-US" sz="4470">
                <a:solidFill>
                  <a:srgbClr val="191919"/>
                </a:solidFill>
                <a:latin typeface="Gotham Bold"/>
              </a:rPr>
              <a:t>Install Sensor</a:t>
            </a:r>
          </a:p>
          <a:p>
            <a:pPr marL="965075" lvl="1" indent="-482537">
              <a:lnSpc>
                <a:spcPts val="6258"/>
              </a:lnSpc>
              <a:buFont typeface="Arial"/>
              <a:buChar char="•"/>
            </a:pPr>
            <a:r>
              <a:rPr lang="en-US" sz="4470">
                <a:solidFill>
                  <a:srgbClr val="191919"/>
                </a:solidFill>
                <a:latin typeface="Gotham Bold"/>
              </a:rPr>
              <a:t>Test the prototype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3A42"/>
        </a:solidFill>
        <a:effectLst/>
      </p:bgPr>
    </p:bg>
    <p:spTree>
      <p:nvGrpSpPr>
        <p:cNvPr id="1" name=""/>
        <p:cNvGrpSpPr/>
        <p:nvPr/>
      </p:nvGrpSpPr>
      <p:grpSpPr>
        <a:xfrm>
          <a:off x="0" y="0"/>
          <a:ext cx="0" cy="0"/>
          <a:chOff x="0" y="0"/>
          <a:chExt cx="0" cy="0"/>
        </a:xfrm>
      </p:grpSpPr>
      <p:sp>
        <p:nvSpPr>
          <p:cNvPr id="2" name="TextBox 2"/>
          <p:cNvSpPr txBox="1"/>
          <p:nvPr/>
        </p:nvSpPr>
        <p:spPr>
          <a:xfrm>
            <a:off x="7004915" y="115568"/>
            <a:ext cx="3810744" cy="913132"/>
          </a:xfrm>
          <a:prstGeom prst="rect">
            <a:avLst/>
          </a:prstGeom>
        </p:spPr>
        <p:txBody>
          <a:bodyPr lIns="0" tIns="0" rIns="0" bIns="0" rtlCol="0" anchor="t">
            <a:spAutoFit/>
          </a:bodyPr>
          <a:lstStyle/>
          <a:p>
            <a:pPr algn="ctr">
              <a:lnSpc>
                <a:spcPts val="7419"/>
              </a:lnSpc>
              <a:spcBef>
                <a:spcPct val="0"/>
              </a:spcBef>
            </a:pPr>
            <a:r>
              <a:rPr lang="en-US" sz="5299">
                <a:solidFill>
                  <a:srgbClr val="FFFFFE"/>
                </a:solidFill>
                <a:latin typeface="Gotham"/>
              </a:rPr>
              <a:t>Gantt chart</a:t>
            </a:r>
          </a:p>
        </p:txBody>
      </p:sp>
      <p:grpSp>
        <p:nvGrpSpPr>
          <p:cNvPr id="3" name="Group 3"/>
          <p:cNvGrpSpPr/>
          <p:nvPr/>
        </p:nvGrpSpPr>
        <p:grpSpPr>
          <a:xfrm>
            <a:off x="3429000" y="2086398"/>
            <a:ext cx="13177594" cy="7353066"/>
            <a:chOff x="0" y="0"/>
            <a:chExt cx="17570125" cy="9804087"/>
          </a:xfrm>
        </p:grpSpPr>
        <p:grpSp>
          <p:nvGrpSpPr>
            <p:cNvPr id="4" name="Group 4"/>
            <p:cNvGrpSpPr/>
            <p:nvPr/>
          </p:nvGrpSpPr>
          <p:grpSpPr>
            <a:xfrm>
              <a:off x="0" y="0"/>
              <a:ext cx="17570125" cy="9538663"/>
              <a:chOff x="0" y="0"/>
              <a:chExt cx="3152571" cy="1711503"/>
            </a:xfrm>
          </p:grpSpPr>
          <p:sp>
            <p:nvSpPr>
              <p:cNvPr id="5" name="Freeform 5"/>
              <p:cNvSpPr/>
              <p:nvPr/>
            </p:nvSpPr>
            <p:spPr>
              <a:xfrm>
                <a:off x="0" y="0"/>
                <a:ext cx="3152571" cy="1711503"/>
              </a:xfrm>
              <a:custGeom>
                <a:avLst/>
                <a:gdLst/>
                <a:ahLst/>
                <a:cxnLst/>
                <a:rect l="l" t="t" r="r" b="b"/>
                <a:pathLst>
                  <a:path w="3152571" h="1711503">
                    <a:moveTo>
                      <a:pt x="0" y="0"/>
                    </a:moveTo>
                    <a:lnTo>
                      <a:pt x="3152571" y="0"/>
                    </a:lnTo>
                    <a:lnTo>
                      <a:pt x="3152571" y="1711503"/>
                    </a:lnTo>
                    <a:lnTo>
                      <a:pt x="0" y="1711503"/>
                    </a:lnTo>
                    <a:close/>
                  </a:path>
                </a:pathLst>
              </a:custGeom>
              <a:solidFill>
                <a:srgbClr val="000000">
                  <a:alpha val="0"/>
                </a:srgbClr>
              </a:solidFill>
              <a:ln w="9525" cap="sq">
                <a:solidFill>
                  <a:srgbClr val="FFFFFF"/>
                </a:solidFill>
                <a:prstDash val="solid"/>
                <a:miter/>
              </a:ln>
            </p:spPr>
          </p:sp>
          <p:sp>
            <p:nvSpPr>
              <p:cNvPr id="6" name="TextBox 6"/>
              <p:cNvSpPr txBox="1"/>
              <p:nvPr/>
            </p:nvSpPr>
            <p:spPr>
              <a:xfrm>
                <a:off x="0" y="-47625"/>
                <a:ext cx="3152571" cy="1759128"/>
              </a:xfrm>
              <a:prstGeom prst="rect">
                <a:avLst/>
              </a:prstGeom>
            </p:spPr>
            <p:txBody>
              <a:bodyPr lIns="50800" tIns="50800" rIns="50800" bIns="50800" rtlCol="0" anchor="ctr"/>
              <a:lstStyle/>
              <a:p>
                <a:pPr algn="ctr">
                  <a:lnSpc>
                    <a:spcPts val="2659"/>
                  </a:lnSpc>
                </a:pPr>
                <a:endParaRPr/>
              </a:p>
            </p:txBody>
          </p:sp>
        </p:grpSp>
        <p:sp>
          <p:nvSpPr>
            <p:cNvPr id="7" name="AutoShape 7"/>
            <p:cNvSpPr/>
            <p:nvPr/>
          </p:nvSpPr>
          <p:spPr>
            <a:xfrm flipH="1">
              <a:off x="1742168" y="89987"/>
              <a:ext cx="110193" cy="9448676"/>
            </a:xfrm>
            <a:prstGeom prst="line">
              <a:avLst/>
            </a:prstGeom>
            <a:ln w="19661" cap="flat">
              <a:solidFill>
                <a:srgbClr val="FFFFFF"/>
              </a:solidFill>
              <a:prstDash val="solid"/>
              <a:headEnd type="none" w="sm" len="sm"/>
              <a:tailEnd type="none" w="sm" len="sm"/>
            </a:ln>
          </p:spPr>
        </p:sp>
        <p:sp>
          <p:nvSpPr>
            <p:cNvPr id="8" name="AutoShape 8"/>
            <p:cNvSpPr/>
            <p:nvPr/>
          </p:nvSpPr>
          <p:spPr>
            <a:xfrm>
              <a:off x="3790356" y="89465"/>
              <a:ext cx="0" cy="9714622"/>
            </a:xfrm>
            <a:prstGeom prst="line">
              <a:avLst/>
            </a:prstGeom>
            <a:ln w="19661" cap="flat">
              <a:solidFill>
                <a:srgbClr val="FFFFFF"/>
              </a:solidFill>
              <a:prstDash val="solid"/>
              <a:headEnd type="none" w="sm" len="sm"/>
              <a:tailEnd type="none" w="sm" len="sm"/>
            </a:ln>
          </p:spPr>
        </p:sp>
        <p:sp>
          <p:nvSpPr>
            <p:cNvPr id="9" name="AutoShape 9"/>
            <p:cNvSpPr/>
            <p:nvPr/>
          </p:nvSpPr>
          <p:spPr>
            <a:xfrm>
              <a:off x="5470508" y="89464"/>
              <a:ext cx="0" cy="9449199"/>
            </a:xfrm>
            <a:prstGeom prst="line">
              <a:avLst/>
            </a:prstGeom>
            <a:ln w="19661" cap="flat">
              <a:solidFill>
                <a:srgbClr val="FFFFFF"/>
              </a:solidFill>
              <a:prstDash val="solid"/>
              <a:headEnd type="none" w="sm" len="sm"/>
              <a:tailEnd type="none" w="sm" len="sm"/>
            </a:ln>
          </p:spPr>
        </p:sp>
        <p:sp>
          <p:nvSpPr>
            <p:cNvPr id="10" name="AutoShape 10"/>
            <p:cNvSpPr/>
            <p:nvPr/>
          </p:nvSpPr>
          <p:spPr>
            <a:xfrm>
              <a:off x="11704419" y="1142"/>
              <a:ext cx="0" cy="9538663"/>
            </a:xfrm>
            <a:prstGeom prst="line">
              <a:avLst/>
            </a:prstGeom>
            <a:ln w="19661" cap="flat">
              <a:solidFill>
                <a:srgbClr val="FFFFFF"/>
              </a:solidFill>
              <a:prstDash val="solid"/>
              <a:headEnd type="none" w="sm" len="sm"/>
              <a:tailEnd type="none" w="sm" len="sm"/>
            </a:ln>
          </p:spPr>
        </p:sp>
        <p:sp>
          <p:nvSpPr>
            <p:cNvPr id="11" name="AutoShape 11"/>
            <p:cNvSpPr/>
            <p:nvPr/>
          </p:nvSpPr>
          <p:spPr>
            <a:xfrm>
              <a:off x="15341600" y="110429"/>
              <a:ext cx="0" cy="9538663"/>
            </a:xfrm>
            <a:prstGeom prst="line">
              <a:avLst/>
            </a:prstGeom>
            <a:ln w="19661" cap="flat">
              <a:solidFill>
                <a:srgbClr val="FFFFFF"/>
              </a:solidFill>
              <a:prstDash val="solid"/>
              <a:headEnd type="none" w="sm" len="sm"/>
              <a:tailEnd type="none" w="sm" len="sm"/>
            </a:ln>
          </p:spPr>
        </p:sp>
      </p:grpSp>
      <p:sp>
        <p:nvSpPr>
          <p:cNvPr id="12" name="TextBox 12"/>
          <p:cNvSpPr txBox="1"/>
          <p:nvPr/>
        </p:nvSpPr>
        <p:spPr>
          <a:xfrm>
            <a:off x="3165976" y="1442721"/>
            <a:ext cx="1699855" cy="444609"/>
          </a:xfrm>
          <a:prstGeom prst="rect">
            <a:avLst/>
          </a:prstGeom>
        </p:spPr>
        <p:txBody>
          <a:bodyPr lIns="0" tIns="0" rIns="0" bIns="0" rtlCol="0" anchor="t">
            <a:spAutoFit/>
          </a:bodyPr>
          <a:lstStyle/>
          <a:p>
            <a:pPr algn="ctr">
              <a:lnSpc>
                <a:spcPts val="3794"/>
              </a:lnSpc>
              <a:spcBef>
                <a:spcPct val="0"/>
              </a:spcBef>
            </a:pPr>
            <a:r>
              <a:rPr lang="en-US" sz="2710" dirty="0">
                <a:solidFill>
                  <a:srgbClr val="FFFFFF"/>
                </a:solidFill>
                <a:latin typeface="Arimo"/>
              </a:rPr>
              <a:t>23 </a:t>
            </a:r>
            <a:r>
              <a:rPr lang="en-US" sz="2710" dirty="0" err="1">
                <a:solidFill>
                  <a:srgbClr val="FFFFFF"/>
                </a:solidFill>
                <a:latin typeface="Arimo"/>
              </a:rPr>
              <a:t>feb</a:t>
            </a:r>
            <a:endParaRPr lang="en-US" sz="2710" dirty="0">
              <a:solidFill>
                <a:srgbClr val="FFFFFF"/>
              </a:solidFill>
              <a:latin typeface="Arimo"/>
            </a:endParaRPr>
          </a:p>
        </p:txBody>
      </p:sp>
      <p:sp>
        <p:nvSpPr>
          <p:cNvPr id="13" name="TextBox 13"/>
          <p:cNvSpPr txBox="1"/>
          <p:nvPr/>
        </p:nvSpPr>
        <p:spPr>
          <a:xfrm>
            <a:off x="4591652" y="1408395"/>
            <a:ext cx="1699855" cy="525785"/>
          </a:xfrm>
          <a:prstGeom prst="rect">
            <a:avLst/>
          </a:prstGeom>
        </p:spPr>
        <p:txBody>
          <a:bodyPr lIns="0" tIns="0" rIns="0" bIns="0" rtlCol="0" anchor="t">
            <a:spAutoFit/>
          </a:bodyPr>
          <a:lstStyle/>
          <a:p>
            <a:pPr algn="ctr">
              <a:lnSpc>
                <a:spcPts val="4074"/>
              </a:lnSpc>
              <a:spcBef>
                <a:spcPct val="0"/>
              </a:spcBef>
            </a:pPr>
            <a:r>
              <a:rPr lang="en-US" sz="2910" dirty="0">
                <a:solidFill>
                  <a:srgbClr val="FFFFFF"/>
                </a:solidFill>
                <a:latin typeface="Arimo"/>
              </a:rPr>
              <a:t>1</a:t>
            </a:r>
            <a:r>
              <a:rPr lang="en-US" sz="2910" dirty="0" smtClean="0">
                <a:solidFill>
                  <a:srgbClr val="FFFFFF"/>
                </a:solidFill>
                <a:latin typeface="Arimo"/>
              </a:rPr>
              <a:t> </a:t>
            </a:r>
            <a:r>
              <a:rPr lang="en-US" sz="2000" dirty="0">
                <a:solidFill>
                  <a:srgbClr val="FFFFFF"/>
                </a:solidFill>
                <a:latin typeface="Arimo"/>
              </a:rPr>
              <a:t>March</a:t>
            </a:r>
          </a:p>
        </p:txBody>
      </p:sp>
      <p:sp>
        <p:nvSpPr>
          <p:cNvPr id="14" name="TextBox 14"/>
          <p:cNvSpPr txBox="1"/>
          <p:nvPr/>
        </p:nvSpPr>
        <p:spPr>
          <a:xfrm>
            <a:off x="6064357" y="1446457"/>
            <a:ext cx="1699855" cy="487313"/>
          </a:xfrm>
          <a:prstGeom prst="rect">
            <a:avLst/>
          </a:prstGeom>
        </p:spPr>
        <p:txBody>
          <a:bodyPr lIns="0" tIns="0" rIns="0" bIns="0" rtlCol="0" anchor="t">
            <a:spAutoFit/>
          </a:bodyPr>
          <a:lstStyle/>
          <a:p>
            <a:pPr algn="ctr">
              <a:lnSpc>
                <a:spcPts val="3794"/>
              </a:lnSpc>
              <a:spcBef>
                <a:spcPct val="0"/>
              </a:spcBef>
            </a:pPr>
            <a:r>
              <a:rPr lang="en-US" sz="2000" dirty="0" smtClean="0">
                <a:solidFill>
                  <a:srgbClr val="FFFFFF"/>
                </a:solidFill>
                <a:latin typeface="Arimo"/>
              </a:rPr>
              <a:t>15 </a:t>
            </a:r>
            <a:r>
              <a:rPr lang="en-US" sz="2000" dirty="0">
                <a:solidFill>
                  <a:srgbClr val="FFFFFF"/>
                </a:solidFill>
                <a:latin typeface="Arimo"/>
              </a:rPr>
              <a:t>march</a:t>
            </a:r>
          </a:p>
        </p:txBody>
      </p:sp>
      <p:sp>
        <p:nvSpPr>
          <p:cNvPr id="15" name="TextBox 15"/>
          <p:cNvSpPr txBox="1"/>
          <p:nvPr/>
        </p:nvSpPr>
        <p:spPr>
          <a:xfrm>
            <a:off x="7580663" y="1493430"/>
            <a:ext cx="1699855" cy="487313"/>
          </a:xfrm>
          <a:prstGeom prst="rect">
            <a:avLst/>
          </a:prstGeom>
        </p:spPr>
        <p:txBody>
          <a:bodyPr lIns="0" tIns="0" rIns="0" bIns="0" rtlCol="0" anchor="t">
            <a:spAutoFit/>
          </a:bodyPr>
          <a:lstStyle/>
          <a:p>
            <a:pPr algn="ctr">
              <a:lnSpc>
                <a:spcPts val="3794"/>
              </a:lnSpc>
              <a:spcBef>
                <a:spcPct val="0"/>
              </a:spcBef>
            </a:pPr>
            <a:r>
              <a:rPr lang="en-US" sz="2710" dirty="0" smtClean="0">
                <a:solidFill>
                  <a:srgbClr val="FFFFFF"/>
                </a:solidFill>
                <a:latin typeface="Arimo"/>
              </a:rPr>
              <a:t>27 </a:t>
            </a:r>
            <a:r>
              <a:rPr lang="en-US" sz="2710" dirty="0">
                <a:solidFill>
                  <a:srgbClr val="FFFFFF"/>
                </a:solidFill>
                <a:latin typeface="Arimo"/>
              </a:rPr>
              <a:t>March</a:t>
            </a:r>
          </a:p>
        </p:txBody>
      </p:sp>
      <p:sp>
        <p:nvSpPr>
          <p:cNvPr id="16" name="TextBox 16"/>
          <p:cNvSpPr txBox="1"/>
          <p:nvPr/>
        </p:nvSpPr>
        <p:spPr>
          <a:xfrm>
            <a:off x="9038772" y="1479159"/>
            <a:ext cx="1699855" cy="487313"/>
          </a:xfrm>
          <a:prstGeom prst="rect">
            <a:avLst/>
          </a:prstGeom>
        </p:spPr>
        <p:txBody>
          <a:bodyPr lIns="0" tIns="0" rIns="0" bIns="0" rtlCol="0" anchor="t">
            <a:spAutoFit/>
          </a:bodyPr>
          <a:lstStyle/>
          <a:p>
            <a:pPr algn="ctr">
              <a:lnSpc>
                <a:spcPts val="3794"/>
              </a:lnSpc>
              <a:spcBef>
                <a:spcPct val="0"/>
              </a:spcBef>
            </a:pPr>
            <a:r>
              <a:rPr lang="en-US" sz="2710" dirty="0" smtClean="0">
                <a:solidFill>
                  <a:srgbClr val="FFFFFF"/>
                </a:solidFill>
                <a:latin typeface="Arimo"/>
              </a:rPr>
              <a:t>29 </a:t>
            </a:r>
            <a:r>
              <a:rPr lang="en-US" sz="2710" dirty="0">
                <a:solidFill>
                  <a:srgbClr val="FFFFFF"/>
                </a:solidFill>
                <a:latin typeface="Arimo"/>
              </a:rPr>
              <a:t>April</a:t>
            </a:r>
          </a:p>
        </p:txBody>
      </p:sp>
      <p:sp>
        <p:nvSpPr>
          <p:cNvPr id="17" name="TextBox 17"/>
          <p:cNvSpPr txBox="1"/>
          <p:nvPr/>
        </p:nvSpPr>
        <p:spPr>
          <a:xfrm>
            <a:off x="10534673" y="1525851"/>
            <a:ext cx="1699855" cy="487313"/>
          </a:xfrm>
          <a:prstGeom prst="rect">
            <a:avLst/>
          </a:prstGeom>
        </p:spPr>
        <p:txBody>
          <a:bodyPr lIns="0" tIns="0" rIns="0" bIns="0" rtlCol="0" anchor="t">
            <a:spAutoFit/>
          </a:bodyPr>
          <a:lstStyle/>
          <a:p>
            <a:pPr algn="ctr">
              <a:lnSpc>
                <a:spcPts val="3794"/>
              </a:lnSpc>
              <a:spcBef>
                <a:spcPct val="0"/>
              </a:spcBef>
            </a:pPr>
            <a:r>
              <a:rPr lang="en-US" sz="2710" dirty="0">
                <a:solidFill>
                  <a:srgbClr val="FFFFFF"/>
                </a:solidFill>
                <a:latin typeface="Arimo"/>
              </a:rPr>
              <a:t>5</a:t>
            </a:r>
            <a:r>
              <a:rPr lang="en-US" sz="2710" dirty="0" smtClean="0">
                <a:solidFill>
                  <a:srgbClr val="FFFFFF"/>
                </a:solidFill>
                <a:latin typeface="Arimo"/>
              </a:rPr>
              <a:t> </a:t>
            </a:r>
            <a:r>
              <a:rPr lang="en-US" sz="2710" dirty="0">
                <a:solidFill>
                  <a:srgbClr val="FFFFFF"/>
                </a:solidFill>
                <a:latin typeface="Arimo"/>
              </a:rPr>
              <a:t>April</a:t>
            </a:r>
          </a:p>
        </p:txBody>
      </p:sp>
      <p:sp>
        <p:nvSpPr>
          <p:cNvPr id="18" name="TextBox 18"/>
          <p:cNvSpPr txBox="1"/>
          <p:nvPr/>
        </p:nvSpPr>
        <p:spPr>
          <a:xfrm>
            <a:off x="1028700" y="2687459"/>
            <a:ext cx="1864489" cy="507366"/>
          </a:xfrm>
          <a:prstGeom prst="rect">
            <a:avLst/>
          </a:prstGeom>
        </p:spPr>
        <p:txBody>
          <a:bodyPr lIns="0" tIns="0" rIns="0" bIns="0" rtlCol="0" anchor="t">
            <a:spAutoFit/>
          </a:bodyPr>
          <a:lstStyle/>
          <a:p>
            <a:pPr algn="r">
              <a:lnSpc>
                <a:spcPts val="4059"/>
              </a:lnSpc>
              <a:spcBef>
                <a:spcPct val="0"/>
              </a:spcBef>
            </a:pPr>
            <a:r>
              <a:rPr lang="en-US" sz="2899">
                <a:solidFill>
                  <a:srgbClr val="FF4437"/>
                </a:solidFill>
                <a:latin typeface="Arimo Bold"/>
              </a:rPr>
              <a:t>Planning</a:t>
            </a:r>
          </a:p>
        </p:txBody>
      </p:sp>
      <p:sp>
        <p:nvSpPr>
          <p:cNvPr id="19" name="TextBox 19"/>
          <p:cNvSpPr txBox="1"/>
          <p:nvPr/>
        </p:nvSpPr>
        <p:spPr>
          <a:xfrm>
            <a:off x="515943" y="3714750"/>
            <a:ext cx="2377246" cy="507366"/>
          </a:xfrm>
          <a:prstGeom prst="rect">
            <a:avLst/>
          </a:prstGeom>
        </p:spPr>
        <p:txBody>
          <a:bodyPr lIns="0" tIns="0" rIns="0" bIns="0" rtlCol="0" anchor="t">
            <a:spAutoFit/>
          </a:bodyPr>
          <a:lstStyle/>
          <a:p>
            <a:pPr algn="r">
              <a:lnSpc>
                <a:spcPts val="4059"/>
              </a:lnSpc>
              <a:spcBef>
                <a:spcPct val="0"/>
              </a:spcBef>
            </a:pPr>
            <a:r>
              <a:rPr lang="en-US" sz="2899">
                <a:solidFill>
                  <a:srgbClr val="A666DB"/>
                </a:solidFill>
                <a:latin typeface="Arimo Bold"/>
              </a:rPr>
              <a:t>Methadology</a:t>
            </a:r>
          </a:p>
        </p:txBody>
      </p:sp>
      <p:sp>
        <p:nvSpPr>
          <p:cNvPr id="20" name="TextBox 20"/>
          <p:cNvSpPr txBox="1"/>
          <p:nvPr/>
        </p:nvSpPr>
        <p:spPr>
          <a:xfrm>
            <a:off x="515943" y="4736465"/>
            <a:ext cx="2377246" cy="540386"/>
          </a:xfrm>
          <a:prstGeom prst="rect">
            <a:avLst/>
          </a:prstGeom>
        </p:spPr>
        <p:txBody>
          <a:bodyPr lIns="0" tIns="0" rIns="0" bIns="0" rtlCol="0" anchor="t">
            <a:spAutoFit/>
          </a:bodyPr>
          <a:lstStyle/>
          <a:p>
            <a:pPr algn="r">
              <a:lnSpc>
                <a:spcPts val="4339"/>
              </a:lnSpc>
              <a:spcBef>
                <a:spcPct val="0"/>
              </a:spcBef>
            </a:pPr>
            <a:r>
              <a:rPr lang="en-US" sz="3099">
                <a:solidFill>
                  <a:srgbClr val="64C674"/>
                </a:solidFill>
                <a:latin typeface="Arimo Bold"/>
              </a:rPr>
              <a:t>reuirements</a:t>
            </a:r>
          </a:p>
        </p:txBody>
      </p:sp>
      <p:sp>
        <p:nvSpPr>
          <p:cNvPr id="21" name="TextBox 21"/>
          <p:cNvSpPr txBox="1"/>
          <p:nvPr/>
        </p:nvSpPr>
        <p:spPr>
          <a:xfrm>
            <a:off x="772321" y="5800726"/>
            <a:ext cx="1864489" cy="950595"/>
          </a:xfrm>
          <a:prstGeom prst="rect">
            <a:avLst/>
          </a:prstGeom>
        </p:spPr>
        <p:txBody>
          <a:bodyPr lIns="0" tIns="0" rIns="0" bIns="0" rtlCol="0" anchor="t">
            <a:spAutoFit/>
          </a:bodyPr>
          <a:lstStyle/>
          <a:p>
            <a:pPr algn="r">
              <a:lnSpc>
                <a:spcPts val="3779"/>
              </a:lnSpc>
              <a:spcBef>
                <a:spcPct val="0"/>
              </a:spcBef>
            </a:pPr>
            <a:r>
              <a:rPr lang="en-US" sz="2699">
                <a:solidFill>
                  <a:srgbClr val="FFC055"/>
                </a:solidFill>
                <a:latin typeface="Arimo Bold"/>
              </a:rPr>
              <a:t>Design Algorithm</a:t>
            </a:r>
          </a:p>
        </p:txBody>
      </p:sp>
      <p:sp>
        <p:nvSpPr>
          <p:cNvPr id="22" name="TextBox 22"/>
          <p:cNvSpPr txBox="1"/>
          <p:nvPr/>
        </p:nvSpPr>
        <p:spPr>
          <a:xfrm>
            <a:off x="772321" y="7275196"/>
            <a:ext cx="1864489" cy="915035"/>
          </a:xfrm>
          <a:prstGeom prst="rect">
            <a:avLst/>
          </a:prstGeom>
        </p:spPr>
        <p:txBody>
          <a:bodyPr lIns="0" tIns="0" rIns="0" bIns="0" rtlCol="0" anchor="t">
            <a:spAutoFit/>
          </a:bodyPr>
          <a:lstStyle/>
          <a:p>
            <a:pPr algn="r">
              <a:lnSpc>
                <a:spcPts val="3639"/>
              </a:lnSpc>
              <a:spcBef>
                <a:spcPct val="0"/>
              </a:spcBef>
            </a:pPr>
            <a:r>
              <a:rPr lang="en-US" sz="2599" dirty="0">
                <a:solidFill>
                  <a:srgbClr val="FF8EA4"/>
                </a:solidFill>
                <a:latin typeface="Arimo Bold"/>
              </a:rPr>
              <a:t>Prototype build</a:t>
            </a:r>
          </a:p>
        </p:txBody>
      </p:sp>
      <p:sp>
        <p:nvSpPr>
          <p:cNvPr id="23" name="TextBox 23"/>
          <p:cNvSpPr txBox="1"/>
          <p:nvPr/>
        </p:nvSpPr>
        <p:spPr>
          <a:xfrm>
            <a:off x="515943" y="8532358"/>
            <a:ext cx="2377246" cy="507366"/>
          </a:xfrm>
          <a:prstGeom prst="rect">
            <a:avLst/>
          </a:prstGeom>
        </p:spPr>
        <p:txBody>
          <a:bodyPr lIns="0" tIns="0" rIns="0" bIns="0" rtlCol="0" anchor="t">
            <a:spAutoFit/>
          </a:bodyPr>
          <a:lstStyle/>
          <a:p>
            <a:pPr algn="r">
              <a:lnSpc>
                <a:spcPts val="4059"/>
              </a:lnSpc>
              <a:spcBef>
                <a:spcPct val="0"/>
              </a:spcBef>
            </a:pPr>
            <a:r>
              <a:rPr lang="en-US" sz="2899">
                <a:solidFill>
                  <a:srgbClr val="916FEB"/>
                </a:solidFill>
                <a:latin typeface="Arimo Bold"/>
              </a:rPr>
              <a:t>Presentiation</a:t>
            </a:r>
          </a:p>
        </p:txBody>
      </p:sp>
      <p:grpSp>
        <p:nvGrpSpPr>
          <p:cNvPr id="24" name="Group 24"/>
          <p:cNvGrpSpPr/>
          <p:nvPr/>
        </p:nvGrpSpPr>
        <p:grpSpPr>
          <a:xfrm>
            <a:off x="3638374" y="2754134"/>
            <a:ext cx="1227457" cy="448876"/>
            <a:chOff x="0" y="0"/>
            <a:chExt cx="1279459" cy="282330"/>
          </a:xfrm>
        </p:grpSpPr>
        <p:sp>
          <p:nvSpPr>
            <p:cNvPr id="25" name="Freeform 25"/>
            <p:cNvSpPr/>
            <p:nvPr/>
          </p:nvSpPr>
          <p:spPr>
            <a:xfrm>
              <a:off x="0" y="0"/>
              <a:ext cx="1279459" cy="282330"/>
            </a:xfrm>
            <a:custGeom>
              <a:avLst/>
              <a:gdLst/>
              <a:ahLst/>
              <a:cxnLst/>
              <a:rect l="l" t="t" r="r" b="b"/>
              <a:pathLst>
                <a:path w="1279459" h="282330">
                  <a:moveTo>
                    <a:pt x="1076259" y="0"/>
                  </a:moveTo>
                  <a:cubicBezTo>
                    <a:pt x="1188483" y="0"/>
                    <a:pt x="1279459" y="63202"/>
                    <a:pt x="1279459" y="141165"/>
                  </a:cubicBezTo>
                  <a:cubicBezTo>
                    <a:pt x="1279459" y="219129"/>
                    <a:pt x="1188483" y="282330"/>
                    <a:pt x="1076259" y="282330"/>
                  </a:cubicBezTo>
                  <a:lnTo>
                    <a:pt x="203200" y="282330"/>
                  </a:lnTo>
                  <a:cubicBezTo>
                    <a:pt x="90976" y="282330"/>
                    <a:pt x="0" y="219129"/>
                    <a:pt x="0" y="141165"/>
                  </a:cubicBezTo>
                  <a:cubicBezTo>
                    <a:pt x="0" y="63202"/>
                    <a:pt x="90976" y="0"/>
                    <a:pt x="203200" y="0"/>
                  </a:cubicBezTo>
                  <a:close/>
                </a:path>
              </a:pathLst>
            </a:custGeom>
            <a:gradFill rotWithShape="1">
              <a:gsLst>
                <a:gs pos="0">
                  <a:srgbClr val="FF3131">
                    <a:alpha val="100000"/>
                  </a:srgbClr>
                </a:gs>
                <a:gs pos="100000">
                  <a:srgbClr val="FF914D">
                    <a:alpha val="100000"/>
                  </a:srgbClr>
                </a:gs>
              </a:gsLst>
              <a:lin ang="0"/>
            </a:gradFill>
          </p:spPr>
        </p:sp>
        <p:sp>
          <p:nvSpPr>
            <p:cNvPr id="26" name="TextBox 26"/>
            <p:cNvSpPr txBox="1"/>
            <p:nvPr/>
          </p:nvSpPr>
          <p:spPr>
            <a:xfrm>
              <a:off x="0" y="-47625"/>
              <a:ext cx="1279459" cy="329955"/>
            </a:xfrm>
            <a:prstGeom prst="rect">
              <a:avLst/>
            </a:prstGeom>
          </p:spPr>
          <p:txBody>
            <a:bodyPr lIns="50800" tIns="50800" rIns="50800" bIns="50800" rtlCol="0" anchor="ctr"/>
            <a:lstStyle/>
            <a:p>
              <a:pPr algn="ctr">
                <a:lnSpc>
                  <a:spcPts val="2240"/>
                </a:lnSpc>
              </a:pPr>
              <a:endParaRPr/>
            </a:p>
          </p:txBody>
        </p:sp>
      </p:grpSp>
      <p:grpSp>
        <p:nvGrpSpPr>
          <p:cNvPr id="27" name="Group 27"/>
          <p:cNvGrpSpPr/>
          <p:nvPr/>
        </p:nvGrpSpPr>
        <p:grpSpPr>
          <a:xfrm>
            <a:off x="5052499" y="3816983"/>
            <a:ext cx="1304744" cy="405133"/>
            <a:chOff x="0" y="0"/>
            <a:chExt cx="1577352" cy="282330"/>
          </a:xfrm>
        </p:grpSpPr>
        <p:sp>
          <p:nvSpPr>
            <p:cNvPr id="28" name="Freeform 28"/>
            <p:cNvSpPr/>
            <p:nvPr/>
          </p:nvSpPr>
          <p:spPr>
            <a:xfrm>
              <a:off x="0" y="0"/>
              <a:ext cx="1577352" cy="282330"/>
            </a:xfrm>
            <a:custGeom>
              <a:avLst/>
              <a:gdLst/>
              <a:ahLst/>
              <a:cxnLst/>
              <a:rect l="l" t="t" r="r" b="b"/>
              <a:pathLst>
                <a:path w="1577352" h="282330">
                  <a:moveTo>
                    <a:pt x="1374152" y="0"/>
                  </a:moveTo>
                  <a:cubicBezTo>
                    <a:pt x="1486377" y="0"/>
                    <a:pt x="1577352" y="63202"/>
                    <a:pt x="1577352" y="141165"/>
                  </a:cubicBezTo>
                  <a:cubicBezTo>
                    <a:pt x="1577352" y="219129"/>
                    <a:pt x="1486377" y="282330"/>
                    <a:pt x="1374152" y="282330"/>
                  </a:cubicBezTo>
                  <a:lnTo>
                    <a:pt x="203200" y="282330"/>
                  </a:lnTo>
                  <a:cubicBezTo>
                    <a:pt x="90976" y="282330"/>
                    <a:pt x="0" y="219129"/>
                    <a:pt x="0" y="141165"/>
                  </a:cubicBezTo>
                  <a:cubicBezTo>
                    <a:pt x="0" y="63202"/>
                    <a:pt x="90976" y="0"/>
                    <a:pt x="203200" y="0"/>
                  </a:cubicBezTo>
                  <a:close/>
                </a:path>
              </a:pathLst>
            </a:custGeom>
            <a:gradFill rotWithShape="1">
              <a:gsLst>
                <a:gs pos="0">
                  <a:srgbClr val="004AAD">
                    <a:alpha val="100000"/>
                  </a:srgbClr>
                </a:gs>
                <a:gs pos="100000">
                  <a:srgbClr val="CB6CE6">
                    <a:alpha val="100000"/>
                  </a:srgbClr>
                </a:gs>
              </a:gsLst>
              <a:lin ang="0"/>
            </a:gradFill>
          </p:spPr>
        </p:sp>
        <p:sp>
          <p:nvSpPr>
            <p:cNvPr id="29" name="TextBox 29"/>
            <p:cNvSpPr txBox="1"/>
            <p:nvPr/>
          </p:nvSpPr>
          <p:spPr>
            <a:xfrm>
              <a:off x="0" y="-47625"/>
              <a:ext cx="1577352" cy="329955"/>
            </a:xfrm>
            <a:prstGeom prst="rect">
              <a:avLst/>
            </a:prstGeom>
          </p:spPr>
          <p:txBody>
            <a:bodyPr lIns="50800" tIns="50800" rIns="50800" bIns="50800" rtlCol="0" anchor="ctr"/>
            <a:lstStyle/>
            <a:p>
              <a:pPr algn="ctr">
                <a:lnSpc>
                  <a:spcPts val="2800"/>
                </a:lnSpc>
              </a:pPr>
              <a:endParaRPr/>
            </a:p>
          </p:txBody>
        </p:sp>
      </p:grpSp>
      <p:grpSp>
        <p:nvGrpSpPr>
          <p:cNvPr id="30" name="Group 30"/>
          <p:cNvGrpSpPr/>
          <p:nvPr/>
        </p:nvGrpSpPr>
        <p:grpSpPr>
          <a:xfrm>
            <a:off x="6483280" y="4683216"/>
            <a:ext cx="1418701" cy="451048"/>
            <a:chOff x="0" y="0"/>
            <a:chExt cx="1789780" cy="392409"/>
          </a:xfrm>
        </p:grpSpPr>
        <p:sp>
          <p:nvSpPr>
            <p:cNvPr id="31" name="Freeform 31"/>
            <p:cNvSpPr/>
            <p:nvPr/>
          </p:nvSpPr>
          <p:spPr>
            <a:xfrm>
              <a:off x="0" y="0"/>
              <a:ext cx="1789780" cy="392409"/>
            </a:xfrm>
            <a:custGeom>
              <a:avLst/>
              <a:gdLst/>
              <a:ahLst/>
              <a:cxnLst/>
              <a:rect l="l" t="t" r="r" b="b"/>
              <a:pathLst>
                <a:path w="1789780" h="392409">
                  <a:moveTo>
                    <a:pt x="1586580" y="0"/>
                  </a:moveTo>
                  <a:cubicBezTo>
                    <a:pt x="1698805" y="0"/>
                    <a:pt x="1789780" y="87844"/>
                    <a:pt x="1789780" y="196204"/>
                  </a:cubicBezTo>
                  <a:cubicBezTo>
                    <a:pt x="1789780" y="304565"/>
                    <a:pt x="1698805" y="392409"/>
                    <a:pt x="1586580" y="392409"/>
                  </a:cubicBezTo>
                  <a:lnTo>
                    <a:pt x="203200" y="392409"/>
                  </a:lnTo>
                  <a:cubicBezTo>
                    <a:pt x="90976" y="392409"/>
                    <a:pt x="0" y="304565"/>
                    <a:pt x="0" y="196204"/>
                  </a:cubicBezTo>
                  <a:cubicBezTo>
                    <a:pt x="0" y="87844"/>
                    <a:pt x="90976" y="0"/>
                    <a:pt x="203200" y="0"/>
                  </a:cubicBezTo>
                  <a:close/>
                </a:path>
              </a:pathLst>
            </a:custGeom>
            <a:gradFill rotWithShape="1">
              <a:gsLst>
                <a:gs pos="0">
                  <a:srgbClr val="0097B2">
                    <a:alpha val="100000"/>
                  </a:srgbClr>
                </a:gs>
                <a:gs pos="100000">
                  <a:srgbClr val="7ED957">
                    <a:alpha val="100000"/>
                  </a:srgbClr>
                </a:gs>
              </a:gsLst>
              <a:lin ang="0"/>
            </a:gradFill>
          </p:spPr>
        </p:sp>
        <p:sp>
          <p:nvSpPr>
            <p:cNvPr id="32" name="TextBox 32"/>
            <p:cNvSpPr txBox="1"/>
            <p:nvPr/>
          </p:nvSpPr>
          <p:spPr>
            <a:xfrm>
              <a:off x="0" y="-47625"/>
              <a:ext cx="1789780" cy="440034"/>
            </a:xfrm>
            <a:prstGeom prst="rect">
              <a:avLst/>
            </a:prstGeom>
          </p:spPr>
          <p:txBody>
            <a:bodyPr lIns="50800" tIns="50800" rIns="50800" bIns="50800" rtlCol="0" anchor="ctr"/>
            <a:lstStyle/>
            <a:p>
              <a:pPr algn="ctr">
                <a:lnSpc>
                  <a:spcPts val="2240"/>
                </a:lnSpc>
              </a:pPr>
              <a:endParaRPr/>
            </a:p>
          </p:txBody>
        </p:sp>
      </p:grpSp>
      <p:grpSp>
        <p:nvGrpSpPr>
          <p:cNvPr id="33" name="Group 33"/>
          <p:cNvGrpSpPr/>
          <p:nvPr/>
        </p:nvGrpSpPr>
        <p:grpSpPr>
          <a:xfrm>
            <a:off x="8291415" y="5921220"/>
            <a:ext cx="2650526" cy="441960"/>
            <a:chOff x="0" y="0"/>
            <a:chExt cx="1001104" cy="282330"/>
          </a:xfrm>
        </p:grpSpPr>
        <p:sp>
          <p:nvSpPr>
            <p:cNvPr id="34" name="Freeform 34"/>
            <p:cNvSpPr/>
            <p:nvPr/>
          </p:nvSpPr>
          <p:spPr>
            <a:xfrm>
              <a:off x="0" y="0"/>
              <a:ext cx="1001104" cy="282330"/>
            </a:xfrm>
            <a:custGeom>
              <a:avLst/>
              <a:gdLst/>
              <a:ahLst/>
              <a:cxnLst/>
              <a:rect l="l" t="t" r="r" b="b"/>
              <a:pathLst>
                <a:path w="1001104" h="282330">
                  <a:moveTo>
                    <a:pt x="797904" y="0"/>
                  </a:moveTo>
                  <a:cubicBezTo>
                    <a:pt x="910129" y="0"/>
                    <a:pt x="1001104" y="63202"/>
                    <a:pt x="1001104" y="141165"/>
                  </a:cubicBezTo>
                  <a:cubicBezTo>
                    <a:pt x="1001104" y="219129"/>
                    <a:pt x="910129" y="282330"/>
                    <a:pt x="797904" y="282330"/>
                  </a:cubicBezTo>
                  <a:lnTo>
                    <a:pt x="203200" y="282330"/>
                  </a:lnTo>
                  <a:cubicBezTo>
                    <a:pt x="90976" y="282330"/>
                    <a:pt x="0" y="219129"/>
                    <a:pt x="0" y="141165"/>
                  </a:cubicBezTo>
                  <a:cubicBezTo>
                    <a:pt x="0" y="63202"/>
                    <a:pt x="90976" y="0"/>
                    <a:pt x="203200" y="0"/>
                  </a:cubicBezTo>
                  <a:close/>
                </a:path>
              </a:pathLst>
            </a:custGeom>
            <a:gradFill rotWithShape="1">
              <a:gsLst>
                <a:gs pos="0">
                  <a:srgbClr val="FFDE59">
                    <a:alpha val="100000"/>
                  </a:srgbClr>
                </a:gs>
                <a:gs pos="100000">
                  <a:srgbClr val="FF914D">
                    <a:alpha val="100000"/>
                  </a:srgbClr>
                </a:gs>
              </a:gsLst>
              <a:lin ang="0"/>
            </a:gradFill>
          </p:spPr>
        </p:sp>
        <p:sp>
          <p:nvSpPr>
            <p:cNvPr id="35" name="TextBox 35"/>
            <p:cNvSpPr txBox="1"/>
            <p:nvPr/>
          </p:nvSpPr>
          <p:spPr>
            <a:xfrm>
              <a:off x="0" y="-47625"/>
              <a:ext cx="1001104" cy="329955"/>
            </a:xfrm>
            <a:prstGeom prst="rect">
              <a:avLst/>
            </a:prstGeom>
          </p:spPr>
          <p:txBody>
            <a:bodyPr lIns="50800" tIns="50800" rIns="50800" bIns="50800" rtlCol="0" anchor="ctr"/>
            <a:lstStyle/>
            <a:p>
              <a:pPr algn="ctr">
                <a:lnSpc>
                  <a:spcPts val="2240"/>
                </a:lnSpc>
              </a:pPr>
              <a:endParaRPr/>
            </a:p>
          </p:txBody>
        </p:sp>
      </p:grpSp>
      <p:grpSp>
        <p:nvGrpSpPr>
          <p:cNvPr id="36" name="Group 36"/>
          <p:cNvGrpSpPr/>
          <p:nvPr/>
        </p:nvGrpSpPr>
        <p:grpSpPr>
          <a:xfrm>
            <a:off x="10338186" y="7275196"/>
            <a:ext cx="3377814" cy="446378"/>
            <a:chOff x="0" y="0"/>
            <a:chExt cx="925408" cy="282330"/>
          </a:xfrm>
        </p:grpSpPr>
        <p:sp>
          <p:nvSpPr>
            <p:cNvPr id="37" name="Freeform 37"/>
            <p:cNvSpPr/>
            <p:nvPr/>
          </p:nvSpPr>
          <p:spPr>
            <a:xfrm>
              <a:off x="0" y="0"/>
              <a:ext cx="925408" cy="282330"/>
            </a:xfrm>
            <a:custGeom>
              <a:avLst/>
              <a:gdLst/>
              <a:ahLst/>
              <a:cxnLst/>
              <a:rect l="l" t="t" r="r" b="b"/>
              <a:pathLst>
                <a:path w="925408" h="282330">
                  <a:moveTo>
                    <a:pt x="722208" y="0"/>
                  </a:moveTo>
                  <a:cubicBezTo>
                    <a:pt x="834433" y="0"/>
                    <a:pt x="925408" y="63202"/>
                    <a:pt x="925408" y="141165"/>
                  </a:cubicBezTo>
                  <a:cubicBezTo>
                    <a:pt x="925408" y="219129"/>
                    <a:pt x="834433" y="282330"/>
                    <a:pt x="722208" y="282330"/>
                  </a:cubicBezTo>
                  <a:lnTo>
                    <a:pt x="203200" y="282330"/>
                  </a:lnTo>
                  <a:cubicBezTo>
                    <a:pt x="90976" y="282330"/>
                    <a:pt x="0" y="219129"/>
                    <a:pt x="0" y="141165"/>
                  </a:cubicBezTo>
                  <a:cubicBezTo>
                    <a:pt x="0" y="63202"/>
                    <a:pt x="90976" y="0"/>
                    <a:pt x="203200" y="0"/>
                  </a:cubicBezTo>
                  <a:close/>
                </a:path>
              </a:pathLst>
            </a:custGeom>
            <a:gradFill rotWithShape="1">
              <a:gsLst>
                <a:gs pos="0">
                  <a:srgbClr val="FF66C4">
                    <a:alpha val="100000"/>
                  </a:srgbClr>
                </a:gs>
                <a:gs pos="100000">
                  <a:srgbClr val="FFDE59">
                    <a:alpha val="100000"/>
                  </a:srgbClr>
                </a:gs>
              </a:gsLst>
              <a:lin ang="0"/>
            </a:gradFill>
          </p:spPr>
        </p:sp>
        <p:sp>
          <p:nvSpPr>
            <p:cNvPr id="38" name="TextBox 38"/>
            <p:cNvSpPr txBox="1"/>
            <p:nvPr/>
          </p:nvSpPr>
          <p:spPr>
            <a:xfrm>
              <a:off x="0" y="-47625"/>
              <a:ext cx="925408" cy="329955"/>
            </a:xfrm>
            <a:prstGeom prst="rect">
              <a:avLst/>
            </a:prstGeom>
          </p:spPr>
          <p:txBody>
            <a:bodyPr lIns="50800" tIns="50800" rIns="50800" bIns="50800" rtlCol="0" anchor="ctr"/>
            <a:lstStyle/>
            <a:p>
              <a:pPr algn="ctr">
                <a:lnSpc>
                  <a:spcPts val="2240"/>
                </a:lnSpc>
              </a:pPr>
              <a:endParaRPr dirty="0"/>
            </a:p>
          </p:txBody>
        </p:sp>
      </p:grpSp>
      <p:grpSp>
        <p:nvGrpSpPr>
          <p:cNvPr id="39" name="Group 39"/>
          <p:cNvGrpSpPr/>
          <p:nvPr/>
        </p:nvGrpSpPr>
        <p:grpSpPr>
          <a:xfrm>
            <a:off x="13826625" y="8306453"/>
            <a:ext cx="2319951" cy="479588"/>
            <a:chOff x="0" y="0"/>
            <a:chExt cx="500552" cy="282330"/>
          </a:xfrm>
        </p:grpSpPr>
        <p:sp>
          <p:nvSpPr>
            <p:cNvPr id="40" name="Freeform 40"/>
            <p:cNvSpPr/>
            <p:nvPr/>
          </p:nvSpPr>
          <p:spPr>
            <a:xfrm>
              <a:off x="0" y="0"/>
              <a:ext cx="500552" cy="282330"/>
            </a:xfrm>
            <a:custGeom>
              <a:avLst/>
              <a:gdLst/>
              <a:ahLst/>
              <a:cxnLst/>
              <a:rect l="l" t="t" r="r" b="b"/>
              <a:pathLst>
                <a:path w="500552" h="282330">
                  <a:moveTo>
                    <a:pt x="297352" y="0"/>
                  </a:moveTo>
                  <a:cubicBezTo>
                    <a:pt x="409576" y="0"/>
                    <a:pt x="500552" y="63202"/>
                    <a:pt x="500552" y="141165"/>
                  </a:cubicBezTo>
                  <a:cubicBezTo>
                    <a:pt x="500552" y="219129"/>
                    <a:pt x="409576" y="282330"/>
                    <a:pt x="297352" y="282330"/>
                  </a:cubicBezTo>
                  <a:lnTo>
                    <a:pt x="203200" y="282330"/>
                  </a:lnTo>
                  <a:cubicBezTo>
                    <a:pt x="90976" y="282330"/>
                    <a:pt x="0" y="219129"/>
                    <a:pt x="0" y="141165"/>
                  </a:cubicBezTo>
                  <a:cubicBezTo>
                    <a:pt x="0" y="63202"/>
                    <a:pt x="90976" y="0"/>
                    <a:pt x="203200" y="0"/>
                  </a:cubicBezTo>
                  <a:close/>
                </a:path>
              </a:pathLst>
            </a:custGeom>
            <a:gradFill rotWithShape="1">
              <a:gsLst>
                <a:gs pos="0">
                  <a:srgbClr val="5170FF">
                    <a:alpha val="100000"/>
                  </a:srgbClr>
                </a:gs>
                <a:gs pos="100000">
                  <a:srgbClr val="FF66C4">
                    <a:alpha val="100000"/>
                  </a:srgbClr>
                </a:gs>
              </a:gsLst>
              <a:lin ang="0"/>
            </a:gradFill>
          </p:spPr>
        </p:sp>
        <p:sp>
          <p:nvSpPr>
            <p:cNvPr id="41" name="TextBox 41"/>
            <p:cNvSpPr txBox="1"/>
            <p:nvPr/>
          </p:nvSpPr>
          <p:spPr>
            <a:xfrm>
              <a:off x="0" y="-47625"/>
              <a:ext cx="500552" cy="329955"/>
            </a:xfrm>
            <a:prstGeom prst="rect">
              <a:avLst/>
            </a:prstGeom>
          </p:spPr>
          <p:txBody>
            <a:bodyPr lIns="50800" tIns="50800" rIns="50800" bIns="50800" rtlCol="0" anchor="ctr"/>
            <a:lstStyle/>
            <a:p>
              <a:pPr algn="ctr">
                <a:lnSpc>
                  <a:spcPts val="2240"/>
                </a:lnSpc>
              </a:pPr>
              <a:endParaRPr/>
            </a:p>
          </p:txBody>
        </p:sp>
      </p:grpSp>
      <p:sp>
        <p:nvSpPr>
          <p:cNvPr id="42" name="AutoShape 10"/>
          <p:cNvSpPr/>
          <p:nvPr/>
        </p:nvSpPr>
        <p:spPr>
          <a:xfrm>
            <a:off x="9067800" y="2169220"/>
            <a:ext cx="0" cy="7153998"/>
          </a:xfrm>
          <a:prstGeom prst="line">
            <a:avLst/>
          </a:prstGeom>
          <a:ln w="19661" cap="flat">
            <a:solidFill>
              <a:srgbClr val="FFFFFF"/>
            </a:solidFill>
            <a:prstDash val="solid"/>
            <a:headEnd type="none" w="sm" len="sm"/>
            <a:tailEnd type="none" w="sm" len="sm"/>
          </a:ln>
        </p:spPr>
      </p:sp>
      <p:sp>
        <p:nvSpPr>
          <p:cNvPr id="43" name="AutoShape 10"/>
          <p:cNvSpPr/>
          <p:nvPr/>
        </p:nvSpPr>
        <p:spPr>
          <a:xfrm>
            <a:off x="10658071" y="2019300"/>
            <a:ext cx="0" cy="7153998"/>
          </a:xfrm>
          <a:prstGeom prst="line">
            <a:avLst/>
          </a:prstGeom>
          <a:ln w="19661" cap="flat">
            <a:solidFill>
              <a:srgbClr val="FFFFFF"/>
            </a:solidFill>
            <a:prstDash val="solid"/>
            <a:headEnd type="none" w="sm" len="sm"/>
            <a:tailEnd type="none" w="sm" len="sm"/>
          </a:ln>
        </p:spPr>
      </p:sp>
      <p:sp>
        <p:nvSpPr>
          <p:cNvPr id="44" name="AutoShape 10"/>
          <p:cNvSpPr/>
          <p:nvPr/>
        </p:nvSpPr>
        <p:spPr>
          <a:xfrm>
            <a:off x="13563600" y="2086398"/>
            <a:ext cx="0" cy="7153998"/>
          </a:xfrm>
          <a:prstGeom prst="line">
            <a:avLst/>
          </a:prstGeom>
          <a:ln w="19661" cap="flat">
            <a:solidFill>
              <a:srgbClr val="FFFFFF"/>
            </a:solidFill>
            <a:prstDash val="solid"/>
            <a:headEnd type="none" w="sm" len="sm"/>
            <a:tailEnd type="none" w="sm" len="sm"/>
          </a:ln>
        </p:spPr>
      </p:sp>
      <p:sp>
        <p:nvSpPr>
          <p:cNvPr id="45" name="Rectangle 44"/>
          <p:cNvSpPr/>
          <p:nvPr/>
        </p:nvSpPr>
        <p:spPr>
          <a:xfrm>
            <a:off x="12272371" y="1439385"/>
            <a:ext cx="1018292" cy="579646"/>
          </a:xfrm>
          <a:prstGeom prst="rect">
            <a:avLst/>
          </a:prstGeom>
        </p:spPr>
        <p:txBody>
          <a:bodyPr wrap="none">
            <a:spAutoFit/>
          </a:bodyPr>
          <a:lstStyle/>
          <a:p>
            <a:pPr algn="ctr">
              <a:lnSpc>
                <a:spcPts val="3794"/>
              </a:lnSpc>
              <a:spcBef>
                <a:spcPct val="0"/>
              </a:spcBef>
            </a:pPr>
            <a:r>
              <a:rPr lang="en-US" dirty="0" smtClean="0">
                <a:solidFill>
                  <a:srgbClr val="FFFFFF"/>
                </a:solidFill>
                <a:latin typeface="Arimo"/>
              </a:rPr>
              <a:t> 12 April</a:t>
            </a:r>
            <a:endParaRPr lang="en-US" dirty="0">
              <a:solidFill>
                <a:srgbClr val="FFFFFF"/>
              </a:solidFill>
              <a:latin typeface="Arimo"/>
            </a:endParaRPr>
          </a:p>
        </p:txBody>
      </p:sp>
      <p:sp>
        <p:nvSpPr>
          <p:cNvPr id="47" name="Rectangle 46"/>
          <p:cNvSpPr/>
          <p:nvPr/>
        </p:nvSpPr>
        <p:spPr>
          <a:xfrm>
            <a:off x="13709202" y="1439413"/>
            <a:ext cx="1018292" cy="579646"/>
          </a:xfrm>
          <a:prstGeom prst="rect">
            <a:avLst/>
          </a:prstGeom>
        </p:spPr>
        <p:txBody>
          <a:bodyPr wrap="none">
            <a:spAutoFit/>
          </a:bodyPr>
          <a:lstStyle/>
          <a:p>
            <a:pPr algn="ctr">
              <a:lnSpc>
                <a:spcPts val="3794"/>
              </a:lnSpc>
              <a:spcBef>
                <a:spcPct val="0"/>
              </a:spcBef>
            </a:pPr>
            <a:r>
              <a:rPr lang="en-US" dirty="0">
                <a:solidFill>
                  <a:srgbClr val="FFFFFF"/>
                </a:solidFill>
                <a:latin typeface="Arimo"/>
              </a:rPr>
              <a:t> </a:t>
            </a:r>
            <a:r>
              <a:rPr lang="en-US" dirty="0" smtClean="0">
                <a:solidFill>
                  <a:srgbClr val="FFFFFF"/>
                </a:solidFill>
                <a:latin typeface="Arimo"/>
              </a:rPr>
              <a:t>19 April</a:t>
            </a:r>
            <a:endParaRPr lang="en-US" dirty="0">
              <a:solidFill>
                <a:srgbClr val="FFFFFF"/>
              </a:solidFill>
              <a:latin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600200" y="114300"/>
            <a:ext cx="14871154" cy="1107996"/>
          </a:xfrm>
          <a:prstGeom prst="rect">
            <a:avLst/>
          </a:prstGeom>
        </p:spPr>
        <p:txBody>
          <a:bodyPr wrap="square" lIns="0" tIns="0" rIns="0" bIns="0" rtlCol="0" anchor="t">
            <a:spAutoFit/>
          </a:bodyPr>
          <a:lstStyle/>
          <a:p>
            <a:r>
              <a:rPr lang="en-US" sz="7200" b="1" dirty="0">
                <a:solidFill>
                  <a:srgbClr val="FF0000"/>
                </a:solidFill>
                <a:latin typeface="Times New Roman" panose="02020603050405020304" pitchFamily="18" charset="0"/>
                <a:cs typeface="Times New Roman" panose="02020603050405020304" pitchFamily="18" charset="0"/>
              </a:rPr>
              <a:t>Literature Review</a:t>
            </a:r>
            <a:endParaRPr lang="en-IN" sz="7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xmlns="" id="{29916E42-7395-2061-9FDE-298BF6959461}"/>
              </a:ext>
            </a:extLst>
          </p:cNvPr>
          <p:cNvGraphicFramePr>
            <a:graphicFrameLocks noGrp="1"/>
          </p:cNvGraphicFramePr>
          <p:nvPr>
            <p:extLst>
              <p:ext uri="{D42A27DB-BD31-4B8C-83A1-F6EECF244321}">
                <p14:modId xmlns:p14="http://schemas.microsoft.com/office/powerpoint/2010/main" val="590617387"/>
              </p:ext>
            </p:extLst>
          </p:nvPr>
        </p:nvGraphicFramePr>
        <p:xfrm>
          <a:off x="1740446" y="1866900"/>
          <a:ext cx="15099754" cy="8176492"/>
        </p:xfrm>
        <a:graphic>
          <a:graphicData uri="http://schemas.openxmlformats.org/drawingml/2006/table">
            <a:tbl>
              <a:tblPr firstRow="1" bandRow="1">
                <a:tableStyleId>{5C22544A-7EE6-4342-B048-85BDC9FD1C3A}</a:tableStyleId>
              </a:tblPr>
              <a:tblGrid>
                <a:gridCol w="1307554">
                  <a:extLst>
                    <a:ext uri="{9D8B030D-6E8A-4147-A177-3AD203B41FA5}">
                      <a16:colId xmlns:a16="http://schemas.microsoft.com/office/drawing/2014/main" xmlns="" val="2718554775"/>
                    </a:ext>
                  </a:extLst>
                </a:gridCol>
                <a:gridCol w="5562600">
                  <a:extLst>
                    <a:ext uri="{9D8B030D-6E8A-4147-A177-3AD203B41FA5}">
                      <a16:colId xmlns:a16="http://schemas.microsoft.com/office/drawing/2014/main" xmlns="" val="3380838224"/>
                    </a:ext>
                  </a:extLst>
                </a:gridCol>
                <a:gridCol w="4997357">
                  <a:extLst>
                    <a:ext uri="{9D8B030D-6E8A-4147-A177-3AD203B41FA5}">
                      <a16:colId xmlns:a16="http://schemas.microsoft.com/office/drawing/2014/main" xmlns="" val="573479407"/>
                    </a:ext>
                  </a:extLst>
                </a:gridCol>
                <a:gridCol w="3232243">
                  <a:extLst>
                    <a:ext uri="{9D8B030D-6E8A-4147-A177-3AD203B41FA5}">
                      <a16:colId xmlns:a16="http://schemas.microsoft.com/office/drawing/2014/main" xmlns="" val="1925751702"/>
                    </a:ext>
                  </a:extLst>
                </a:gridCol>
              </a:tblGrid>
              <a:tr h="1358323">
                <a:tc>
                  <a:txBody>
                    <a:bodyPr/>
                    <a:lstStyle/>
                    <a:p>
                      <a:endParaRPr lang="en-IN" dirty="0"/>
                    </a:p>
                    <a:p>
                      <a:r>
                        <a:rPr lang="en-IN" dirty="0"/>
                        <a:t>  </a:t>
                      </a:r>
                      <a:r>
                        <a:rPr lang="en-IN" dirty="0" err="1"/>
                        <a:t>Sr.No</a:t>
                      </a:r>
                      <a:endParaRPr lang="en-IN" dirty="0"/>
                    </a:p>
                  </a:txBody>
                  <a:tcPr/>
                </a:tc>
                <a:tc>
                  <a:txBody>
                    <a:bodyPr/>
                    <a:lstStyle/>
                    <a:p>
                      <a:endParaRPr lang="en-IN" dirty="0"/>
                    </a:p>
                    <a:p>
                      <a:r>
                        <a:rPr lang="en-IN" dirty="0"/>
                        <a:t>                 Title</a:t>
                      </a:r>
                    </a:p>
                  </a:txBody>
                  <a:tcPr/>
                </a:tc>
                <a:tc>
                  <a:txBody>
                    <a:bodyPr/>
                    <a:lstStyle/>
                    <a:p>
                      <a:endParaRPr lang="en-IN" dirty="0"/>
                    </a:p>
                    <a:p>
                      <a:r>
                        <a:rPr lang="en-IN" dirty="0"/>
                        <a:t>            Journal</a:t>
                      </a:r>
                    </a:p>
                  </a:txBody>
                  <a:tcPr/>
                </a:tc>
                <a:tc>
                  <a:txBody>
                    <a:bodyPr/>
                    <a:lstStyle/>
                    <a:p>
                      <a:endParaRPr lang="en-IN" dirty="0"/>
                    </a:p>
                    <a:p>
                      <a:r>
                        <a:rPr lang="en-IN" dirty="0"/>
                        <a:t>        Authors</a:t>
                      </a:r>
                    </a:p>
                  </a:txBody>
                  <a:tcPr/>
                </a:tc>
                <a:extLst>
                  <a:ext uri="{0D108BD9-81ED-4DB2-BD59-A6C34878D82A}">
                    <a16:rowId xmlns:a16="http://schemas.microsoft.com/office/drawing/2014/main" xmlns="" val="827976027"/>
                  </a:ext>
                </a:extLst>
              </a:tr>
              <a:tr h="1384877">
                <a:tc>
                  <a:txBody>
                    <a:bodyPr/>
                    <a:lstStyle/>
                    <a:p>
                      <a:endParaRPr lang="en-IN" dirty="0"/>
                    </a:p>
                    <a:p>
                      <a:r>
                        <a:rPr lang="en-IN" dirty="0"/>
                        <a:t> 1.</a:t>
                      </a:r>
                    </a:p>
                  </a:txBody>
                  <a:tcPr/>
                </a:tc>
                <a:tc>
                  <a:txBody>
                    <a:bodyPr/>
                    <a:lstStyle/>
                    <a:p>
                      <a:pPr algn="ctr"/>
                      <a:r>
                        <a:rPr lang="en-US" sz="2700" b="0" i="0" kern="1200" dirty="0">
                          <a:solidFill>
                            <a:schemeClr val="dk1"/>
                          </a:solidFill>
                          <a:effectLst/>
                          <a:latin typeface="+mn-lt"/>
                          <a:ea typeface="+mn-ea"/>
                          <a:cs typeface="+mn-cs"/>
                        </a:rPr>
                        <a:t>Smart Parking Systems: </a:t>
                      </a:r>
                    </a:p>
                    <a:p>
                      <a:pPr algn="ctr"/>
                      <a:r>
                        <a:rPr lang="en-US" sz="2700" b="0" i="0" kern="1200" dirty="0">
                          <a:solidFill>
                            <a:schemeClr val="dk1"/>
                          </a:solidFill>
                          <a:effectLst/>
                          <a:latin typeface="+mn-lt"/>
                          <a:ea typeface="+mn-ea"/>
                          <a:cs typeface="+mn-cs"/>
                        </a:rPr>
                        <a:t> A  Review of the State-of-the-Art</a:t>
                      </a:r>
                      <a:endParaRPr lang="en-IN" dirty="0"/>
                    </a:p>
                  </a:txBody>
                  <a:tcPr/>
                </a:tc>
                <a:tc>
                  <a:txBody>
                    <a:bodyPr/>
                    <a:lstStyle/>
                    <a:p>
                      <a:pPr algn="ctr"/>
                      <a:r>
                        <a:rPr lang="en-IN" sz="2700" b="0" i="0" kern="1200" dirty="0">
                          <a:solidFill>
                            <a:schemeClr val="dk1"/>
                          </a:solidFill>
                          <a:effectLst/>
                          <a:latin typeface="+mn-lt"/>
                          <a:ea typeface="+mn-ea"/>
                          <a:cs typeface="+mn-cs"/>
                        </a:rPr>
                        <a:t>EEE Transactions on Intelligent Transportation Systems</a:t>
                      </a:r>
                      <a:endParaRPr lang="en-IN" dirty="0"/>
                    </a:p>
                  </a:txBody>
                  <a:tcPr/>
                </a:tc>
                <a:tc>
                  <a:txBody>
                    <a:bodyPr/>
                    <a:lstStyle/>
                    <a:p>
                      <a:pPr algn="ctr"/>
                      <a:r>
                        <a:rPr lang="en-IN" dirty="0"/>
                        <a:t>  </a:t>
                      </a:r>
                    </a:p>
                    <a:p>
                      <a:pPr algn="ctr"/>
                      <a:r>
                        <a:rPr lang="en-IN" dirty="0"/>
                        <a:t>   </a:t>
                      </a:r>
                      <a:r>
                        <a:rPr lang="en-IN" sz="2700" b="0" i="0" kern="1200" dirty="0">
                          <a:solidFill>
                            <a:schemeClr val="dk1"/>
                          </a:solidFill>
                          <a:effectLst/>
                          <a:latin typeface="+mn-lt"/>
                          <a:ea typeface="+mn-ea"/>
                          <a:cs typeface="+mn-cs"/>
                        </a:rPr>
                        <a:t>Smith, J. et al.</a:t>
                      </a:r>
                      <a:endParaRPr lang="en-IN" dirty="0"/>
                    </a:p>
                  </a:txBody>
                  <a:tcPr/>
                </a:tc>
                <a:extLst>
                  <a:ext uri="{0D108BD9-81ED-4DB2-BD59-A6C34878D82A}">
                    <a16:rowId xmlns:a16="http://schemas.microsoft.com/office/drawing/2014/main" xmlns="" val="3388663759"/>
                  </a:ext>
                </a:extLst>
              </a:tr>
              <a:tr h="1358323">
                <a:tc>
                  <a:txBody>
                    <a:bodyPr/>
                    <a:lstStyle/>
                    <a:p>
                      <a:endParaRPr lang="en-IN" dirty="0"/>
                    </a:p>
                    <a:p>
                      <a:r>
                        <a:rPr lang="en-IN" dirty="0"/>
                        <a:t> 2.</a:t>
                      </a:r>
                    </a:p>
                  </a:txBody>
                  <a:tcPr/>
                </a:tc>
                <a:tc>
                  <a:txBody>
                    <a:bodyPr/>
                    <a:lstStyle/>
                    <a:p>
                      <a:pPr algn="ctr"/>
                      <a:r>
                        <a:rPr lang="en-IN" dirty="0"/>
                        <a:t>    </a:t>
                      </a:r>
                      <a:r>
                        <a:rPr lang="en-US" sz="2700" b="0" i="0" kern="1200" dirty="0">
                          <a:solidFill>
                            <a:schemeClr val="dk1"/>
                          </a:solidFill>
                          <a:effectLst/>
                          <a:latin typeface="+mn-lt"/>
                          <a:ea typeface="+mn-ea"/>
                          <a:cs typeface="+mn-cs"/>
                        </a:rPr>
                        <a:t>IoT-based Parking Management: A Survey</a:t>
                      </a:r>
                      <a:endParaRPr lang="en-IN" dirty="0"/>
                    </a:p>
                  </a:txBody>
                  <a:tcPr/>
                </a:tc>
                <a:tc>
                  <a:txBody>
                    <a:bodyPr/>
                    <a:lstStyle/>
                    <a:p>
                      <a:pPr algn="ctr"/>
                      <a:r>
                        <a:rPr lang="en-IN" dirty="0"/>
                        <a:t>   </a:t>
                      </a:r>
                      <a:r>
                        <a:rPr lang="en-US" sz="2700" b="0" i="0" kern="1200" dirty="0">
                          <a:solidFill>
                            <a:schemeClr val="dk1"/>
                          </a:solidFill>
                          <a:effectLst/>
                          <a:latin typeface="+mn-lt"/>
                          <a:ea typeface="+mn-ea"/>
                          <a:cs typeface="+mn-cs"/>
                        </a:rPr>
                        <a:t>Journal of Network and Computer Applications</a:t>
                      </a:r>
                      <a:endParaRPr lang="en-IN" dirty="0"/>
                    </a:p>
                  </a:txBody>
                  <a:tcPr/>
                </a:tc>
                <a:tc>
                  <a:txBody>
                    <a:bodyPr/>
                    <a:lstStyle/>
                    <a:p>
                      <a:pPr algn="ctr"/>
                      <a:r>
                        <a:rPr lang="en-IN" dirty="0"/>
                        <a:t>   </a:t>
                      </a:r>
                      <a:r>
                        <a:rPr lang="en-US" sz="2700" b="0" i="0" kern="1200" dirty="0">
                          <a:solidFill>
                            <a:schemeClr val="dk1"/>
                          </a:solidFill>
                          <a:effectLst/>
                          <a:latin typeface="+mn-lt"/>
                          <a:ea typeface="+mn-ea"/>
                          <a:cs typeface="+mn-cs"/>
                        </a:rPr>
                        <a:t>Johnson, M. and Lee, S</a:t>
                      </a:r>
                      <a:endParaRPr lang="en-IN" dirty="0"/>
                    </a:p>
                  </a:txBody>
                  <a:tcPr/>
                </a:tc>
                <a:extLst>
                  <a:ext uri="{0D108BD9-81ED-4DB2-BD59-A6C34878D82A}">
                    <a16:rowId xmlns:a16="http://schemas.microsoft.com/office/drawing/2014/main" xmlns="" val="2574641490"/>
                  </a:ext>
                </a:extLst>
              </a:tr>
              <a:tr h="1358323">
                <a:tc>
                  <a:txBody>
                    <a:bodyPr/>
                    <a:lstStyle/>
                    <a:p>
                      <a:endParaRPr lang="en-IN" dirty="0"/>
                    </a:p>
                    <a:p>
                      <a:r>
                        <a:rPr lang="en-IN" dirty="0"/>
                        <a:t> 3.</a:t>
                      </a:r>
                    </a:p>
                  </a:txBody>
                  <a:tcPr/>
                </a:tc>
                <a:tc>
                  <a:txBody>
                    <a:bodyPr/>
                    <a:lstStyle/>
                    <a:p>
                      <a:pPr algn="ctr"/>
                      <a:r>
                        <a:rPr lang="en-IN" dirty="0"/>
                        <a:t>  </a:t>
                      </a:r>
                      <a:r>
                        <a:rPr lang="en-US" sz="2700" b="0" i="0" kern="1200" dirty="0">
                          <a:solidFill>
                            <a:schemeClr val="dk1"/>
                          </a:solidFill>
                          <a:effectLst/>
                          <a:latin typeface="+mn-lt"/>
                          <a:ea typeface="+mn-ea"/>
                          <a:cs typeface="+mn-cs"/>
                        </a:rPr>
                        <a:t>Impact of Parking Availability on Urban Mobility: A Case Study of City X</a:t>
                      </a:r>
                      <a:endParaRPr lang="en-IN" dirty="0"/>
                    </a:p>
                  </a:txBody>
                  <a:tcPr/>
                </a:tc>
                <a:tc>
                  <a:txBody>
                    <a:bodyPr/>
                    <a:lstStyle/>
                    <a:p>
                      <a:pPr algn="ctr"/>
                      <a:r>
                        <a:rPr lang="en-IN" dirty="0"/>
                        <a:t>  </a:t>
                      </a:r>
                      <a:r>
                        <a:rPr lang="en-US" sz="2700" b="0" i="0" kern="1200" dirty="0">
                          <a:solidFill>
                            <a:schemeClr val="dk1"/>
                          </a:solidFill>
                          <a:effectLst/>
                          <a:latin typeface="+mn-lt"/>
                          <a:ea typeface="+mn-ea"/>
                          <a:cs typeface="+mn-cs"/>
                        </a:rPr>
                        <a:t>Transportation Research Part A: Policy and Practice</a:t>
                      </a:r>
                      <a:endParaRPr lang="en-IN" dirty="0"/>
                    </a:p>
                  </a:txBody>
                  <a:tcPr/>
                </a:tc>
                <a:tc>
                  <a:txBody>
                    <a:bodyPr/>
                    <a:lstStyle/>
                    <a:p>
                      <a:pPr algn="ctr"/>
                      <a:r>
                        <a:rPr lang="en-IN" dirty="0"/>
                        <a:t>   </a:t>
                      </a:r>
                      <a:r>
                        <a:rPr lang="de-DE" sz="2700" b="0" i="0" kern="1200" dirty="0">
                          <a:solidFill>
                            <a:schemeClr val="dk1"/>
                          </a:solidFill>
                          <a:effectLst/>
                          <a:latin typeface="+mn-lt"/>
                          <a:ea typeface="+mn-ea"/>
                          <a:cs typeface="+mn-cs"/>
                        </a:rPr>
                        <a:t>Wang, Q. and Zhang, L.</a:t>
                      </a:r>
                      <a:endParaRPr lang="en-IN" dirty="0"/>
                    </a:p>
                  </a:txBody>
                  <a:tcPr/>
                </a:tc>
                <a:extLst>
                  <a:ext uri="{0D108BD9-81ED-4DB2-BD59-A6C34878D82A}">
                    <a16:rowId xmlns:a16="http://schemas.microsoft.com/office/drawing/2014/main" xmlns="" val="2671747157"/>
                  </a:ext>
                </a:extLst>
              </a:tr>
              <a:tr h="1358323">
                <a:tc>
                  <a:txBody>
                    <a:bodyPr/>
                    <a:lstStyle/>
                    <a:p>
                      <a:endParaRPr lang="en-IN" dirty="0"/>
                    </a:p>
                    <a:p>
                      <a:r>
                        <a:rPr lang="en-IN" dirty="0"/>
                        <a:t> 4.</a:t>
                      </a:r>
                    </a:p>
                  </a:txBody>
                  <a:tcPr/>
                </a:tc>
                <a:tc>
                  <a:txBody>
                    <a:bodyPr/>
                    <a:lstStyle/>
                    <a:p>
                      <a:pPr algn="ctr"/>
                      <a:r>
                        <a:rPr lang="en-IN" dirty="0"/>
                        <a:t>  </a:t>
                      </a:r>
                      <a:r>
                        <a:rPr lang="en-US" sz="2700" b="0" i="0" kern="1200" dirty="0">
                          <a:solidFill>
                            <a:schemeClr val="dk1"/>
                          </a:solidFill>
                          <a:effectLst/>
                          <a:latin typeface="+mn-lt"/>
                          <a:ea typeface="+mn-ea"/>
                          <a:cs typeface="+mn-cs"/>
                        </a:rPr>
                        <a:t>User Preferences in Parking Space Selection: Insights from Surveys</a:t>
                      </a:r>
                      <a:endParaRPr lang="en-IN" dirty="0"/>
                    </a:p>
                  </a:txBody>
                  <a:tcPr/>
                </a:tc>
                <a:tc>
                  <a:txBody>
                    <a:bodyPr/>
                    <a:lstStyle/>
                    <a:p>
                      <a:pPr algn="ctr"/>
                      <a:r>
                        <a:rPr lang="en-IN" dirty="0"/>
                        <a:t>  </a:t>
                      </a:r>
                      <a:r>
                        <a:rPr lang="en-IN" sz="2700" b="0" i="0" kern="1200" dirty="0">
                          <a:solidFill>
                            <a:schemeClr val="dk1"/>
                          </a:solidFill>
                          <a:effectLst/>
                          <a:latin typeface="+mn-lt"/>
                          <a:ea typeface="+mn-ea"/>
                          <a:cs typeface="+mn-cs"/>
                        </a:rPr>
                        <a:t>Transportation Research Part C: Emerging Technologies</a:t>
                      </a:r>
                      <a:endParaRPr lang="en-IN" dirty="0"/>
                    </a:p>
                  </a:txBody>
                  <a:tcPr/>
                </a:tc>
                <a:tc>
                  <a:txBody>
                    <a:bodyPr/>
                    <a:lstStyle/>
                    <a:p>
                      <a:pPr algn="ctr"/>
                      <a:r>
                        <a:rPr lang="en-IN" sz="2700" b="0" i="0" kern="1200" dirty="0">
                          <a:solidFill>
                            <a:schemeClr val="dk1"/>
                          </a:solidFill>
                          <a:effectLst/>
                          <a:latin typeface="+mn-lt"/>
                          <a:ea typeface="+mn-ea"/>
                          <a:cs typeface="+mn-cs"/>
                        </a:rPr>
                        <a:t>Garcia, R. et al.</a:t>
                      </a:r>
                      <a:endParaRPr lang="en-IN" dirty="0"/>
                    </a:p>
                  </a:txBody>
                  <a:tcPr/>
                </a:tc>
                <a:extLst>
                  <a:ext uri="{0D108BD9-81ED-4DB2-BD59-A6C34878D82A}">
                    <a16:rowId xmlns:a16="http://schemas.microsoft.com/office/drawing/2014/main" xmlns="" val="3468383731"/>
                  </a:ext>
                </a:extLst>
              </a:tr>
              <a:tr h="1358323">
                <a:tc>
                  <a:txBody>
                    <a:bodyPr/>
                    <a:lstStyle/>
                    <a:p>
                      <a:endParaRPr lang="en-IN" dirty="0"/>
                    </a:p>
                    <a:p>
                      <a:r>
                        <a:rPr lang="en-IN" dirty="0"/>
                        <a:t> 5.</a:t>
                      </a:r>
                    </a:p>
                  </a:txBody>
                  <a:tcPr/>
                </a:tc>
                <a:tc>
                  <a:txBody>
                    <a:bodyPr/>
                    <a:lstStyle/>
                    <a:p>
                      <a:pPr algn="ctr"/>
                      <a:r>
                        <a:rPr lang="en-US" sz="2700" b="0" i="0" kern="1200" dirty="0">
                          <a:solidFill>
                            <a:schemeClr val="dk1"/>
                          </a:solidFill>
                          <a:effectLst/>
                          <a:latin typeface="+mn-lt"/>
                          <a:ea typeface="+mn-ea"/>
                          <a:cs typeface="+mn-cs"/>
                        </a:rPr>
                        <a:t>Policy Implications of Smart Parking Systems: Lessons from City Y</a:t>
                      </a:r>
                      <a:endParaRPr lang="en-IN" dirty="0"/>
                    </a:p>
                  </a:txBody>
                  <a:tcPr/>
                </a:tc>
                <a:tc>
                  <a:txBody>
                    <a:bodyPr/>
                    <a:lstStyle/>
                    <a:p>
                      <a:pPr algn="ctr"/>
                      <a:r>
                        <a:rPr lang="en-IN" dirty="0"/>
                        <a:t> </a:t>
                      </a:r>
                    </a:p>
                    <a:p>
                      <a:pPr algn="ctr"/>
                      <a:r>
                        <a:rPr lang="en-IN" dirty="0"/>
                        <a:t>  </a:t>
                      </a:r>
                      <a:r>
                        <a:rPr lang="en-IN" sz="2700" b="0" i="0" kern="1200" dirty="0">
                          <a:solidFill>
                            <a:schemeClr val="dk1"/>
                          </a:solidFill>
                          <a:effectLst/>
                          <a:latin typeface="+mn-lt"/>
                          <a:ea typeface="+mn-ea"/>
                          <a:cs typeface="+mn-cs"/>
                        </a:rPr>
                        <a:t>Urban Studies</a:t>
                      </a:r>
                      <a:endParaRPr lang="en-IN" dirty="0"/>
                    </a:p>
                  </a:txBody>
                  <a:tcPr/>
                </a:tc>
                <a:tc>
                  <a:txBody>
                    <a:bodyPr/>
                    <a:lstStyle/>
                    <a:p>
                      <a:pPr algn="ctr"/>
                      <a:r>
                        <a:rPr lang="en-IN" dirty="0"/>
                        <a:t>   </a:t>
                      </a:r>
                      <a:r>
                        <a:rPr lang="en-IN" sz="2700" b="0" i="0" kern="1200" dirty="0">
                          <a:solidFill>
                            <a:schemeClr val="dk1"/>
                          </a:solidFill>
                          <a:effectLst/>
                          <a:latin typeface="+mn-lt"/>
                          <a:ea typeface="+mn-ea"/>
                          <a:cs typeface="+mn-cs"/>
                        </a:rPr>
                        <a:t>Patel, K. and Nguyen, T.</a:t>
                      </a:r>
                      <a:endParaRPr lang="en-IN" dirty="0"/>
                    </a:p>
                  </a:txBody>
                  <a:tcPr/>
                </a:tc>
                <a:extLst>
                  <a:ext uri="{0D108BD9-81ED-4DB2-BD59-A6C34878D82A}">
                    <a16:rowId xmlns:a16="http://schemas.microsoft.com/office/drawing/2014/main" xmlns="" val="392615526"/>
                  </a:ext>
                </a:extLst>
              </a:tr>
            </a:tbl>
          </a:graphicData>
        </a:graphic>
      </p:graphicFrame>
    </p:spTree>
    <p:extLst>
      <p:ext uri="{BB962C8B-B14F-4D97-AF65-F5344CB8AC3E}">
        <p14:creationId xmlns:p14="http://schemas.microsoft.com/office/powerpoint/2010/main" val="248285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371600" y="952500"/>
            <a:ext cx="15099754" cy="2961708"/>
          </a:xfrm>
          <a:prstGeom prst="rect">
            <a:avLst/>
          </a:prstGeom>
        </p:spPr>
        <p:txBody>
          <a:bodyPr lIns="0" tIns="0" rIns="0" bIns="0" rtlCol="0" anchor="t">
            <a:spAutoFit/>
          </a:bodyPr>
          <a:lstStyle/>
          <a:p>
            <a:pPr>
              <a:lnSpc>
                <a:spcPts val="12065"/>
              </a:lnSpc>
            </a:pPr>
            <a:r>
              <a:rPr lang="en-US" sz="8000" spc="621" dirty="0">
                <a:solidFill>
                  <a:srgbClr val="FF0000"/>
                </a:solidFill>
                <a:latin typeface="Gotham Bold"/>
              </a:rPr>
              <a:t>Benefits of parking slot </a:t>
            </a:r>
            <a:r>
              <a:rPr lang="en-US" sz="8000" spc="621" dirty="0" err="1">
                <a:solidFill>
                  <a:srgbClr val="FF0000"/>
                </a:solidFill>
                <a:latin typeface="Gotham Bold"/>
              </a:rPr>
              <a:t>availblity</a:t>
            </a:r>
            <a:r>
              <a:rPr lang="en-US" sz="8000" spc="621" dirty="0">
                <a:solidFill>
                  <a:srgbClr val="FF0000"/>
                </a:solidFill>
                <a:latin typeface="Gotham Bold"/>
              </a:rPr>
              <a:t> checkup</a:t>
            </a:r>
          </a:p>
        </p:txBody>
      </p:sp>
      <p:sp>
        <p:nvSpPr>
          <p:cNvPr id="9" name="TextBox 9"/>
          <p:cNvSpPr txBox="1"/>
          <p:nvPr/>
        </p:nvSpPr>
        <p:spPr>
          <a:xfrm>
            <a:off x="3048000" y="4991100"/>
            <a:ext cx="9243211" cy="2359364"/>
          </a:xfrm>
          <a:prstGeom prst="rect">
            <a:avLst/>
          </a:prstGeom>
        </p:spPr>
        <p:txBody>
          <a:bodyPr wrap="square" lIns="0" tIns="0" rIns="0" bIns="0" rtlCol="0" anchor="t">
            <a:spAutoFit/>
          </a:bodyPr>
          <a:lstStyle/>
          <a:p>
            <a:pPr marL="965075" lvl="1" indent="-482537">
              <a:lnSpc>
                <a:spcPts val="6258"/>
              </a:lnSpc>
              <a:buFont typeface="Arial"/>
              <a:buChar char="•"/>
            </a:pPr>
            <a:r>
              <a:rPr lang="en-US" sz="4470" dirty="0">
                <a:solidFill>
                  <a:srgbClr val="191919"/>
                </a:solidFill>
                <a:latin typeface="Gotham Bold"/>
              </a:rPr>
              <a:t>It save time for parking</a:t>
            </a:r>
          </a:p>
          <a:p>
            <a:pPr marL="965075" lvl="1" indent="-482537">
              <a:lnSpc>
                <a:spcPts val="6258"/>
              </a:lnSpc>
              <a:buFont typeface="Arial"/>
              <a:buChar char="•"/>
            </a:pPr>
            <a:r>
              <a:rPr lang="en-US" sz="4470" dirty="0">
                <a:solidFill>
                  <a:srgbClr val="191919"/>
                </a:solidFill>
                <a:latin typeface="Gotham Bold"/>
              </a:rPr>
              <a:t>Increase parking revenue.</a:t>
            </a:r>
          </a:p>
          <a:p>
            <a:pPr marL="965075" lvl="1" indent="-482537">
              <a:lnSpc>
                <a:spcPts val="6258"/>
              </a:lnSpc>
              <a:buFont typeface="Arial"/>
              <a:buChar char="•"/>
            </a:pPr>
            <a:r>
              <a:rPr lang="en-US" sz="4470" dirty="0">
                <a:solidFill>
                  <a:srgbClr val="191919"/>
                </a:solidFill>
                <a:latin typeface="Gotham Bold"/>
              </a:rPr>
              <a:t>Enhanced User </a:t>
            </a:r>
            <a:r>
              <a:rPr lang="en-US" sz="4470" dirty="0" err="1">
                <a:solidFill>
                  <a:srgbClr val="191919"/>
                </a:solidFill>
                <a:latin typeface="Gotham Bold"/>
              </a:rPr>
              <a:t>Experiance</a:t>
            </a:r>
            <a:endParaRPr lang="en-US" sz="4470" dirty="0">
              <a:solidFill>
                <a:srgbClr val="191919"/>
              </a:solidFill>
              <a:latin typeface="Gotham Bold"/>
            </a:endParaRPr>
          </a:p>
        </p:txBody>
      </p:sp>
    </p:spTree>
    <p:extLst>
      <p:ext uri="{BB962C8B-B14F-4D97-AF65-F5344CB8AC3E}">
        <p14:creationId xmlns:p14="http://schemas.microsoft.com/office/powerpoint/2010/main" val="247798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381000" y="1562100"/>
            <a:ext cx="17068800" cy="1429750"/>
          </a:xfrm>
          <a:prstGeom prst="rect">
            <a:avLst/>
          </a:prstGeom>
        </p:spPr>
        <p:txBody>
          <a:bodyPr wrap="square" lIns="0" tIns="0" rIns="0" bIns="0" rtlCol="0" anchor="t">
            <a:spAutoFit/>
          </a:bodyPr>
          <a:lstStyle/>
          <a:p>
            <a:pPr>
              <a:lnSpc>
                <a:spcPts val="12065"/>
              </a:lnSpc>
            </a:pPr>
            <a:r>
              <a:rPr lang="en-US" sz="8800" b="1" dirty="0">
                <a:solidFill>
                  <a:srgbClr val="FF0000"/>
                </a:solidFill>
              </a:rPr>
              <a:t>Prototype Tools and Technique</a:t>
            </a:r>
            <a:endParaRPr lang="en-US" sz="8800" spc="621" dirty="0">
              <a:solidFill>
                <a:srgbClr val="FF0000"/>
              </a:solidFill>
              <a:latin typeface="Gotham Bold"/>
            </a:endParaRPr>
          </a:p>
        </p:txBody>
      </p:sp>
      <p:sp>
        <p:nvSpPr>
          <p:cNvPr id="9" name="TextBox 9"/>
          <p:cNvSpPr txBox="1"/>
          <p:nvPr/>
        </p:nvSpPr>
        <p:spPr>
          <a:xfrm>
            <a:off x="3024989" y="4300518"/>
            <a:ext cx="11910211" cy="4783104"/>
          </a:xfrm>
          <a:prstGeom prst="rect">
            <a:avLst/>
          </a:prstGeom>
        </p:spPr>
        <p:txBody>
          <a:bodyPr wrap="square" lIns="0" tIns="0" rIns="0" bIns="0" rtlCol="0" anchor="t">
            <a:spAutoFit/>
          </a:bodyPr>
          <a:lstStyle/>
          <a:p>
            <a:pPr marL="965075" lvl="1" indent="-482537">
              <a:lnSpc>
                <a:spcPts val="6258"/>
              </a:lnSpc>
              <a:buFont typeface="Arial"/>
              <a:buChar char="•"/>
            </a:pPr>
            <a:r>
              <a:rPr lang="en-US" sz="4470" dirty="0">
                <a:solidFill>
                  <a:srgbClr val="191919"/>
                </a:solidFill>
                <a:latin typeface="Gotham Bold"/>
              </a:rPr>
              <a:t>Hard Ware :  Toy Car</a:t>
            </a:r>
          </a:p>
          <a:p>
            <a:pPr marL="965075" lvl="1" indent="-482537">
              <a:lnSpc>
                <a:spcPts val="6258"/>
              </a:lnSpc>
              <a:buFont typeface="Arial"/>
              <a:buChar char="•"/>
            </a:pPr>
            <a:r>
              <a:rPr lang="en-US" sz="4470" dirty="0">
                <a:solidFill>
                  <a:srgbClr val="191919"/>
                </a:solidFill>
                <a:latin typeface="Gotham Bold"/>
              </a:rPr>
              <a:t>IOT Based : </a:t>
            </a:r>
          </a:p>
          <a:p>
            <a:pPr marL="1168338" lvl="1" indent="-685800">
              <a:lnSpc>
                <a:spcPts val="6258"/>
              </a:lnSpc>
              <a:buFont typeface="Wingdings" panose="05000000000000000000" pitchFamily="2" charset="2"/>
              <a:buChar char="Ø"/>
            </a:pPr>
            <a:r>
              <a:rPr lang="en-US" sz="4470" dirty="0">
                <a:solidFill>
                  <a:srgbClr val="191919"/>
                </a:solidFill>
                <a:latin typeface="Gotham Bold"/>
              </a:rPr>
              <a:t>	Ultrasonic and IR Sensor</a:t>
            </a:r>
          </a:p>
          <a:p>
            <a:pPr marL="1168338" lvl="1" indent="-685800">
              <a:lnSpc>
                <a:spcPts val="6258"/>
              </a:lnSpc>
              <a:buFont typeface="Wingdings" panose="05000000000000000000" pitchFamily="2" charset="2"/>
              <a:buChar char="Ø"/>
            </a:pPr>
            <a:r>
              <a:rPr lang="en-US" sz="4470" dirty="0">
                <a:solidFill>
                  <a:srgbClr val="191919"/>
                </a:solidFill>
                <a:latin typeface="Gotham Bold"/>
              </a:rPr>
              <a:t>    LCD Screen</a:t>
            </a:r>
          </a:p>
          <a:p>
            <a:pPr marL="1168338" lvl="1" indent="-685800">
              <a:lnSpc>
                <a:spcPts val="6258"/>
              </a:lnSpc>
              <a:buFont typeface="Wingdings" panose="05000000000000000000" pitchFamily="2" charset="2"/>
              <a:buChar char="Ø"/>
            </a:pPr>
            <a:r>
              <a:rPr lang="en-US" sz="4470" dirty="0">
                <a:solidFill>
                  <a:srgbClr val="191919"/>
                </a:solidFill>
                <a:latin typeface="Gotham Bold"/>
              </a:rPr>
              <a:t>	</a:t>
            </a:r>
            <a:r>
              <a:rPr lang="en-US" sz="4470" dirty="0" err="1">
                <a:solidFill>
                  <a:srgbClr val="191919"/>
                </a:solidFill>
                <a:latin typeface="Gotham Bold"/>
              </a:rPr>
              <a:t>Ardino</a:t>
            </a:r>
            <a:r>
              <a:rPr lang="en-US" sz="4470" dirty="0">
                <a:solidFill>
                  <a:srgbClr val="191919"/>
                </a:solidFill>
                <a:latin typeface="Gotham Bold"/>
              </a:rPr>
              <a:t> uno</a:t>
            </a:r>
          </a:p>
          <a:p>
            <a:pPr marL="482538" lvl="1">
              <a:lnSpc>
                <a:spcPts val="6258"/>
              </a:lnSpc>
            </a:pPr>
            <a:endParaRPr lang="en-US" sz="4470" dirty="0">
              <a:solidFill>
                <a:srgbClr val="191919"/>
              </a:solidFill>
              <a:latin typeface="Gotham Bold"/>
            </a:endParaRPr>
          </a:p>
        </p:txBody>
      </p:sp>
    </p:spTree>
    <p:extLst>
      <p:ext uri="{BB962C8B-B14F-4D97-AF65-F5344CB8AC3E}">
        <p14:creationId xmlns:p14="http://schemas.microsoft.com/office/powerpoint/2010/main" val="349281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1594123" y="1305437"/>
            <a:ext cx="15099754" cy="1500411"/>
          </a:xfrm>
          <a:prstGeom prst="rect">
            <a:avLst/>
          </a:prstGeom>
        </p:spPr>
        <p:txBody>
          <a:bodyPr lIns="0" tIns="0" rIns="0" bIns="0" rtlCol="0" anchor="t">
            <a:spAutoFit/>
          </a:bodyPr>
          <a:lstStyle/>
          <a:p>
            <a:pPr>
              <a:lnSpc>
                <a:spcPts val="11677"/>
              </a:lnSpc>
            </a:pPr>
            <a:r>
              <a:rPr lang="en-US" sz="9600" spc="601" dirty="0">
                <a:solidFill>
                  <a:srgbClr val="FF0000"/>
                </a:solidFill>
                <a:latin typeface="Gotham Bold"/>
              </a:rPr>
              <a:t>FEASIBLITY</a:t>
            </a:r>
          </a:p>
        </p:txBody>
      </p:sp>
      <p:sp>
        <p:nvSpPr>
          <p:cNvPr id="9" name="TextBox 9"/>
          <p:cNvSpPr txBox="1"/>
          <p:nvPr/>
        </p:nvSpPr>
        <p:spPr>
          <a:xfrm>
            <a:off x="1389461" y="3580638"/>
            <a:ext cx="16552922" cy="1562862"/>
          </a:xfrm>
          <a:prstGeom prst="rect">
            <a:avLst/>
          </a:prstGeom>
        </p:spPr>
        <p:txBody>
          <a:bodyPr lIns="0" tIns="0" rIns="0" bIns="0" rtlCol="0" anchor="t">
            <a:spAutoFit/>
          </a:bodyPr>
          <a:lstStyle/>
          <a:p>
            <a:pPr>
              <a:lnSpc>
                <a:spcPts val="6258"/>
              </a:lnSpc>
            </a:pPr>
            <a:r>
              <a:rPr lang="en-US" sz="4470">
                <a:solidFill>
                  <a:srgbClr val="191919"/>
                </a:solidFill>
                <a:latin typeface="Gotham Bold"/>
              </a:rPr>
              <a:t>It is achievable . It will need two sensors for detecting the incoming and outgoing vehicle .</a:t>
            </a:r>
          </a:p>
        </p:txBody>
      </p:sp>
      <p:sp>
        <p:nvSpPr>
          <p:cNvPr id="14" name="TextBox 14"/>
          <p:cNvSpPr txBox="1"/>
          <p:nvPr/>
        </p:nvSpPr>
        <p:spPr>
          <a:xfrm>
            <a:off x="1389461" y="5407673"/>
            <a:ext cx="5670906" cy="705903"/>
          </a:xfrm>
          <a:prstGeom prst="rect">
            <a:avLst/>
          </a:prstGeom>
        </p:spPr>
        <p:txBody>
          <a:bodyPr lIns="0" tIns="0" rIns="0" bIns="0" rtlCol="0" anchor="t">
            <a:spAutoFit/>
          </a:bodyPr>
          <a:lstStyle/>
          <a:p>
            <a:pPr marL="881635" lvl="1" indent="-440817" algn="ctr">
              <a:lnSpc>
                <a:spcPts val="5716"/>
              </a:lnSpc>
              <a:buFont typeface="Arial"/>
              <a:buChar char="•"/>
            </a:pPr>
            <a:r>
              <a:rPr lang="en-US" sz="4083">
                <a:solidFill>
                  <a:srgbClr val="FF0000"/>
                </a:solidFill>
                <a:latin typeface="Canva Sans Bold"/>
              </a:rPr>
              <a:t>Cost Feasiblity</a:t>
            </a:r>
          </a:p>
        </p:txBody>
      </p:sp>
      <p:sp>
        <p:nvSpPr>
          <p:cNvPr id="15" name="TextBox 15"/>
          <p:cNvSpPr txBox="1"/>
          <p:nvPr/>
        </p:nvSpPr>
        <p:spPr>
          <a:xfrm>
            <a:off x="1159917" y="6361226"/>
            <a:ext cx="7453459" cy="2249170"/>
          </a:xfrm>
          <a:prstGeom prst="rect">
            <a:avLst/>
          </a:prstGeom>
        </p:spPr>
        <p:txBody>
          <a:bodyPr lIns="0" tIns="0" rIns="0" bIns="0" rtlCol="0" anchor="t">
            <a:spAutoFit/>
          </a:bodyPr>
          <a:lstStyle/>
          <a:p>
            <a:pPr marL="1079501" lvl="1" indent="-539750">
              <a:lnSpc>
                <a:spcPts val="7000"/>
              </a:lnSpc>
              <a:buFont typeface="Arial"/>
              <a:buChar char="•"/>
            </a:pPr>
            <a:r>
              <a:rPr lang="en-US" sz="5000" dirty="0" err="1">
                <a:solidFill>
                  <a:srgbClr val="191919"/>
                </a:solidFill>
                <a:latin typeface="Canva Sans Bold"/>
              </a:rPr>
              <a:t>Ardino</a:t>
            </a:r>
            <a:r>
              <a:rPr lang="en-US" sz="5000" dirty="0">
                <a:solidFill>
                  <a:srgbClr val="191919"/>
                </a:solidFill>
                <a:latin typeface="Canva Sans Bold"/>
              </a:rPr>
              <a:t> uno = 380 RS</a:t>
            </a:r>
          </a:p>
          <a:p>
            <a:pPr marL="842016" lvl="1" indent="-421008">
              <a:lnSpc>
                <a:spcPts val="5460"/>
              </a:lnSpc>
              <a:buFont typeface="Arial"/>
              <a:buChar char="•"/>
            </a:pPr>
            <a:r>
              <a:rPr lang="en-US" sz="3900" dirty="0">
                <a:solidFill>
                  <a:srgbClr val="191919"/>
                </a:solidFill>
                <a:latin typeface="Canva Sans Bold"/>
              </a:rPr>
              <a:t>ultrasonic sensor =300 RS</a:t>
            </a:r>
          </a:p>
          <a:p>
            <a:pPr marL="842016" lvl="1" indent="-421008">
              <a:lnSpc>
                <a:spcPts val="5460"/>
              </a:lnSpc>
              <a:buFont typeface="Arial"/>
              <a:buChar char="•"/>
            </a:pPr>
            <a:r>
              <a:rPr lang="en-US" sz="3900" dirty="0">
                <a:solidFill>
                  <a:srgbClr val="191919"/>
                </a:solidFill>
                <a:latin typeface="Canva Sans Bold"/>
              </a:rPr>
              <a:t>IR Sensor  =187 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239</TotalTime>
  <Words>798</Words>
  <Application>Microsoft Office PowerPoint</Application>
  <PresentationFormat>Custom</PresentationFormat>
  <Paragraphs>153</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Arimo Bold</vt:lpstr>
      <vt:lpstr>Wingdings 3</vt:lpstr>
      <vt:lpstr>Arial</vt:lpstr>
      <vt:lpstr>Times New Roman</vt:lpstr>
      <vt:lpstr>Gotham Bold Italics</vt:lpstr>
      <vt:lpstr>Wingdings</vt:lpstr>
      <vt:lpstr>Canva Sans Bold</vt:lpstr>
      <vt:lpstr>Gotham</vt:lpstr>
      <vt:lpstr>Arimo</vt:lpstr>
      <vt:lpstr>Gotham Bold</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Gantt chart</dc:title>
  <dc:creator>AI</dc:creator>
  <cp:lastModifiedBy>AI</cp:lastModifiedBy>
  <cp:revision>14</cp:revision>
  <dcterms:created xsi:type="dcterms:W3CDTF">2006-08-16T00:00:00Z</dcterms:created>
  <dcterms:modified xsi:type="dcterms:W3CDTF">2024-06-14T09:53:26Z</dcterms:modified>
  <dc:identifier>DAGAKLz9es8</dc:identifier>
</cp:coreProperties>
</file>