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9" r:id="rId1"/>
    <p:sldMasterId id="2147483659" r:id="rId2"/>
    <p:sldMasterId id="2147483669" r:id="rId3"/>
  </p:sldMasterIdLst>
  <p:notesMasterIdLst>
    <p:notesMasterId r:id="rId55"/>
  </p:notesMasterIdLst>
  <p:sldIdLst>
    <p:sldId id="256" r:id="rId4"/>
    <p:sldId id="326" r:id="rId5"/>
    <p:sldId id="292" r:id="rId6"/>
    <p:sldId id="295" r:id="rId7"/>
    <p:sldId id="327" r:id="rId8"/>
    <p:sldId id="328" r:id="rId9"/>
    <p:sldId id="298" r:id="rId10"/>
    <p:sldId id="299" r:id="rId11"/>
    <p:sldId id="268" r:id="rId12"/>
    <p:sldId id="329" r:id="rId13"/>
    <p:sldId id="301" r:id="rId14"/>
    <p:sldId id="302" r:id="rId15"/>
    <p:sldId id="330" r:id="rId16"/>
    <p:sldId id="304" r:id="rId17"/>
    <p:sldId id="305" r:id="rId18"/>
    <p:sldId id="313" r:id="rId19"/>
    <p:sldId id="332" r:id="rId20"/>
    <p:sldId id="333" r:id="rId21"/>
    <p:sldId id="306" r:id="rId22"/>
    <p:sldId id="307" r:id="rId23"/>
    <p:sldId id="334" r:id="rId24"/>
    <p:sldId id="335" r:id="rId25"/>
    <p:sldId id="336" r:id="rId26"/>
    <p:sldId id="308" r:id="rId27"/>
    <p:sldId id="315" r:id="rId28"/>
    <p:sldId id="312" r:id="rId29"/>
    <p:sldId id="314" r:id="rId30"/>
    <p:sldId id="316" r:id="rId31"/>
    <p:sldId id="337" r:id="rId32"/>
    <p:sldId id="320" r:id="rId33"/>
    <p:sldId id="321" r:id="rId34"/>
    <p:sldId id="322"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53" r:id="rId51"/>
    <p:sldId id="354" r:id="rId52"/>
    <p:sldId id="355" r:id="rId53"/>
    <p:sldId id="356" r:id="rId54"/>
  </p:sldIdLst>
  <p:sldSz cx="9144000" cy="5143500" type="screen16x9"/>
  <p:notesSz cx="6858000" cy="9313863"/>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Untitled Section" id="{3540F3E4-3A56-594D-A98C-62123F4F527F}">
          <p14:sldIdLst>
            <p14:sldId id="256"/>
            <p14:sldId id="326"/>
            <p14:sldId id="292"/>
            <p14:sldId id="295"/>
            <p14:sldId id="327"/>
            <p14:sldId id="328"/>
            <p14:sldId id="298"/>
            <p14:sldId id="299"/>
            <p14:sldId id="268"/>
            <p14:sldId id="329"/>
            <p14:sldId id="301"/>
            <p14:sldId id="302"/>
            <p14:sldId id="330"/>
            <p14:sldId id="304"/>
            <p14:sldId id="305"/>
            <p14:sldId id="313"/>
            <p14:sldId id="332"/>
            <p14:sldId id="333"/>
            <p14:sldId id="306"/>
            <p14:sldId id="307"/>
            <p14:sldId id="334"/>
            <p14:sldId id="335"/>
            <p14:sldId id="336"/>
            <p14:sldId id="308"/>
            <p14:sldId id="315"/>
            <p14:sldId id="312"/>
            <p14:sldId id="314"/>
            <p14:sldId id="316"/>
            <p14:sldId id="337"/>
            <p14:sldId id="320"/>
            <p14:sldId id="321"/>
            <p14:sldId id="322"/>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aj Pawar" initials="SP" lastIdx="1" clrIdx="0">
    <p:extLst>
      <p:ext uri="{19B8F6BF-5375-455C-9EA6-DF929625EA0E}">
        <p15:presenceInfo xmlns:p15="http://schemas.microsoft.com/office/powerpoint/2012/main" userId="2618d367597e4a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531F"/>
    <a:srgbClr val="BF5700"/>
    <a:srgbClr val="C01338"/>
    <a:srgbClr val="C00000"/>
    <a:srgbClr val="79C82A"/>
    <a:srgbClr val="DE7E7A"/>
    <a:srgbClr val="D61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50" autoAdjust="0"/>
    <p:restoredTop sz="90955" autoAdjust="0"/>
  </p:normalViewPr>
  <p:slideViewPr>
    <p:cSldViewPr>
      <p:cViewPr varScale="1">
        <p:scale>
          <a:sx n="89" d="100"/>
          <a:sy n="89" d="100"/>
        </p:scale>
        <p:origin x="616" y="4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F61BC03-C347-4B76-B102-C0B229770122}"/>
    <pc:docChg chg="modSld">
      <pc:chgData name="" userId="" providerId="" clId="Web-{DF61BC03-C347-4B76-B102-C0B229770122}" dt="2018-03-19T17:40:31.207" v="3"/>
      <pc:docMkLst>
        <pc:docMk/>
      </pc:docMkLst>
      <pc:sldChg chg="modSp">
        <pc:chgData name="" userId="" providerId="" clId="Web-{DF61BC03-C347-4B76-B102-C0B229770122}" dt="2018-03-19T17:40:31.207" v="3"/>
        <pc:sldMkLst>
          <pc:docMk/>
          <pc:sldMk cId="247584020" sldId="711"/>
        </pc:sldMkLst>
        <pc:spChg chg="mod">
          <ac:chgData name="" userId="" providerId="" clId="Web-{DF61BC03-C347-4B76-B102-C0B229770122}" dt="2018-03-19T17:40:31.207" v="3"/>
          <ac:spMkLst>
            <pc:docMk/>
            <pc:sldMk cId="247584020" sldId="711"/>
            <ac:spMk id="12" creationId="{00000000-0000-0000-0000-000000000000}"/>
          </ac:spMkLst>
        </pc:spChg>
      </pc:sldChg>
    </pc:docChg>
  </pc:docChgLst>
  <pc:docChgLst>
    <pc:chgData clId="Web-{6F3EA92A-6327-4760-B8BE-E7EAE48D3FC4}"/>
    <pc:docChg chg="modSld">
      <pc:chgData name="" userId="" providerId="" clId="Web-{6F3EA92A-6327-4760-B8BE-E7EAE48D3FC4}" dt="2018-03-19T17:41:55.319" v="2"/>
      <pc:docMkLst>
        <pc:docMk/>
      </pc:docMkLst>
      <pc:sldChg chg="modSp">
        <pc:chgData name="" userId="" providerId="" clId="Web-{6F3EA92A-6327-4760-B8BE-E7EAE48D3FC4}" dt="2018-03-19T17:41:55.319" v="2"/>
        <pc:sldMkLst>
          <pc:docMk/>
          <pc:sldMk cId="247584020" sldId="711"/>
        </pc:sldMkLst>
        <pc:spChg chg="mod">
          <ac:chgData name="" userId="" providerId="" clId="Web-{6F3EA92A-6327-4760-B8BE-E7EAE48D3FC4}" dt="2018-03-19T17:41:55.319" v="2"/>
          <ac:spMkLst>
            <pc:docMk/>
            <pc:sldMk cId="247584020" sldId="711"/>
            <ac:spMk id="1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12/7/2018</a:t>
            </a:fld>
            <a:endParaRPr lang="en-US" dirty="0"/>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dirty="0"/>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DB4B-837B-4CFC-B239-50AEC645F314}"/>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9DE46C-15F5-4272-9A5C-9D4D7FE57F78}"/>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78705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79158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749028"/>
            <a:ext cx="4038600" cy="31087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49028"/>
            <a:ext cx="4038600" cy="31087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043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6"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349021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6"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02670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343"/>
            <a:ext cx="7772400" cy="1102995"/>
          </a:xfrm>
        </p:spPr>
        <p:txBody>
          <a:bodyPr/>
          <a:lstStyle>
            <a:lvl1pPr>
              <a:defRPr>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lumMod val="85000"/>
                    <a:lumOff val="1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61331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Click to edit Master title style</a:t>
            </a:r>
          </a:p>
        </p:txBody>
      </p:sp>
      <p:sp>
        <p:nvSpPr>
          <p:cNvPr id="3" name="Content Placeholder 2"/>
          <p:cNvSpPr>
            <a:spLocks noGrp="1"/>
          </p:cNvSpPr>
          <p:nvPr>
            <p:ph idx="1"/>
          </p:nvPr>
        </p:nvSpPr>
        <p:spPr>
          <a:xfrm>
            <a:off x="457200" y="1737360"/>
            <a:ext cx="8229600" cy="29489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0783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5" name="Text Placeholder 2"/>
          <p:cNvSpPr>
            <a:spLocks noGrp="1"/>
          </p:cNvSpPr>
          <p:nvPr>
            <p:ph type="body" idx="1"/>
          </p:nvPr>
        </p:nvSpPr>
        <p:spPr>
          <a:xfrm>
            <a:off x="722313" y="2180035"/>
            <a:ext cx="7772400" cy="1125140"/>
          </a:xfrm>
        </p:spPr>
        <p:txBody>
          <a:bodyPr anchor="b"/>
          <a:lstStyle>
            <a:lvl1pPr marL="0" indent="0">
              <a:buNone/>
              <a:defRPr sz="2000">
                <a:solidFill>
                  <a:schemeClr val="tx1">
                    <a:lumMod val="75000"/>
                    <a:lumOff val="2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5988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675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3696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36138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69085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77478"/>
            <a:ext cx="8229600" cy="857250"/>
          </a:xfrm>
        </p:spPr>
        <p:txBody>
          <a:bodyPr/>
          <a:lstStyle/>
          <a:p>
            <a:r>
              <a:rPr lang="en-US"/>
              <a:t>Click to edit Master title style</a:t>
            </a:r>
          </a:p>
        </p:txBody>
      </p:sp>
      <p:sp>
        <p:nvSpPr>
          <p:cNvPr id="3" name="Content Placeholder 2"/>
          <p:cNvSpPr>
            <a:spLocks noGrp="1"/>
          </p:cNvSpPr>
          <p:nvPr>
            <p:ph idx="1"/>
          </p:nvPr>
        </p:nvSpPr>
        <p:spPr>
          <a:xfrm>
            <a:off x="457200" y="1771650"/>
            <a:ext cx="8229600" cy="2914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501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10.xml"/><Relationship Id="rId7"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95300" y="1200150"/>
            <a:ext cx="7886700" cy="1752600"/>
          </a:xfrm>
          <a:prstGeom prst="rect">
            <a:avLst/>
          </a:prstGeom>
        </p:spPr>
        <p:txBody>
          <a:bodyPr vert="horz" wrap="square" lIns="91440" tIns="45720" rIns="91440" bIns="45720" rtlCol="0" anchor="b">
            <a:noAutofit/>
          </a:bodyPr>
          <a:lstStyle/>
          <a:p>
            <a:r>
              <a:rPr lang="en-US" dirty="0"/>
              <a:t>Insert your</a:t>
            </a:r>
            <a:br>
              <a:rPr lang="en-US" dirty="0"/>
            </a:br>
            <a:r>
              <a:rPr lang="en-US" dirty="0"/>
              <a:t>headline here</a:t>
            </a:r>
            <a:br>
              <a:rPr lang="en-US" dirty="0"/>
            </a:br>
            <a:r>
              <a:rPr lang="en-US" dirty="0"/>
              <a:t>up to 3 lines</a:t>
            </a:r>
          </a:p>
        </p:txBody>
      </p:sp>
      <p:sp>
        <p:nvSpPr>
          <p:cNvPr id="10" name="Text Placeholder 9"/>
          <p:cNvSpPr>
            <a:spLocks noGrp="1"/>
          </p:cNvSpPr>
          <p:nvPr>
            <p:ph type="body" idx="1"/>
          </p:nvPr>
        </p:nvSpPr>
        <p:spPr>
          <a:xfrm>
            <a:off x="495300" y="3333749"/>
            <a:ext cx="7886700" cy="457201"/>
          </a:xfrm>
          <a:prstGeom prst="rect">
            <a:avLst/>
          </a:prstGeom>
        </p:spPr>
        <p:txBody>
          <a:bodyPr vert="horz" lIns="91440" tIns="45720" rIns="91440" bIns="45720" rtlCol="0">
            <a:noAutofit/>
          </a:bodyPr>
          <a:lstStyle/>
          <a:p>
            <a:pPr lvl="0"/>
            <a:r>
              <a:rPr lang="en-US" dirty="0"/>
              <a:t>Insert your subtitle or any additional description text here up to</a:t>
            </a:r>
            <a:br>
              <a:rPr lang="en-US" dirty="0"/>
            </a:br>
            <a:r>
              <a:rPr lang="en-US" dirty="0"/>
              <a:t>two lines of text or you can delete this text box</a:t>
            </a:r>
          </a:p>
        </p:txBody>
      </p:sp>
      <p:cxnSp>
        <p:nvCxnSpPr>
          <p:cNvPr id="14" name="Straight Connector 13"/>
          <p:cNvCxnSpPr/>
          <p:nvPr userDrawn="1"/>
        </p:nvCxnSpPr>
        <p:spPr>
          <a:xfrm>
            <a:off x="628650" y="31051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9"/>
          <p:cNvSpPr txBox="1">
            <a:spLocks/>
          </p:cNvSpPr>
          <p:nvPr userDrawn="1"/>
        </p:nvSpPr>
        <p:spPr>
          <a:xfrm>
            <a:off x="490384" y="4171949"/>
            <a:ext cx="7886700" cy="45720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050" b="0" i="0" cap="all" baseline="0" dirty="0">
                <a:latin typeface="Arial Black" charset="0"/>
              </a:rPr>
              <a:t>Presenter or speaker name</a:t>
            </a:r>
          </a:p>
          <a:p>
            <a:pPr fontAlgn="auto">
              <a:lnSpc>
                <a:spcPct val="30000"/>
              </a:lnSpc>
              <a:spcAft>
                <a:spcPts val="0"/>
              </a:spcAft>
            </a:pPr>
            <a:r>
              <a:rPr lang="en-US" sz="1050" dirty="0"/>
              <a:t>Position/Role,</a:t>
            </a:r>
            <a:r>
              <a:rPr lang="en-US" sz="1050" baseline="0" dirty="0"/>
              <a:t> The University of Texas at Austin</a:t>
            </a:r>
            <a:endParaRPr lang="en-US" sz="1050" dirty="0"/>
          </a:p>
        </p:txBody>
      </p:sp>
      <p:sp>
        <p:nvSpPr>
          <p:cNvPr id="16" name="Text Placeholder 9"/>
          <p:cNvSpPr txBox="1">
            <a:spLocks/>
          </p:cNvSpPr>
          <p:nvPr userDrawn="1"/>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1200" b="0" i="0" cap="all" baseline="0" dirty="0">
                <a:latin typeface="Arial Black" charset="0"/>
              </a:rPr>
              <a:t>Month 20xx</a:t>
            </a:r>
            <a:endParaRPr lang="en-US" sz="1200" b="0" dirty="0"/>
          </a:p>
        </p:txBody>
      </p:sp>
    </p:spTree>
    <p:extLst>
      <p:ext uri="{BB962C8B-B14F-4D97-AF65-F5344CB8AC3E}">
        <p14:creationId xmlns:p14="http://schemas.microsoft.com/office/powerpoint/2010/main" val="1503322918"/>
      </p:ext>
    </p:extLst>
  </p:cSld>
  <p:clrMap bg1="lt1" tx1="dk1" bg2="lt2" tx2="dk2" accent1="accent1" accent2="accent2" accent3="accent3" accent4="accent4" accent5="accent5" accent6="accent6" hlink="hlink" folHlink="folHlink"/>
  <p:sldLayoutIdLst>
    <p:sldLayoutId id="2147483680" r:id="rId1"/>
  </p:sldLayoutIdLst>
  <p:hf hdr="0" dt="0"/>
  <p:txStyles>
    <p:title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p:titleStyle>
    <p:body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86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80210"/>
            <a:ext cx="8229600" cy="29489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82391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7" r:id="rId5"/>
    <p:sldLayoutId id="2147483668" r:id="rId6"/>
  </p:sldLayoutIdLst>
  <p:hf hdr="0" dt="0"/>
  <p:txStyles>
    <p:titleStyle>
      <a:lvl1pPr algn="l" defTabSz="457200" rtl="0" eaLnBrk="1" latinLnBrk="0" hangingPunct="1">
        <a:spcBef>
          <a:spcPct val="0"/>
        </a:spcBef>
        <a:buNone/>
        <a:defRPr sz="4400" kern="1200">
          <a:solidFill>
            <a:schemeClr val="tx1">
              <a:lumMod val="85000"/>
              <a:lumOff val="15000"/>
            </a:schemeClr>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79972"/>
            <a:ext cx="8229600" cy="29146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6386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7" r:id="rId5"/>
    <p:sldLayoutId id="2147483678" r:id="rId6"/>
  </p:sldLayoutIdLst>
  <p:hf hdr="0" dt="0"/>
  <p:txStyles>
    <p:title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7.png"/><Relationship Id="rId1" Type="http://schemas.openxmlformats.org/officeDocument/2006/relationships/slideLayout" Target="../slideLayouts/slideLayout9.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5BE71D-2846-4449-AA93-08F6C749AE15}"/>
              </a:ext>
            </a:extLst>
          </p:cNvPr>
          <p:cNvSpPr>
            <a:spLocks noGrp="1"/>
          </p:cNvSpPr>
          <p:nvPr>
            <p:ph type="ctrTitle"/>
          </p:nvPr>
        </p:nvSpPr>
        <p:spPr/>
        <p:txBody>
          <a:bodyPr/>
          <a:lstStyle/>
          <a:p>
            <a:pPr algn="ctr"/>
            <a:r>
              <a:rPr lang="en-US" dirty="0"/>
              <a:t>SVR Estimation</a:t>
            </a:r>
          </a:p>
        </p:txBody>
      </p:sp>
      <p:sp>
        <p:nvSpPr>
          <p:cNvPr id="5" name="Subtitle 4">
            <a:extLst>
              <a:ext uri="{FF2B5EF4-FFF2-40B4-BE49-F238E27FC236}">
                <a16:creationId xmlns:a16="http://schemas.microsoft.com/office/drawing/2014/main" id="{22B40486-85F1-4E94-A87F-FE10115F6D6D}"/>
              </a:ext>
            </a:extLst>
          </p:cNvPr>
          <p:cNvSpPr>
            <a:spLocks noGrp="1"/>
          </p:cNvSpPr>
          <p:nvPr>
            <p:ph type="subTitle" idx="1"/>
          </p:nvPr>
        </p:nvSpPr>
        <p:spPr/>
        <p:txBody>
          <a:bodyPr/>
          <a:lstStyle/>
          <a:p>
            <a:r>
              <a:rPr lang="en-US" dirty="0"/>
              <a:t>Suraj Pawar</a:t>
            </a:r>
          </a:p>
        </p:txBody>
      </p:sp>
    </p:spTree>
    <p:extLst>
      <p:ext uri="{BB962C8B-B14F-4D97-AF65-F5344CB8AC3E}">
        <p14:creationId xmlns:p14="http://schemas.microsoft.com/office/powerpoint/2010/main" val="2818415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7E3F9FB1-F355-4268-81D7-4FA701C552EA}"/>
                  </a:ext>
                </a:extLst>
              </p:cNvPr>
              <p:cNvSpPr>
                <a:spLocks noGrp="1"/>
              </p:cNvSpPr>
              <p:nvPr>
                <p:ph type="title"/>
              </p:nvPr>
            </p:nvSpPr>
            <p:spPr/>
            <p:txBody>
              <a:bodyPr/>
              <a:lstStyle/>
              <a:p>
                <a:r>
                  <a:rPr lang="en-US" dirty="0"/>
                  <a:t>What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𝑙𝑣</m:t>
                        </m:r>
                      </m:sub>
                    </m:sSub>
                  </m:oMath>
                </a14:m>
                <a:r>
                  <a:rPr lang="en-US" dirty="0"/>
                  <a:t> unknown ?</a:t>
                </a:r>
              </a:p>
            </p:txBody>
          </p:sp>
        </mc:Choice>
        <mc:Fallback>
          <p:sp>
            <p:nvSpPr>
              <p:cNvPr id="2" name="Title 1">
                <a:extLst>
                  <a:ext uri="{FF2B5EF4-FFF2-40B4-BE49-F238E27FC236}">
                    <a16:creationId xmlns:a16="http://schemas.microsoft.com/office/drawing/2014/main" id="{7E3F9FB1-F355-4268-81D7-4FA701C552EA}"/>
                  </a:ext>
                </a:extLst>
              </p:cNvPr>
              <p:cNvSpPr>
                <a:spLocks noGrp="1" noRot="1" noChangeAspect="1" noMove="1" noResize="1" noEditPoints="1" noAdjustHandles="1" noChangeArrowheads="1" noChangeShapeType="1" noTextEdit="1"/>
              </p:cNvSpPr>
              <p:nvPr>
                <p:ph type="title"/>
              </p:nvPr>
            </p:nvSpPr>
            <p:spPr>
              <a:blipFill>
                <a:blip r:embed="rId2"/>
                <a:stretch>
                  <a:fillRect l="-2963" t="-10000" b="-278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AA5AA6F-4D3A-48EF-8028-695DBEFEF1E7}"/>
                  </a:ext>
                </a:extLst>
              </p:cNvPr>
              <p:cNvSpPr>
                <a:spLocks noGrp="1"/>
              </p:cNvSpPr>
              <p:nvPr>
                <p:ph idx="1"/>
              </p:nvPr>
            </p:nvSpPr>
            <p:spPr/>
            <p:txBody>
              <a:bodyPr>
                <a:normAutofit fontScale="92500" lnSpcReduction="20000"/>
              </a:bodyPr>
              <a:lstStyle/>
              <a:p>
                <a:r>
                  <a:rPr lang="en-US" dirty="0"/>
                  <a:t>Need another model which can propagate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𝑙𝑣</m:t>
                        </m:r>
                      </m:sub>
                    </m:sSub>
                    <m:r>
                      <a:rPr lang="en-US" b="0" i="1" smtClean="0">
                        <a:latin typeface="Cambria Math" panose="02040503050406030204" pitchFamily="18" charset="0"/>
                      </a:rPr>
                      <m:t> </m:t>
                    </m:r>
                  </m:oMath>
                </a14:m>
                <a:r>
                  <a:rPr lang="en-US" dirty="0"/>
                  <a:t>as a state. </a:t>
                </a:r>
              </a:p>
              <a:p>
                <a:r>
                  <a:rPr lang="en-US" dirty="0"/>
                  <a:t>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𝑙𝑣</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𝑙𝑣</m:t>
                        </m:r>
                      </m:sub>
                    </m:sSub>
                    <m:r>
                      <a:rPr lang="en-US" b="0" i="1" smtClean="0">
                        <a:latin typeface="Cambria Math" panose="02040503050406030204" pitchFamily="18" charset="0"/>
                      </a:rPr>
                      <m:t> −</m:t>
                    </m:r>
                    <m:r>
                      <a:rPr lang="en-US" b="0" i="1" smtClean="0">
                        <a:latin typeface="Cambria Math" panose="02040503050406030204" pitchFamily="18" charset="0"/>
                      </a:rPr>
                      <m:t>𝑉</m:t>
                    </m:r>
                    <m:r>
                      <a:rPr lang="en-US" b="0" i="1" smtClean="0">
                        <a:latin typeface="Cambria Math" panose="02040503050406030204" pitchFamily="18" charset="0"/>
                      </a:rPr>
                      <m:t>0)</m:t>
                    </m:r>
                  </m:oMath>
                </a14:m>
                <a:endParaRPr lang="en-US" dirty="0"/>
              </a:p>
              <a:p>
                <a:pPr marL="1828800" lvl="4" indent="0">
                  <a:buNone/>
                </a:pPr>
                <a:r>
                  <a:rPr lang="en-US" dirty="0"/>
                  <a:t>		</a:t>
                </a:r>
                <a:r>
                  <a:rPr lang="it-IT" dirty="0"/>
                  <a:t>E(t) = (Emax - Ed)*interp1(time,En,tnvec) + Ed;</a:t>
                </a:r>
              </a:p>
              <a:p>
                <a:pPr marL="1828800" lvl="4" indent="0">
                  <a:buNone/>
                </a:pPr>
                <a:r>
                  <a:rPr lang="it-IT" dirty="0"/>
                  <a:t>		Emax = Max Elastance</a:t>
                </a:r>
              </a:p>
              <a:p>
                <a:pPr marL="1828800" lvl="4" indent="0">
                  <a:buNone/>
                </a:pPr>
                <a:r>
                  <a:rPr lang="it-IT" dirty="0"/>
                  <a:t>		En = Array of normalized elastance</a:t>
                </a:r>
              </a:p>
              <a:p>
                <a:pPr marL="1828800" lvl="4" indent="0">
                  <a:buNone/>
                </a:pPr>
                <a:r>
                  <a:rPr lang="it-IT" dirty="0"/>
                  <a:t>	        Ed = Min Elastance</a:t>
                </a:r>
              </a:p>
              <a:p>
                <a:pPr marL="1828800" lvl="4" indent="0">
                  <a:buNone/>
                </a:pPr>
                <a:r>
                  <a:rPr lang="it-IT" dirty="0"/>
                  <a:t>                 tn = Normalized time vector</a:t>
                </a:r>
              </a:p>
              <a:p>
                <a:pPr marL="1828800" lvl="4" indent="0">
                  <a:buNone/>
                </a:pPr>
                <a:endParaRPr lang="en-US" dirty="0"/>
              </a:p>
            </p:txBody>
          </p:sp>
        </mc:Choice>
        <mc:Fallback>
          <p:sp>
            <p:nvSpPr>
              <p:cNvPr id="3" name="Content Placeholder 2">
                <a:extLst>
                  <a:ext uri="{FF2B5EF4-FFF2-40B4-BE49-F238E27FC236}">
                    <a16:creationId xmlns:a16="http://schemas.microsoft.com/office/drawing/2014/main" id="{1AA5AA6F-4D3A-48EF-8028-695DBEFEF1E7}"/>
                  </a:ext>
                </a:extLst>
              </p:cNvPr>
              <p:cNvSpPr>
                <a:spLocks noGrp="1" noRot="1" noChangeAspect="1" noMove="1" noResize="1" noEditPoints="1" noAdjustHandles="1" noChangeArrowheads="1" noChangeShapeType="1" noTextEdit="1"/>
              </p:cNvSpPr>
              <p:nvPr>
                <p:ph idx="1"/>
              </p:nvPr>
            </p:nvSpPr>
            <p:spPr>
              <a:blipFill>
                <a:blip r:embed="rId3"/>
                <a:stretch>
                  <a:fillRect l="-1481" t="-543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274D6F54-596E-4F40-9796-85D4857955A2}"/>
              </a:ext>
            </a:extLst>
          </p:cNvPr>
          <p:cNvSpPr txBox="1"/>
          <p:nvPr/>
        </p:nvSpPr>
        <p:spPr>
          <a:xfrm>
            <a:off x="762000" y="4497169"/>
            <a:ext cx="6928756"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200" dirty="0"/>
              <a:t>! Note : We are still assuming that </a:t>
            </a:r>
            <a:r>
              <a:rPr lang="en-US" sz="1200" dirty="0" err="1"/>
              <a:t>Emax</a:t>
            </a:r>
            <a:r>
              <a:rPr lang="en-US" sz="1200" dirty="0"/>
              <a:t>, Ed is known, but likely this information can be </a:t>
            </a:r>
          </a:p>
          <a:p>
            <a:r>
              <a:rPr lang="en-US" sz="1200" dirty="0"/>
              <a:t>Calibrated by nurse / doctor during patient’s visit to clinic. Can then reset the estimator accordingly. </a:t>
            </a:r>
          </a:p>
          <a:p>
            <a:r>
              <a:rPr lang="en-US" sz="1200" dirty="0"/>
              <a:t>Else, can be estimated in future as well.</a:t>
            </a:r>
          </a:p>
        </p:txBody>
      </p:sp>
      <p:cxnSp>
        <p:nvCxnSpPr>
          <p:cNvPr id="6" name="Connector: Curved 5">
            <a:extLst>
              <a:ext uri="{FF2B5EF4-FFF2-40B4-BE49-F238E27FC236}">
                <a16:creationId xmlns:a16="http://schemas.microsoft.com/office/drawing/2014/main" id="{1329AADB-76E9-428A-AE1F-4E676D12F187}"/>
              </a:ext>
            </a:extLst>
          </p:cNvPr>
          <p:cNvCxnSpPr/>
          <p:nvPr/>
        </p:nvCxnSpPr>
        <p:spPr>
          <a:xfrm flipV="1">
            <a:off x="1066800" y="3638550"/>
            <a:ext cx="2133600" cy="838200"/>
          </a:xfrm>
          <a:prstGeom prst="curvedConnector3">
            <a:avLst>
              <a:gd name="adj1" fmla="val 174"/>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2614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A3CD6-4CC4-4B85-BAC2-9FDF2E51D71E}"/>
              </a:ext>
            </a:extLst>
          </p:cNvPr>
          <p:cNvSpPr>
            <a:spLocks noGrp="1"/>
          </p:cNvSpPr>
          <p:nvPr>
            <p:ph type="title"/>
          </p:nvPr>
        </p:nvSpPr>
        <p:spPr/>
        <p:txBody>
          <a:bodyPr>
            <a:normAutofit/>
          </a:bodyPr>
          <a:lstStyle/>
          <a:p>
            <a:r>
              <a:rPr lang="en-US" dirty="0"/>
              <a:t>Propose new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C710A4-967C-4880-916E-D0466A7DF2AA}"/>
                  </a:ext>
                </a:extLst>
              </p:cNvPr>
              <p:cNvSpPr>
                <a:spLocks noGrp="1"/>
              </p:cNvSpPr>
              <p:nvPr>
                <p:ph idx="1"/>
              </p:nvPr>
            </p:nvSpPr>
            <p:spPr/>
            <p:txBody>
              <a:bodyPr>
                <a:normAutofit fontScale="85000" lnSpcReduction="20000"/>
              </a:bodyPr>
              <a:lstStyle/>
              <a:p>
                <a:r>
                  <a:rPr lang="en-US" dirty="0"/>
                  <a:t>4 element </a:t>
                </a:r>
                <a:r>
                  <a:rPr lang="en-US" dirty="0" err="1"/>
                  <a:t>windkessel</a:t>
                </a:r>
                <a:endParaRPr lang="en-US" dirty="0"/>
              </a:p>
              <a:p>
                <a:r>
                  <a:rPr lang="en-US" dirty="0"/>
                  <a:t>Referred to as “Yu Model” in subsequent figures</a:t>
                </a:r>
              </a:p>
              <a:p>
                <a:r>
                  <a:rPr lang="en-US" dirty="0"/>
                  <a:t>Assume knowledge of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𝑎𝑜</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𝑐</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𝑚𝑎𝑥</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𝑑</m:t>
                        </m:r>
                      </m:sub>
                    </m:sSub>
                  </m:oMath>
                </a14:m>
                <a:endParaRPr lang="en-US" dirty="0"/>
              </a:p>
              <a:p>
                <a:r>
                  <a:rPr lang="en-US" dirty="0"/>
                  <a:t>TORVAD to provide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𝑉𝐴𝐷</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Δ</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𝑅𝑅</m:t>
                    </m:r>
                    <m:r>
                      <a:rPr lang="en-US" b="0" i="1" smtClean="0">
                        <a:latin typeface="Cambria Math" panose="02040503050406030204" pitchFamily="18" charset="0"/>
                      </a:rPr>
                      <m:t> </m:t>
                    </m:r>
                    <m:r>
                      <a:rPr lang="en-US" b="0" i="1" smtClean="0">
                        <a:latin typeface="Cambria Math" panose="02040503050406030204" pitchFamily="18" charset="0"/>
                      </a:rPr>
                      <m:t>𝑊𝑎𝑣𝑒</m:t>
                    </m:r>
                    <m:r>
                      <a:rPr lang="en-US" b="0" i="1" smtClean="0">
                        <a:latin typeface="Cambria Math" panose="02040503050406030204" pitchFamily="18" charset="0"/>
                      </a:rPr>
                      <m:t> </m:t>
                    </m:r>
                    <m:r>
                      <a:rPr lang="en-US" b="0" i="1" smtClean="0">
                        <a:latin typeface="Cambria Math" panose="02040503050406030204" pitchFamily="18" charset="0"/>
                      </a:rPr>
                      <m:t>𝑠𝑖𝑔𝑛𝑎𝑙𝑠</m:t>
                    </m:r>
                  </m:oMath>
                </a14:m>
                <a:endParaRPr lang="en-US" dirty="0"/>
              </a:p>
              <a:p>
                <a:r>
                  <a:rPr lang="en-US" dirty="0"/>
                  <a:t>Also assume RR wave can be used to determine the stage of cardiac cycle (ejection/ filling / isovolumic expansion)</a:t>
                </a:r>
              </a:p>
            </p:txBody>
          </p:sp>
        </mc:Choice>
        <mc:Fallback>
          <p:sp>
            <p:nvSpPr>
              <p:cNvPr id="3" name="Content Placeholder 2">
                <a:extLst>
                  <a:ext uri="{FF2B5EF4-FFF2-40B4-BE49-F238E27FC236}">
                    <a16:creationId xmlns:a16="http://schemas.microsoft.com/office/drawing/2014/main" id="{6FC710A4-967C-4880-916E-D0466A7DF2AA}"/>
                  </a:ext>
                </a:extLst>
              </p:cNvPr>
              <p:cNvSpPr>
                <a:spLocks noGrp="1" noRot="1" noChangeAspect="1" noMove="1" noResize="1" noEditPoints="1" noAdjustHandles="1" noChangeArrowheads="1" noChangeShapeType="1" noTextEdit="1"/>
              </p:cNvSpPr>
              <p:nvPr>
                <p:ph idx="1"/>
              </p:nvPr>
            </p:nvSpPr>
            <p:spPr>
              <a:blipFill>
                <a:blip r:embed="rId2"/>
                <a:stretch>
                  <a:fillRect l="-1259" t="-439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4CE907F-F458-4BE9-8EDC-1E0A80E16283}"/>
              </a:ext>
            </a:extLst>
          </p:cNvPr>
          <p:cNvSpPr txBox="1"/>
          <p:nvPr/>
        </p:nvSpPr>
        <p:spPr>
          <a:xfrm>
            <a:off x="2667000" y="4517023"/>
            <a:ext cx="2241319" cy="338554"/>
          </a:xfrm>
          <a:prstGeom prst="rect">
            <a:avLst/>
          </a:prstGeom>
          <a:noFill/>
        </p:spPr>
        <p:txBody>
          <a:bodyPr wrap="none" rtlCol="0">
            <a:spAutoFit/>
          </a:bodyPr>
          <a:lstStyle/>
          <a:p>
            <a:r>
              <a:rPr lang="en-US" sz="1600" dirty="0">
                <a:solidFill>
                  <a:srgbClr val="FF0000"/>
                </a:solidFill>
              </a:rPr>
              <a:t>Is this fair to assume ?</a:t>
            </a:r>
          </a:p>
        </p:txBody>
      </p:sp>
      <p:cxnSp>
        <p:nvCxnSpPr>
          <p:cNvPr id="6" name="Straight Arrow Connector 5">
            <a:extLst>
              <a:ext uri="{FF2B5EF4-FFF2-40B4-BE49-F238E27FC236}">
                <a16:creationId xmlns:a16="http://schemas.microsoft.com/office/drawing/2014/main" id="{F4B8586A-A23B-4E16-A655-EE164022E3E2}"/>
              </a:ext>
            </a:extLst>
          </p:cNvPr>
          <p:cNvCxnSpPr>
            <a:cxnSpLocks/>
          </p:cNvCxnSpPr>
          <p:nvPr/>
        </p:nvCxnSpPr>
        <p:spPr>
          <a:xfrm flipV="1">
            <a:off x="2971800" y="4095750"/>
            <a:ext cx="381000" cy="5400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822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010192-04F0-4972-8E1E-D3BEDB78FE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646408"/>
            <a:ext cx="6781800" cy="3850684"/>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63FEF4C-6BE6-4DF1-B516-8EDF56B464CB}"/>
                  </a:ext>
                </a:extLst>
              </p:cNvPr>
              <p:cNvSpPr txBox="1"/>
              <p:nvPr/>
            </p:nvSpPr>
            <p:spPr>
              <a:xfrm>
                <a:off x="3581400" y="3714750"/>
                <a:ext cx="358139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𝑙𝑣</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𝑙𝑣</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𝑙𝑣</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oMath>
                  </m:oMathPara>
                </a14:m>
                <a:endParaRPr lang="en-US" sz="1600" dirty="0"/>
              </a:p>
            </p:txBody>
          </p:sp>
        </mc:Choice>
        <mc:Fallback xmlns="">
          <p:sp>
            <p:nvSpPr>
              <p:cNvPr id="6" name="TextBox 5">
                <a:extLst>
                  <a:ext uri="{FF2B5EF4-FFF2-40B4-BE49-F238E27FC236}">
                    <a16:creationId xmlns:a16="http://schemas.microsoft.com/office/drawing/2014/main" id="{863FEF4C-6BE6-4DF1-B516-8EDF56B464CB}"/>
                  </a:ext>
                </a:extLst>
              </p:cNvPr>
              <p:cNvSpPr txBox="1">
                <a:spLocks noRot="1" noChangeAspect="1" noMove="1" noResize="1" noEditPoints="1" noAdjustHandles="1" noChangeArrowheads="1" noChangeShapeType="1" noTextEdit="1"/>
              </p:cNvSpPr>
              <p:nvPr/>
            </p:nvSpPr>
            <p:spPr>
              <a:xfrm>
                <a:off x="3581400" y="3714750"/>
                <a:ext cx="3581399" cy="338554"/>
              </a:xfrm>
              <a:prstGeom prst="rect">
                <a:avLst/>
              </a:prstGeom>
              <a:blipFill>
                <a:blip r:embed="rId3"/>
                <a:stretch>
                  <a:fillRect b="-10714"/>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D0389F9C-EBDF-41E4-90AC-18AEF38DDF2C}"/>
              </a:ext>
            </a:extLst>
          </p:cNvPr>
          <p:cNvCxnSpPr>
            <a:cxnSpLocks/>
          </p:cNvCxnSpPr>
          <p:nvPr/>
        </p:nvCxnSpPr>
        <p:spPr>
          <a:xfrm>
            <a:off x="3962400" y="3257550"/>
            <a:ext cx="121920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907052B-287A-4B48-8191-7010373B8793}"/>
                  </a:ext>
                </a:extLst>
              </p:cNvPr>
              <p:cNvSpPr txBox="1"/>
              <p:nvPr/>
            </p:nvSpPr>
            <p:spPr>
              <a:xfrm>
                <a:off x="4439122" y="3103661"/>
                <a:ext cx="456728" cy="307777"/>
              </a:xfrm>
              <a:prstGeom prst="rect">
                <a:avLst/>
              </a:prstGeom>
              <a:solidFill>
                <a:schemeClr val="bg1"/>
              </a:solidFill>
              <a:ln>
                <a:solidFill>
                  <a:schemeClr val="accent1"/>
                </a:solidFill>
              </a:ln>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𝑃</m:t>
                      </m:r>
                    </m:oMath>
                  </m:oMathPara>
                </a14:m>
                <a:endParaRPr lang="en-US" sz="1400" dirty="0"/>
              </a:p>
            </p:txBody>
          </p:sp>
        </mc:Choice>
        <mc:Fallback xmlns="">
          <p:sp>
            <p:nvSpPr>
              <p:cNvPr id="11" name="TextBox 10">
                <a:extLst>
                  <a:ext uri="{FF2B5EF4-FFF2-40B4-BE49-F238E27FC236}">
                    <a16:creationId xmlns:a16="http://schemas.microsoft.com/office/drawing/2014/main" id="{5907052B-287A-4B48-8191-7010373B8793}"/>
                  </a:ext>
                </a:extLst>
              </p:cNvPr>
              <p:cNvSpPr txBox="1">
                <a:spLocks noRot="1" noChangeAspect="1" noMove="1" noResize="1" noEditPoints="1" noAdjustHandles="1" noChangeArrowheads="1" noChangeShapeType="1" noTextEdit="1"/>
              </p:cNvSpPr>
              <p:nvPr/>
            </p:nvSpPr>
            <p:spPr>
              <a:xfrm>
                <a:off x="4439122" y="3103661"/>
                <a:ext cx="456728" cy="307777"/>
              </a:xfrm>
              <a:prstGeom prst="rect">
                <a:avLst/>
              </a:prstGeom>
              <a:blipFill>
                <a:blip r:embed="rId4"/>
                <a:stretch>
                  <a:fillRect/>
                </a:stretch>
              </a:blipFill>
              <a:ln>
                <a:solidFill>
                  <a:schemeClr val="accent1"/>
                </a:solidFill>
              </a:ln>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94DB6277-57B2-4888-827F-A35CDD633618}"/>
              </a:ext>
            </a:extLst>
          </p:cNvPr>
          <p:cNvCxnSpPr/>
          <p:nvPr/>
        </p:nvCxnSpPr>
        <p:spPr>
          <a:xfrm flipH="1">
            <a:off x="5029200" y="1276350"/>
            <a:ext cx="1219200" cy="609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1F41EFF1-1DA1-4BCF-9F38-B25ED86E0708}"/>
              </a:ext>
            </a:extLst>
          </p:cNvPr>
          <p:cNvCxnSpPr/>
          <p:nvPr/>
        </p:nvCxnSpPr>
        <p:spPr>
          <a:xfrm flipH="1">
            <a:off x="4953000" y="1352550"/>
            <a:ext cx="1295400" cy="1751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4DF3E77D-66B9-4EE8-A402-C77959972719}"/>
              </a:ext>
            </a:extLst>
          </p:cNvPr>
          <p:cNvSpPr txBox="1"/>
          <p:nvPr/>
        </p:nvSpPr>
        <p:spPr>
          <a:xfrm>
            <a:off x="6258092" y="927368"/>
            <a:ext cx="1826141" cy="523220"/>
          </a:xfrm>
          <a:prstGeom prst="rect">
            <a:avLst/>
          </a:prstGeom>
          <a:noFill/>
          <a:ln>
            <a:solidFill>
              <a:schemeClr val="tx1"/>
            </a:solidFill>
          </a:ln>
        </p:spPr>
        <p:txBody>
          <a:bodyPr wrap="none" rtlCol="0">
            <a:spAutoFit/>
          </a:bodyPr>
          <a:lstStyle/>
          <a:p>
            <a:r>
              <a:rPr lang="en-US" sz="1400" dirty="0"/>
              <a:t>Noisy measurement </a:t>
            </a:r>
          </a:p>
          <a:p>
            <a:r>
              <a:rPr lang="en-US" sz="1400" dirty="0"/>
              <a:t>from TORVAD</a:t>
            </a:r>
          </a:p>
        </p:txBody>
      </p:sp>
      <p:sp>
        <p:nvSpPr>
          <p:cNvPr id="12" name="Oval 11">
            <a:extLst>
              <a:ext uri="{FF2B5EF4-FFF2-40B4-BE49-F238E27FC236}">
                <a16:creationId xmlns:a16="http://schemas.microsoft.com/office/drawing/2014/main" id="{BCAF87B0-A3B3-4BDB-8485-759D5BB18004}"/>
              </a:ext>
            </a:extLst>
          </p:cNvPr>
          <p:cNvSpPr/>
          <p:nvPr/>
        </p:nvSpPr>
        <p:spPr>
          <a:xfrm>
            <a:off x="4045813" y="438150"/>
            <a:ext cx="590078" cy="6096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0B685373-03E3-4974-BF1A-81B96F77ADDE}"/>
              </a:ext>
            </a:extLst>
          </p:cNvPr>
          <p:cNvCxnSpPr/>
          <p:nvPr/>
        </p:nvCxnSpPr>
        <p:spPr>
          <a:xfrm>
            <a:off x="2971800" y="646408"/>
            <a:ext cx="11430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FD8D45E8-B42E-45DC-89A4-3AAA8DFB34EA}"/>
              </a:ext>
            </a:extLst>
          </p:cNvPr>
          <p:cNvSpPr txBox="1"/>
          <p:nvPr/>
        </p:nvSpPr>
        <p:spPr>
          <a:xfrm>
            <a:off x="1600200" y="492518"/>
            <a:ext cx="1447191" cy="307777"/>
          </a:xfrm>
          <a:prstGeom prst="rect">
            <a:avLst/>
          </a:prstGeom>
          <a:noFill/>
        </p:spPr>
        <p:txBody>
          <a:bodyPr wrap="none" rtlCol="0">
            <a:spAutoFit/>
          </a:bodyPr>
          <a:lstStyle/>
          <a:p>
            <a:r>
              <a:rPr lang="en-US" sz="1400" dirty="0"/>
              <a:t>To be estimated</a:t>
            </a:r>
          </a:p>
        </p:txBody>
      </p:sp>
    </p:spTree>
    <p:extLst>
      <p:ext uri="{BB962C8B-B14F-4D97-AF65-F5344CB8AC3E}">
        <p14:creationId xmlns:p14="http://schemas.microsoft.com/office/powerpoint/2010/main" val="4103765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11570-B334-42F0-BE13-2FFDD6DD27D6}"/>
              </a:ext>
            </a:extLst>
          </p:cNvPr>
          <p:cNvSpPr>
            <a:spLocks noGrp="1"/>
          </p:cNvSpPr>
          <p:nvPr>
            <p:ph type="title"/>
          </p:nvPr>
        </p:nvSpPr>
        <p:spPr/>
        <p:txBody>
          <a:bodyPr/>
          <a:lstStyle/>
          <a:p>
            <a:r>
              <a:rPr lang="en-US" dirty="0"/>
              <a:t>Iterations for testing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ACE75D-7862-43D6-B048-E83AC61580D4}"/>
                  </a:ext>
                </a:extLst>
              </p:cNvPr>
              <p:cNvSpPr>
                <a:spLocks noGrp="1"/>
              </p:cNvSpPr>
              <p:nvPr>
                <p:ph idx="1"/>
              </p:nvPr>
            </p:nvSpPr>
            <p:spPr/>
            <p:txBody>
              <a:bodyPr>
                <a:normAutofit fontScale="70000" lnSpcReduction="20000"/>
              </a:bodyPr>
              <a:lstStyle/>
              <a:p>
                <a:r>
                  <a:rPr lang="en-US" dirty="0"/>
                  <a:t>(Part 1) Designed the model to work on </a:t>
                </a:r>
                <a14:m>
                  <m:oMath xmlns:m="http://schemas.openxmlformats.org/officeDocument/2006/math">
                    <m:r>
                      <a:rPr lang="en-US" b="0" i="1" smtClean="0">
                        <a:latin typeface="Cambria Math" panose="02040503050406030204" pitchFamily="18" charset="0"/>
                      </a:rPr>
                      <m:t>𝜆</m:t>
                    </m:r>
                  </m:oMath>
                </a14:m>
                <a:r>
                  <a:rPr lang="en-US" dirty="0"/>
                  <a:t> state for the inductor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m:t>
                        </m:r>
                      </m:sub>
                    </m:sSub>
                  </m:oMath>
                </a14:m>
                <a:r>
                  <a:rPr lang="en-US" b="0" dirty="0"/>
                  <a:t>. Estimator uses model’s output of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𝑃</m:t>
                    </m:r>
                  </m:oMath>
                </a14:m>
                <a:r>
                  <a:rPr lang="en-US" b="0" dirty="0"/>
                  <a:t> to switch valve states.</a:t>
                </a:r>
              </a:p>
              <a:p>
                <a:r>
                  <a:rPr lang="en-US" dirty="0"/>
                  <a:t>(Part 2) In next iteration, switched to flow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𝐴</m:t>
                        </m:r>
                      </m:sub>
                    </m:sSub>
                  </m:oMath>
                </a14:m>
                <a:r>
                  <a:rPr lang="en-US" dirty="0"/>
                  <a:t> for the inductor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𝐶</m:t>
                        </m:r>
                      </m:sub>
                    </m:sSub>
                  </m:oMath>
                </a14:m>
                <a:r>
                  <a:rPr lang="en-US" dirty="0"/>
                  <a:t>. Used 3 approaches to switch valve states as discussed later.</a:t>
                </a:r>
              </a:p>
              <a:p>
                <a:r>
                  <a:rPr lang="en-US" dirty="0"/>
                  <a:t>Observations – in first approach, states were disproportionate in magnitude, so I had to use similarity transformation to scale. But, with flow state, the magnitudes were not that bad so I could avoid scaling.</a:t>
                </a:r>
              </a:p>
            </p:txBody>
          </p:sp>
        </mc:Choice>
        <mc:Fallback>
          <p:sp>
            <p:nvSpPr>
              <p:cNvPr id="3" name="Content Placeholder 2">
                <a:extLst>
                  <a:ext uri="{FF2B5EF4-FFF2-40B4-BE49-F238E27FC236}">
                    <a16:creationId xmlns:a16="http://schemas.microsoft.com/office/drawing/2014/main" id="{33ACE75D-7862-43D6-B048-E83AC61580D4}"/>
                  </a:ext>
                </a:extLst>
              </p:cNvPr>
              <p:cNvSpPr>
                <a:spLocks noGrp="1" noRot="1" noChangeAspect="1" noMove="1" noResize="1" noEditPoints="1" noAdjustHandles="1" noChangeArrowheads="1" noChangeShapeType="1" noTextEdit="1"/>
              </p:cNvSpPr>
              <p:nvPr>
                <p:ph idx="1"/>
              </p:nvPr>
            </p:nvSpPr>
            <p:spPr>
              <a:blipFill>
                <a:blip r:embed="rId2"/>
                <a:stretch>
                  <a:fillRect l="-815" t="-3556"/>
                </a:stretch>
              </a:blipFill>
            </p:spPr>
            <p:txBody>
              <a:bodyPr/>
              <a:lstStyle/>
              <a:p>
                <a:r>
                  <a:rPr lang="en-US">
                    <a:noFill/>
                  </a:rPr>
                  <a:t> </a:t>
                </a:r>
              </a:p>
            </p:txBody>
          </p:sp>
        </mc:Fallback>
      </mc:AlternateContent>
    </p:spTree>
    <p:extLst>
      <p:ext uri="{BB962C8B-B14F-4D97-AF65-F5344CB8AC3E}">
        <p14:creationId xmlns:p14="http://schemas.microsoft.com/office/powerpoint/2010/main" val="109089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22B6DB-FD41-448B-B9EC-AF982D22C436}"/>
              </a:ext>
            </a:extLst>
          </p:cNvPr>
          <p:cNvPicPr>
            <a:picLocks noChangeAspect="1"/>
          </p:cNvPicPr>
          <p:nvPr/>
        </p:nvPicPr>
        <p:blipFill>
          <a:blip r:embed="rId2"/>
          <a:stretch>
            <a:fillRect/>
          </a:stretch>
        </p:blipFill>
        <p:spPr>
          <a:xfrm>
            <a:off x="1015317" y="742950"/>
            <a:ext cx="7113365" cy="4114327"/>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BE9749B-154C-4B7F-8A58-87B363B1DF33}"/>
                  </a:ext>
                </a:extLst>
              </p:cNvPr>
              <p:cNvSpPr txBox="1"/>
              <p:nvPr/>
            </p:nvSpPr>
            <p:spPr>
              <a:xfrm>
                <a:off x="609600" y="438150"/>
                <a:ext cx="6061724" cy="461665"/>
              </a:xfrm>
              <a:prstGeom prst="rect">
                <a:avLst/>
              </a:prstGeom>
              <a:noFill/>
            </p:spPr>
            <p:txBody>
              <a:bodyPr wrap="none" rtlCol="0">
                <a:spAutoFit/>
              </a:bodyPr>
              <a:lstStyle/>
              <a:p>
                <a:r>
                  <a:rPr lang="en-US" dirty="0"/>
                  <a:t>Part 1 of results – Using </a:t>
                </a:r>
                <a14:m>
                  <m:oMath xmlns:m="http://schemas.openxmlformats.org/officeDocument/2006/math">
                    <m:r>
                      <a:rPr lang="en-US" b="0" i="1" smtClean="0">
                        <a:latin typeface="Cambria Math" panose="02040503050406030204" pitchFamily="18" charset="0"/>
                      </a:rPr>
                      <m:t>𝜆</m:t>
                    </m:r>
                  </m:oMath>
                </a14:m>
                <a:r>
                  <a:rPr lang="en-US" dirty="0"/>
                  <a:t> as inductor state</a:t>
                </a:r>
              </a:p>
            </p:txBody>
          </p:sp>
        </mc:Choice>
        <mc:Fallback>
          <p:sp>
            <p:nvSpPr>
              <p:cNvPr id="2" name="TextBox 1">
                <a:extLst>
                  <a:ext uri="{FF2B5EF4-FFF2-40B4-BE49-F238E27FC236}">
                    <a16:creationId xmlns:a16="http://schemas.microsoft.com/office/drawing/2014/main" id="{DBE9749B-154C-4B7F-8A58-87B363B1DF33}"/>
                  </a:ext>
                </a:extLst>
              </p:cNvPr>
              <p:cNvSpPr txBox="1">
                <a:spLocks noRot="1" noChangeAspect="1" noMove="1" noResize="1" noEditPoints="1" noAdjustHandles="1" noChangeArrowheads="1" noChangeShapeType="1" noTextEdit="1"/>
              </p:cNvSpPr>
              <p:nvPr/>
            </p:nvSpPr>
            <p:spPr>
              <a:xfrm>
                <a:off x="609600" y="438150"/>
                <a:ext cx="6061724" cy="461665"/>
              </a:xfrm>
              <a:prstGeom prst="rect">
                <a:avLst/>
              </a:prstGeom>
              <a:blipFill>
                <a:blip r:embed="rId3"/>
                <a:stretch>
                  <a:fillRect l="-1509" t="-9211" r="-704" b="-3026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6F8DE91-94A0-4568-8E57-02C57A53B8D7}"/>
              </a:ext>
            </a:extLst>
          </p:cNvPr>
          <p:cNvSpPr txBox="1"/>
          <p:nvPr/>
        </p:nvSpPr>
        <p:spPr>
          <a:xfrm>
            <a:off x="5791200" y="3790950"/>
            <a:ext cx="2358338" cy="461665"/>
          </a:xfrm>
          <a:prstGeom prst="rect">
            <a:avLst/>
          </a:prstGeom>
          <a:noFill/>
        </p:spPr>
        <p:txBody>
          <a:bodyPr wrap="none" rtlCol="0">
            <a:spAutoFit/>
          </a:bodyPr>
          <a:lstStyle/>
          <a:p>
            <a:r>
              <a:rPr lang="en-US" dirty="0"/>
              <a:t>State Equations</a:t>
            </a:r>
          </a:p>
        </p:txBody>
      </p:sp>
    </p:spTree>
    <p:extLst>
      <p:ext uri="{BB962C8B-B14F-4D97-AF65-F5344CB8AC3E}">
        <p14:creationId xmlns:p14="http://schemas.microsoft.com/office/powerpoint/2010/main" val="744967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CAA207C-717C-4CAA-BDED-A105CFBD5C10}"/>
              </a:ext>
            </a:extLst>
          </p:cNvPr>
          <p:cNvPicPr>
            <a:picLocks noGrp="1" noChangeAspect="1"/>
          </p:cNvPicPr>
          <p:nvPr>
            <p:ph idx="1"/>
          </p:nvPr>
        </p:nvPicPr>
        <p:blipFill>
          <a:blip r:embed="rId2"/>
          <a:stretch>
            <a:fillRect/>
          </a:stretch>
        </p:blipFill>
        <p:spPr>
          <a:xfrm>
            <a:off x="719137" y="1276350"/>
            <a:ext cx="7705725" cy="2247900"/>
          </a:xfrm>
          <a:prstGeom prst="rect">
            <a:avLst/>
          </a:prstGeom>
        </p:spPr>
      </p:pic>
      <p:sp>
        <p:nvSpPr>
          <p:cNvPr id="3" name="TextBox 2">
            <a:extLst>
              <a:ext uri="{FF2B5EF4-FFF2-40B4-BE49-F238E27FC236}">
                <a16:creationId xmlns:a16="http://schemas.microsoft.com/office/drawing/2014/main" id="{2D312084-1431-4CCD-9962-08F46EA78FED}"/>
              </a:ext>
            </a:extLst>
          </p:cNvPr>
          <p:cNvSpPr txBox="1"/>
          <p:nvPr/>
        </p:nvSpPr>
        <p:spPr>
          <a:xfrm>
            <a:off x="5791200" y="3790950"/>
            <a:ext cx="2409634" cy="461665"/>
          </a:xfrm>
          <a:prstGeom prst="rect">
            <a:avLst/>
          </a:prstGeom>
          <a:noFill/>
        </p:spPr>
        <p:txBody>
          <a:bodyPr wrap="none" rtlCol="0">
            <a:spAutoFit/>
          </a:bodyPr>
          <a:lstStyle/>
          <a:p>
            <a:r>
              <a:rPr lang="en-US" dirty="0"/>
              <a:t>Output Equation</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10AB3E1-A20D-446C-8F40-6A811D362220}"/>
                  </a:ext>
                </a:extLst>
              </p:cNvPr>
              <p:cNvSpPr txBox="1"/>
              <p:nvPr/>
            </p:nvSpPr>
            <p:spPr>
              <a:xfrm>
                <a:off x="609600" y="471934"/>
                <a:ext cx="6061724" cy="461665"/>
              </a:xfrm>
              <a:prstGeom prst="rect">
                <a:avLst/>
              </a:prstGeom>
              <a:noFill/>
            </p:spPr>
            <p:txBody>
              <a:bodyPr wrap="none" rtlCol="0">
                <a:spAutoFit/>
              </a:bodyPr>
              <a:lstStyle/>
              <a:p>
                <a:r>
                  <a:rPr lang="en-US" dirty="0"/>
                  <a:t>Part 1 of results – Using </a:t>
                </a:r>
                <a14:m>
                  <m:oMath xmlns:m="http://schemas.openxmlformats.org/officeDocument/2006/math">
                    <m:r>
                      <a:rPr lang="en-US" b="0" i="1" smtClean="0">
                        <a:latin typeface="Cambria Math" panose="02040503050406030204" pitchFamily="18" charset="0"/>
                      </a:rPr>
                      <m:t>𝜆</m:t>
                    </m:r>
                  </m:oMath>
                </a14:m>
                <a:r>
                  <a:rPr lang="en-US" dirty="0"/>
                  <a:t> as inductor state</a:t>
                </a:r>
              </a:p>
            </p:txBody>
          </p:sp>
        </mc:Choice>
        <mc:Fallback>
          <p:sp>
            <p:nvSpPr>
              <p:cNvPr id="5" name="TextBox 4">
                <a:extLst>
                  <a:ext uri="{FF2B5EF4-FFF2-40B4-BE49-F238E27FC236}">
                    <a16:creationId xmlns:a16="http://schemas.microsoft.com/office/drawing/2014/main" id="{010AB3E1-A20D-446C-8F40-6A811D362220}"/>
                  </a:ext>
                </a:extLst>
              </p:cNvPr>
              <p:cNvSpPr txBox="1">
                <a:spLocks noRot="1" noChangeAspect="1" noMove="1" noResize="1" noEditPoints="1" noAdjustHandles="1" noChangeArrowheads="1" noChangeShapeType="1" noTextEdit="1"/>
              </p:cNvSpPr>
              <p:nvPr/>
            </p:nvSpPr>
            <p:spPr>
              <a:xfrm>
                <a:off x="609600" y="471934"/>
                <a:ext cx="6061724" cy="461665"/>
              </a:xfrm>
              <a:prstGeom prst="rect">
                <a:avLst/>
              </a:prstGeom>
              <a:blipFill>
                <a:blip r:embed="rId3"/>
                <a:stretch>
                  <a:fillRect l="-1509" t="-9211" r="-704" b="-30263"/>
                </a:stretch>
              </a:blipFill>
            </p:spPr>
            <p:txBody>
              <a:bodyPr/>
              <a:lstStyle/>
              <a:p>
                <a:r>
                  <a:rPr lang="en-US">
                    <a:noFill/>
                  </a:rPr>
                  <a:t> </a:t>
                </a:r>
              </a:p>
            </p:txBody>
          </p:sp>
        </mc:Fallback>
      </mc:AlternateContent>
    </p:spTree>
    <p:extLst>
      <p:ext uri="{BB962C8B-B14F-4D97-AF65-F5344CB8AC3E}">
        <p14:creationId xmlns:p14="http://schemas.microsoft.com/office/powerpoint/2010/main" val="186923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8E82E3-5193-44DC-A5F1-6E5C4841B8B8}"/>
              </a:ext>
            </a:extLst>
          </p:cNvPr>
          <p:cNvPicPr>
            <a:picLocks noChangeAspect="1"/>
          </p:cNvPicPr>
          <p:nvPr/>
        </p:nvPicPr>
        <p:blipFill>
          <a:blip r:embed="rId2"/>
          <a:stretch>
            <a:fillRect/>
          </a:stretch>
        </p:blipFill>
        <p:spPr>
          <a:xfrm>
            <a:off x="1447800" y="1135202"/>
            <a:ext cx="5562600" cy="3890604"/>
          </a:xfrm>
          <a:prstGeom prst="rect">
            <a:avLst/>
          </a:prstGeom>
        </p:spPr>
      </p:pic>
      <p:sp>
        <p:nvSpPr>
          <p:cNvPr id="2" name="Title 1">
            <a:extLst>
              <a:ext uri="{FF2B5EF4-FFF2-40B4-BE49-F238E27FC236}">
                <a16:creationId xmlns:a16="http://schemas.microsoft.com/office/drawing/2014/main" id="{7F976319-9AE6-4C99-85CC-4E8D7E7DEF6E}"/>
              </a:ext>
            </a:extLst>
          </p:cNvPr>
          <p:cNvSpPr>
            <a:spLocks noGrp="1"/>
          </p:cNvSpPr>
          <p:nvPr>
            <p:ph type="title"/>
          </p:nvPr>
        </p:nvSpPr>
        <p:spPr>
          <a:xfrm>
            <a:off x="457199" y="483394"/>
            <a:ext cx="8229600" cy="857250"/>
          </a:xfrm>
        </p:spPr>
        <p:txBody>
          <a:bodyPr/>
          <a:lstStyle/>
          <a:p>
            <a:r>
              <a:rPr lang="en-US" dirty="0"/>
              <a:t>Left Ventricle Elastance (LUT)</a:t>
            </a:r>
          </a:p>
        </p:txBody>
      </p:sp>
      <p:sp>
        <p:nvSpPr>
          <p:cNvPr id="3" name="TextBox 2">
            <a:extLst>
              <a:ext uri="{FF2B5EF4-FFF2-40B4-BE49-F238E27FC236}">
                <a16:creationId xmlns:a16="http://schemas.microsoft.com/office/drawing/2014/main" id="{4B9C9A37-B0A4-4D9F-A6BA-DAE221311571}"/>
              </a:ext>
            </a:extLst>
          </p:cNvPr>
          <p:cNvSpPr txBox="1"/>
          <p:nvPr/>
        </p:nvSpPr>
        <p:spPr>
          <a:xfrm>
            <a:off x="4191000" y="1733550"/>
            <a:ext cx="3103735" cy="1938992"/>
          </a:xfrm>
          <a:prstGeom prst="rect">
            <a:avLst/>
          </a:prstGeom>
          <a:solidFill>
            <a:schemeClr val="bg1"/>
          </a:solidFill>
        </p:spPr>
        <p:txBody>
          <a:bodyPr wrap="none" rtlCol="0">
            <a:spAutoFit/>
          </a:bodyPr>
          <a:lstStyle/>
          <a:p>
            <a:r>
              <a:rPr lang="en-US" sz="1200" dirty="0"/>
              <a:t>Elastance of LV used for simulation.</a:t>
            </a:r>
          </a:p>
          <a:p>
            <a:r>
              <a:rPr lang="en-US" sz="1200" dirty="0"/>
              <a:t>Steps used to get this curve : </a:t>
            </a:r>
          </a:p>
          <a:p>
            <a:pPr marL="228600" indent="-228600">
              <a:buAutoNum type="arabicPeriod"/>
            </a:pPr>
            <a:r>
              <a:rPr lang="en-US" sz="1200" dirty="0"/>
              <a:t>Run Jeff model with HR = 60 bpm</a:t>
            </a:r>
          </a:p>
          <a:p>
            <a:pPr marL="228600" indent="-228600">
              <a:buAutoNum type="arabicPeriod"/>
            </a:pPr>
            <a:r>
              <a:rPr lang="en-US" sz="1200" dirty="0"/>
              <a:t>Get PLV as output</a:t>
            </a:r>
          </a:p>
          <a:p>
            <a:pPr marL="228600" indent="-228600">
              <a:buAutoNum type="arabicPeriod"/>
            </a:pPr>
            <a:r>
              <a:rPr lang="en-US" sz="1200" dirty="0"/>
              <a:t>Assume this PLV = E*(VLV – V0)</a:t>
            </a:r>
          </a:p>
          <a:p>
            <a:pPr marL="228600" indent="-228600">
              <a:buAutoNum type="arabicPeriod"/>
            </a:pPr>
            <a:r>
              <a:rPr lang="en-US" sz="1200" dirty="0"/>
              <a:t>Get E curve as PLV/(VLV – V0)</a:t>
            </a:r>
          </a:p>
          <a:p>
            <a:pPr marL="228600" indent="-228600">
              <a:buAutoNum type="arabicPeriod"/>
            </a:pPr>
            <a:r>
              <a:rPr lang="en-US" sz="1200" dirty="0"/>
              <a:t>This curve is then normalized</a:t>
            </a:r>
          </a:p>
          <a:p>
            <a:r>
              <a:rPr lang="en-US" sz="1200" dirty="0"/>
              <a:t>      in magnitude. Now you have </a:t>
            </a:r>
          </a:p>
          <a:p>
            <a:r>
              <a:rPr lang="en-US" sz="1200" dirty="0"/>
              <a:t>      normalized time scale, and normalized </a:t>
            </a:r>
          </a:p>
          <a:p>
            <a:r>
              <a:rPr lang="en-US" sz="1200" dirty="0"/>
              <a:t>      magnitude</a:t>
            </a:r>
          </a:p>
        </p:txBody>
      </p:sp>
      <p:sp>
        <p:nvSpPr>
          <p:cNvPr id="8" name="Oval 7">
            <a:extLst>
              <a:ext uri="{FF2B5EF4-FFF2-40B4-BE49-F238E27FC236}">
                <a16:creationId xmlns:a16="http://schemas.microsoft.com/office/drawing/2014/main" id="{20D5A46F-AA4D-496A-B37E-18CE608A6A13}"/>
              </a:ext>
            </a:extLst>
          </p:cNvPr>
          <p:cNvSpPr/>
          <p:nvPr/>
        </p:nvSpPr>
        <p:spPr>
          <a:xfrm>
            <a:off x="3321136" y="1340644"/>
            <a:ext cx="401465" cy="392906"/>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F9736EB7-E394-415A-8087-F6E726244C94}"/>
              </a:ext>
            </a:extLst>
          </p:cNvPr>
          <p:cNvCxnSpPr>
            <a:cxnSpLocks/>
            <a:endCxn id="8" idx="2"/>
          </p:cNvCxnSpPr>
          <p:nvPr/>
        </p:nvCxnSpPr>
        <p:spPr>
          <a:xfrm flipV="1">
            <a:off x="1676400" y="1537097"/>
            <a:ext cx="1644736" cy="1964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015A43B-D86B-445F-97F0-636FF1A19D66}"/>
              </a:ext>
            </a:extLst>
          </p:cNvPr>
          <p:cNvSpPr txBox="1"/>
          <p:nvPr/>
        </p:nvSpPr>
        <p:spPr>
          <a:xfrm>
            <a:off x="722130" y="1633537"/>
            <a:ext cx="971741" cy="461665"/>
          </a:xfrm>
          <a:prstGeom prst="rect">
            <a:avLst/>
          </a:prstGeom>
          <a:noFill/>
        </p:spPr>
        <p:txBody>
          <a:bodyPr wrap="none" rtlCol="0">
            <a:spAutoFit/>
          </a:bodyPr>
          <a:lstStyle/>
          <a:p>
            <a:r>
              <a:rPr lang="en-US" dirty="0" err="1"/>
              <a:t>Emax</a:t>
            </a:r>
            <a:endParaRPr lang="en-US" dirty="0"/>
          </a:p>
        </p:txBody>
      </p:sp>
      <p:sp>
        <p:nvSpPr>
          <p:cNvPr id="12" name="Oval 11">
            <a:extLst>
              <a:ext uri="{FF2B5EF4-FFF2-40B4-BE49-F238E27FC236}">
                <a16:creationId xmlns:a16="http://schemas.microsoft.com/office/drawing/2014/main" id="{E1D15ADA-8C4A-43CD-81A8-886C4885B9F8}"/>
              </a:ext>
            </a:extLst>
          </p:cNvPr>
          <p:cNvSpPr/>
          <p:nvPr/>
        </p:nvSpPr>
        <p:spPr>
          <a:xfrm>
            <a:off x="3962400" y="4331494"/>
            <a:ext cx="457200" cy="457200"/>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6053019-2B18-4B8F-B97D-C72115090FA1}"/>
              </a:ext>
            </a:extLst>
          </p:cNvPr>
          <p:cNvSpPr txBox="1"/>
          <p:nvPr/>
        </p:nvSpPr>
        <p:spPr>
          <a:xfrm>
            <a:off x="882779" y="3594109"/>
            <a:ext cx="561372" cy="461665"/>
          </a:xfrm>
          <a:prstGeom prst="rect">
            <a:avLst/>
          </a:prstGeom>
          <a:noFill/>
        </p:spPr>
        <p:txBody>
          <a:bodyPr wrap="none" rtlCol="0">
            <a:spAutoFit/>
          </a:bodyPr>
          <a:lstStyle/>
          <a:p>
            <a:r>
              <a:rPr lang="en-US" dirty="0"/>
              <a:t>Ed</a:t>
            </a:r>
          </a:p>
        </p:txBody>
      </p:sp>
      <p:cxnSp>
        <p:nvCxnSpPr>
          <p:cNvPr id="15" name="Straight Arrow Connector 14">
            <a:extLst>
              <a:ext uri="{FF2B5EF4-FFF2-40B4-BE49-F238E27FC236}">
                <a16:creationId xmlns:a16="http://schemas.microsoft.com/office/drawing/2014/main" id="{263F9F7A-2A94-4247-96C2-804FDF491F23}"/>
              </a:ext>
            </a:extLst>
          </p:cNvPr>
          <p:cNvCxnSpPr>
            <a:cxnSpLocks/>
            <a:endCxn id="12" idx="1"/>
          </p:cNvCxnSpPr>
          <p:nvPr/>
        </p:nvCxnSpPr>
        <p:spPr>
          <a:xfrm>
            <a:off x="1494636" y="3824942"/>
            <a:ext cx="2534719" cy="5735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4833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3972BD-E447-4591-A40A-60EC6C30C88B}"/>
              </a:ext>
            </a:extLst>
          </p:cNvPr>
          <p:cNvPicPr>
            <a:picLocks noChangeAspect="1"/>
          </p:cNvPicPr>
          <p:nvPr/>
        </p:nvPicPr>
        <p:blipFill>
          <a:blip r:embed="rId2"/>
          <a:stretch>
            <a:fillRect/>
          </a:stretch>
        </p:blipFill>
        <p:spPr>
          <a:xfrm>
            <a:off x="4038600" y="833437"/>
            <a:ext cx="4572000" cy="3476625"/>
          </a:xfrm>
          <a:prstGeom prst="rect">
            <a:avLst/>
          </a:prstGeom>
        </p:spPr>
      </p:pic>
      <p:sp>
        <p:nvSpPr>
          <p:cNvPr id="5" name="TextBox 4">
            <a:extLst>
              <a:ext uri="{FF2B5EF4-FFF2-40B4-BE49-F238E27FC236}">
                <a16:creationId xmlns:a16="http://schemas.microsoft.com/office/drawing/2014/main" id="{AD1A1B59-0D2F-4639-9C17-E9E93755B8AF}"/>
              </a:ext>
            </a:extLst>
          </p:cNvPr>
          <p:cNvSpPr txBox="1"/>
          <p:nvPr/>
        </p:nvSpPr>
        <p:spPr>
          <a:xfrm>
            <a:off x="304800" y="1885950"/>
            <a:ext cx="3595536" cy="1077218"/>
          </a:xfrm>
          <a:prstGeom prst="rect">
            <a:avLst/>
          </a:prstGeom>
          <a:noFill/>
        </p:spPr>
        <p:txBody>
          <a:bodyPr wrap="none" rtlCol="0">
            <a:spAutoFit/>
          </a:bodyPr>
          <a:lstStyle/>
          <a:p>
            <a:r>
              <a:rPr lang="en-US" sz="1600" dirty="0"/>
              <a:t>After normalization.</a:t>
            </a:r>
          </a:p>
          <a:p>
            <a:r>
              <a:rPr lang="en-US" sz="1600" dirty="0"/>
              <a:t>Code segment that uses this </a:t>
            </a:r>
          </a:p>
          <a:p>
            <a:r>
              <a:rPr lang="en-US" sz="1600" dirty="0"/>
              <a:t>curve to generate the Elastance</a:t>
            </a:r>
          </a:p>
          <a:p>
            <a:r>
              <a:rPr lang="en-US" sz="1600" dirty="0"/>
              <a:t>To use in every timestep in next slide </a:t>
            </a:r>
          </a:p>
        </p:txBody>
      </p:sp>
    </p:spTree>
    <p:extLst>
      <p:ext uri="{BB962C8B-B14F-4D97-AF65-F5344CB8AC3E}">
        <p14:creationId xmlns:p14="http://schemas.microsoft.com/office/powerpoint/2010/main" val="3550139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6FC3A1-560F-4CEC-808F-E76ED9FC61A2}"/>
              </a:ext>
            </a:extLst>
          </p:cNvPr>
          <p:cNvSpPr/>
          <p:nvPr/>
        </p:nvSpPr>
        <p:spPr>
          <a:xfrm>
            <a:off x="762000" y="586591"/>
            <a:ext cx="8077200" cy="3970318"/>
          </a:xfrm>
          <a:prstGeom prst="rect">
            <a:avLst/>
          </a:prstGeom>
        </p:spPr>
        <p:txBody>
          <a:bodyPr wrap="square">
            <a:spAutoFit/>
          </a:bodyPr>
          <a:lstStyle/>
          <a:p>
            <a:r>
              <a:rPr lang="en-US" sz="900" dirty="0">
                <a:solidFill>
                  <a:srgbClr val="228B22"/>
                </a:solidFill>
                <a:latin typeface="Courier New" panose="02070309020205020404" pitchFamily="49" charset="0"/>
              </a:rPr>
              <a:t>%% load ELV curve (following Yu and </a:t>
            </a:r>
            <a:r>
              <a:rPr lang="en-US" sz="900" dirty="0" err="1">
                <a:solidFill>
                  <a:srgbClr val="228B22"/>
                </a:solidFill>
                <a:latin typeface="Courier New" panose="02070309020205020404" pitchFamily="49" charset="0"/>
              </a:rPr>
              <a:t>Avonzollini's</a:t>
            </a:r>
            <a:r>
              <a:rPr lang="en-US" sz="900" dirty="0">
                <a:solidFill>
                  <a:srgbClr val="228B22"/>
                </a:solidFill>
                <a:latin typeface="Courier New" panose="02070309020205020404" pitchFamily="49" charset="0"/>
              </a:rPr>
              <a:t> approach)</a:t>
            </a:r>
          </a:p>
          <a:p>
            <a:r>
              <a:rPr lang="en-US" sz="900" dirty="0" err="1">
                <a:solidFill>
                  <a:srgbClr val="000000"/>
                </a:solidFill>
                <a:latin typeface="Courier New" panose="02070309020205020404" pitchFamily="49" charset="0"/>
              </a:rPr>
              <a:t>ELVn</a:t>
            </a:r>
            <a:r>
              <a:rPr lang="en-US" sz="900" dirty="0">
                <a:solidFill>
                  <a:srgbClr val="000000"/>
                </a:solidFill>
                <a:latin typeface="Courier New" panose="02070309020205020404" pitchFamily="49" charset="0"/>
              </a:rPr>
              <a:t> = load(</a:t>
            </a:r>
            <a:r>
              <a:rPr lang="en-US" sz="900" dirty="0">
                <a:solidFill>
                  <a:srgbClr val="A020F0"/>
                </a:solidFill>
                <a:latin typeface="Courier New" panose="02070309020205020404" pitchFamily="49" charset="0"/>
              </a:rPr>
              <a:t>'</a:t>
            </a:r>
            <a:r>
              <a:rPr lang="en-US" sz="900" dirty="0" err="1">
                <a:solidFill>
                  <a:srgbClr val="A020F0"/>
                </a:solidFill>
                <a:latin typeface="Courier New" panose="02070309020205020404" pitchFamily="49" charset="0"/>
              </a:rPr>
              <a:t>From_CVS_Normalized_E.mat</a:t>
            </a:r>
            <a:r>
              <a:rPr lang="en-US" sz="900" dirty="0">
                <a:solidFill>
                  <a:srgbClr val="A020F0"/>
                </a:solidFill>
                <a:latin typeface="Courier New" panose="02070309020205020404" pitchFamily="49" charset="0"/>
              </a:rPr>
              <a:t>'</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time  = </a:t>
            </a:r>
            <a:r>
              <a:rPr lang="en-US" sz="900" dirty="0" err="1">
                <a:solidFill>
                  <a:srgbClr val="000000"/>
                </a:solidFill>
                <a:latin typeface="Courier New" panose="02070309020205020404" pitchFamily="49" charset="0"/>
              </a:rPr>
              <a:t>ELVn.time</a:t>
            </a:r>
            <a:r>
              <a:rPr lang="en-US" sz="900" dirty="0">
                <a:solidFill>
                  <a:srgbClr val="000000"/>
                </a:solidFill>
                <a:latin typeface="Courier New" panose="02070309020205020404" pitchFamily="49" charset="0"/>
              </a:rPr>
              <a:t>;</a:t>
            </a:r>
          </a:p>
          <a:p>
            <a:r>
              <a:rPr lang="en-US" sz="900" dirty="0" err="1">
                <a:solidFill>
                  <a:srgbClr val="000000"/>
                </a:solidFill>
                <a:latin typeface="Courier New" panose="02070309020205020404" pitchFamily="49" charset="0"/>
              </a:rPr>
              <a:t>En</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ELVn.Enorm</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tmax0 = 0.2957; </a:t>
            </a:r>
            <a:r>
              <a:rPr lang="en-US" sz="900" dirty="0">
                <a:solidFill>
                  <a:srgbClr val="228B22"/>
                </a:solidFill>
                <a:latin typeface="Courier New" panose="02070309020205020404" pitchFamily="49" charset="0"/>
              </a:rPr>
              <a:t>% Time where </a:t>
            </a:r>
            <a:r>
              <a:rPr lang="en-US" sz="900" dirty="0" err="1">
                <a:solidFill>
                  <a:srgbClr val="228B22"/>
                </a:solidFill>
                <a:latin typeface="Courier New" panose="02070309020205020404" pitchFamily="49" charset="0"/>
              </a:rPr>
              <a:t>Emax</a:t>
            </a:r>
            <a:r>
              <a:rPr lang="en-US" sz="900" dirty="0">
                <a:solidFill>
                  <a:srgbClr val="228B22"/>
                </a:solidFill>
                <a:latin typeface="Courier New" panose="02070309020205020404" pitchFamily="49" charset="0"/>
              </a:rPr>
              <a:t> occurs. See on ELV vs t graph of one cycle with HR = 60bpm. </a:t>
            </a:r>
          </a:p>
          <a:p>
            <a:r>
              <a:rPr lang="en-US" sz="900" dirty="0">
                <a:solidFill>
                  <a:srgbClr val="228B22"/>
                </a:solidFill>
                <a:latin typeface="Courier New" panose="02070309020205020404" pitchFamily="49" charset="0"/>
              </a:rPr>
              <a:t> </a:t>
            </a:r>
          </a:p>
          <a:p>
            <a:r>
              <a:rPr lang="en-US" sz="900" dirty="0">
                <a:solidFill>
                  <a:srgbClr val="000000"/>
                </a:solidFill>
                <a:latin typeface="Courier New" panose="02070309020205020404" pitchFamily="49" charset="0"/>
              </a:rPr>
              <a:t>Emax0 = 3.25; </a:t>
            </a:r>
            <a:r>
              <a:rPr lang="en-US" sz="900" dirty="0">
                <a:solidFill>
                  <a:srgbClr val="228B22"/>
                </a:solidFill>
                <a:latin typeface="Courier New" panose="02070309020205020404" pitchFamily="49" charset="0"/>
              </a:rPr>
              <a:t>% Jeff's code</a:t>
            </a:r>
          </a:p>
          <a:p>
            <a:r>
              <a:rPr lang="en-US" sz="900" dirty="0" err="1">
                <a:solidFill>
                  <a:srgbClr val="000000"/>
                </a:solidFill>
                <a:latin typeface="Courier New" panose="02070309020205020404" pitchFamily="49" charset="0"/>
              </a:rPr>
              <a:t>Emax</a:t>
            </a:r>
            <a:r>
              <a:rPr lang="en-US" sz="900" dirty="0">
                <a:solidFill>
                  <a:srgbClr val="000000"/>
                </a:solidFill>
                <a:latin typeface="Courier New" panose="02070309020205020404" pitchFamily="49" charset="0"/>
              </a:rPr>
              <a:t> = Emax0;</a:t>
            </a:r>
          </a:p>
          <a:p>
            <a:r>
              <a:rPr lang="en-US" sz="900" dirty="0">
                <a:solidFill>
                  <a:srgbClr val="000000"/>
                </a:solidFill>
                <a:latin typeface="Courier New" panose="02070309020205020404" pitchFamily="49" charset="0"/>
              </a:rPr>
              <a:t>Ed0 = 0.006655; </a:t>
            </a:r>
            <a:r>
              <a:rPr lang="en-US" sz="900" dirty="0">
                <a:solidFill>
                  <a:srgbClr val="228B22"/>
                </a:solidFill>
                <a:latin typeface="Courier New" panose="02070309020205020404" pitchFamily="49" charset="0"/>
              </a:rPr>
              <a:t>% Guess from Jeff's paper</a:t>
            </a:r>
          </a:p>
          <a:p>
            <a:r>
              <a:rPr lang="en-US" sz="900" dirty="0">
                <a:solidFill>
                  <a:srgbClr val="000000"/>
                </a:solidFill>
                <a:latin typeface="Courier New" panose="02070309020205020404" pitchFamily="49" charset="0"/>
              </a:rPr>
              <a:t>Ed = Ed0; </a:t>
            </a:r>
          </a:p>
          <a:p>
            <a:r>
              <a:rPr lang="en-US" sz="900" dirty="0" err="1">
                <a:solidFill>
                  <a:srgbClr val="000000"/>
                </a:solidFill>
                <a:latin typeface="Courier New" panose="02070309020205020404" pitchFamily="49" charset="0"/>
              </a:rPr>
              <a:t>tc</a:t>
            </a:r>
            <a:r>
              <a:rPr lang="en-US" sz="900" dirty="0">
                <a:solidFill>
                  <a:srgbClr val="000000"/>
                </a:solidFill>
                <a:latin typeface="Courier New" panose="02070309020205020404" pitchFamily="49" charset="0"/>
              </a:rPr>
              <a:t> = 60/HR;</a:t>
            </a:r>
          </a:p>
          <a:p>
            <a:r>
              <a:rPr lang="en-US" sz="900" dirty="0">
                <a:solidFill>
                  <a:srgbClr val="000000"/>
                </a:solidFill>
                <a:latin typeface="Courier New" panose="02070309020205020404" pitchFamily="49" charset="0"/>
              </a:rPr>
              <a:t>RR = </a:t>
            </a:r>
            <a:r>
              <a:rPr lang="en-US" sz="900" dirty="0" err="1">
                <a:solidFill>
                  <a:srgbClr val="000000"/>
                </a:solidFill>
                <a:latin typeface="Courier New" panose="02070309020205020404" pitchFamily="49" charset="0"/>
              </a:rPr>
              <a:t>tc</a:t>
            </a:r>
            <a:r>
              <a:rPr lang="en-US" sz="900" dirty="0">
                <a:solidFill>
                  <a:srgbClr val="000000"/>
                </a:solidFill>
                <a:latin typeface="Courier New" panose="02070309020205020404" pitchFamily="49" charset="0"/>
              </a:rPr>
              <a:t>;</a:t>
            </a:r>
          </a:p>
          <a:p>
            <a:r>
              <a:rPr lang="en-US" sz="900" dirty="0" err="1">
                <a:solidFill>
                  <a:srgbClr val="000000"/>
                </a:solidFill>
                <a:latin typeface="Courier New" panose="02070309020205020404" pitchFamily="49" charset="0"/>
              </a:rPr>
              <a:t>ts</a:t>
            </a:r>
            <a:r>
              <a:rPr lang="en-US" sz="900" dirty="0">
                <a:solidFill>
                  <a:srgbClr val="000000"/>
                </a:solidFill>
                <a:latin typeface="Courier New" panose="02070309020205020404" pitchFamily="49" charset="0"/>
              </a:rPr>
              <a:t> = 0.07+0.3*</a:t>
            </a:r>
            <a:r>
              <a:rPr lang="en-US" sz="900" dirty="0" err="1">
                <a:solidFill>
                  <a:srgbClr val="000000"/>
                </a:solidFill>
                <a:latin typeface="Courier New" panose="02070309020205020404" pitchFamily="49" charset="0"/>
              </a:rPr>
              <a:t>tc</a:t>
            </a:r>
            <a:r>
              <a:rPr lang="en-US" sz="900" dirty="0">
                <a:solidFill>
                  <a:srgbClr val="000000"/>
                </a:solidFill>
                <a:latin typeface="Courier New" panose="02070309020205020404" pitchFamily="49" charset="0"/>
              </a:rPr>
              <a:t>; </a:t>
            </a:r>
            <a:r>
              <a:rPr lang="en-US" sz="900" dirty="0">
                <a:solidFill>
                  <a:srgbClr val="228B22"/>
                </a:solidFill>
                <a:latin typeface="Courier New" panose="02070309020205020404" pitchFamily="49" charset="0"/>
              </a:rPr>
              <a:t>% systolic </a:t>
            </a:r>
            <a:r>
              <a:rPr lang="en-US" sz="900" dirty="0" err="1">
                <a:solidFill>
                  <a:srgbClr val="228B22"/>
                </a:solidFill>
                <a:latin typeface="Courier New" panose="02070309020205020404" pitchFamily="49" charset="0"/>
              </a:rPr>
              <a:t>tirne</a:t>
            </a:r>
            <a:r>
              <a:rPr lang="en-US" sz="900" dirty="0">
                <a:solidFill>
                  <a:srgbClr val="228B22"/>
                </a:solidFill>
                <a:latin typeface="Courier New" panose="02070309020205020404" pitchFamily="49" charset="0"/>
              </a:rPr>
              <a:t> interval, tuned in LabVIEW using Analysis_ELV_From_CVS.vi</a:t>
            </a:r>
          </a:p>
          <a:p>
            <a:r>
              <a:rPr lang="en-US" sz="900" dirty="0">
                <a:solidFill>
                  <a:srgbClr val="228B22"/>
                </a:solidFill>
                <a:latin typeface="Courier New" panose="02070309020205020404" pitchFamily="49" charset="0"/>
              </a:rPr>
              <a:t>% </a:t>
            </a:r>
            <a:r>
              <a:rPr lang="en-US" sz="900" dirty="0" err="1">
                <a:solidFill>
                  <a:srgbClr val="228B22"/>
                </a:solidFill>
                <a:latin typeface="Courier New" panose="02070309020205020404" pitchFamily="49" charset="0"/>
              </a:rPr>
              <a:t>ts</a:t>
            </a:r>
            <a:r>
              <a:rPr lang="en-US" sz="900" dirty="0">
                <a:solidFill>
                  <a:srgbClr val="228B22"/>
                </a:solidFill>
                <a:latin typeface="Courier New" panose="02070309020205020404" pitchFamily="49" charset="0"/>
              </a:rPr>
              <a:t> = 0.16+0.3*</a:t>
            </a:r>
            <a:r>
              <a:rPr lang="en-US" sz="900" dirty="0" err="1">
                <a:solidFill>
                  <a:srgbClr val="228B22"/>
                </a:solidFill>
                <a:latin typeface="Courier New" panose="02070309020205020404" pitchFamily="49" charset="0"/>
              </a:rPr>
              <a:t>tc</a:t>
            </a:r>
            <a:r>
              <a:rPr lang="en-US" sz="900" dirty="0">
                <a:solidFill>
                  <a:srgbClr val="228B22"/>
                </a:solidFill>
                <a:latin typeface="Courier New" panose="02070309020205020404" pitchFamily="49" charset="0"/>
              </a:rPr>
              <a:t>; % </a:t>
            </a:r>
            <a:r>
              <a:rPr lang="en-US" sz="900" dirty="0" err="1">
                <a:solidFill>
                  <a:srgbClr val="228B22"/>
                </a:solidFill>
                <a:latin typeface="Courier New" panose="02070309020205020404" pitchFamily="49" charset="0"/>
              </a:rPr>
              <a:t>Avonzollini's</a:t>
            </a:r>
            <a:r>
              <a:rPr lang="en-US" sz="900" dirty="0">
                <a:solidFill>
                  <a:srgbClr val="228B22"/>
                </a:solidFill>
                <a:latin typeface="Courier New" panose="02070309020205020404" pitchFamily="49" charset="0"/>
              </a:rPr>
              <a:t> equation mentioned in Yu's dissertation</a:t>
            </a:r>
          </a:p>
          <a:p>
            <a:r>
              <a:rPr lang="en-US" sz="900" dirty="0">
                <a:solidFill>
                  <a:srgbClr val="228B22"/>
                </a:solidFill>
                <a:latin typeface="Courier New" panose="02070309020205020404" pitchFamily="49" charset="0"/>
              </a:rPr>
              <a:t>% </a:t>
            </a:r>
            <a:r>
              <a:rPr lang="en-US" sz="900" dirty="0" err="1">
                <a:solidFill>
                  <a:srgbClr val="228B22"/>
                </a:solidFill>
                <a:latin typeface="Courier New" panose="02070309020205020404" pitchFamily="49" charset="0"/>
              </a:rPr>
              <a:t>ts</a:t>
            </a:r>
            <a:r>
              <a:rPr lang="en-US" sz="900" dirty="0">
                <a:solidFill>
                  <a:srgbClr val="228B22"/>
                </a:solidFill>
                <a:latin typeface="Courier New" panose="02070309020205020404" pitchFamily="49" charset="0"/>
              </a:rPr>
              <a:t> = (1/1000)*(550 - 1.75*HR)  % From Jeff's code</a:t>
            </a:r>
          </a:p>
          <a:p>
            <a:r>
              <a:rPr lang="en-US" sz="900" dirty="0">
                <a:solidFill>
                  <a:srgbClr val="000000"/>
                </a:solidFill>
                <a:latin typeface="Courier New" panose="02070309020205020404" pitchFamily="49" charset="0"/>
              </a:rPr>
              <a:t>TLV = </a:t>
            </a:r>
            <a:r>
              <a:rPr lang="en-US" sz="900" dirty="0" err="1">
                <a:solidFill>
                  <a:srgbClr val="000000"/>
                </a:solidFill>
                <a:latin typeface="Courier New" panose="02070309020205020404" pitchFamily="49" charset="0"/>
              </a:rPr>
              <a:t>ts</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err="1">
                <a:solidFill>
                  <a:srgbClr val="000000"/>
                </a:solidFill>
                <a:latin typeface="Courier New" panose="02070309020205020404" pitchFamily="49" charset="0"/>
              </a:rPr>
              <a:t>iter</a:t>
            </a:r>
            <a:r>
              <a:rPr lang="en-US" sz="900" dirty="0">
                <a:solidFill>
                  <a:srgbClr val="000000"/>
                </a:solidFill>
                <a:latin typeface="Courier New" panose="02070309020205020404" pitchFamily="49" charset="0"/>
              </a:rPr>
              <a:t> = 3; n = length(t);</a:t>
            </a:r>
          </a:p>
          <a:p>
            <a:r>
              <a:rPr lang="en-US" sz="900" dirty="0">
                <a:solidFill>
                  <a:srgbClr val="000000"/>
                </a:solidFill>
                <a:latin typeface="Courier New" panose="02070309020205020404" pitchFamily="49" charset="0"/>
              </a:rPr>
              <a:t> </a:t>
            </a:r>
          </a:p>
          <a:p>
            <a:r>
              <a:rPr lang="en-US" sz="900" dirty="0" err="1">
                <a:solidFill>
                  <a:srgbClr val="000000"/>
                </a:solidFill>
                <a:latin typeface="Courier New" panose="02070309020205020404" pitchFamily="49" charset="0"/>
              </a:rPr>
              <a:t>tnvec</a:t>
            </a:r>
            <a:r>
              <a:rPr lang="en-US" sz="900" dirty="0">
                <a:solidFill>
                  <a:srgbClr val="000000"/>
                </a:solidFill>
                <a:latin typeface="Courier New" panose="02070309020205020404" pitchFamily="49" charset="0"/>
              </a:rPr>
              <a:t> = zeros(size(t));</a:t>
            </a:r>
          </a:p>
          <a:p>
            <a:r>
              <a:rPr lang="en-US" sz="900" dirty="0">
                <a:solidFill>
                  <a:srgbClr val="000000"/>
                </a:solidFill>
                <a:latin typeface="Courier New" panose="02070309020205020404" pitchFamily="49" charset="0"/>
              </a:rPr>
              <a:t>tic</a:t>
            </a:r>
          </a:p>
          <a:p>
            <a:r>
              <a:rPr lang="en-US" sz="900" dirty="0">
                <a:solidFill>
                  <a:srgbClr val="0000FF"/>
                </a:solidFill>
                <a:latin typeface="Courier New" panose="02070309020205020404" pitchFamily="49" charset="0"/>
              </a:rPr>
              <a:t>for</a:t>
            </a:r>
            <a:r>
              <a:rPr lang="en-US" sz="900" dirty="0">
                <a:solidFill>
                  <a:srgbClr val="000000"/>
                </a:solidFill>
                <a:latin typeface="Courier New" panose="02070309020205020404" pitchFamily="49" charset="0"/>
              </a:rPr>
              <a:t> k = 1:n</a:t>
            </a:r>
          </a:p>
          <a:p>
            <a:r>
              <a:rPr lang="de-DE" sz="900" dirty="0">
                <a:solidFill>
                  <a:srgbClr val="000000"/>
                </a:solidFill>
                <a:latin typeface="Courier New" panose="02070309020205020404" pitchFamily="49" charset="0"/>
              </a:rPr>
              <a:t>    t1 = rem(t(k),tc);</a:t>
            </a:r>
          </a:p>
          <a:p>
            <a:r>
              <a:rPr lang="en-US" sz="900" dirty="0">
                <a:solidFill>
                  <a:srgbClr val="000000"/>
                </a:solidFill>
                <a:latin typeface="Courier New" panose="02070309020205020404" pitchFamily="49" charset="0"/>
              </a:rPr>
              <a:t>    </a:t>
            </a:r>
            <a:r>
              <a:rPr lang="en-US" sz="900" dirty="0">
                <a:solidFill>
                  <a:srgbClr val="0000FF"/>
                </a:solidFill>
                <a:latin typeface="Courier New" panose="02070309020205020404" pitchFamily="49" charset="0"/>
              </a:rPr>
              <a:t>if</a:t>
            </a:r>
            <a:r>
              <a:rPr lang="en-US" sz="900" dirty="0">
                <a:solidFill>
                  <a:srgbClr val="000000"/>
                </a:solidFill>
                <a:latin typeface="Courier New" panose="02070309020205020404" pitchFamily="49" charset="0"/>
              </a:rPr>
              <a:t> t1 &lt;= </a:t>
            </a:r>
            <a:r>
              <a:rPr lang="en-US" sz="900" dirty="0" err="1">
                <a:solidFill>
                  <a:srgbClr val="000000"/>
                </a:solidFill>
                <a:latin typeface="Courier New" panose="02070309020205020404" pitchFamily="49" charset="0"/>
              </a:rPr>
              <a:t>ts</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tn</a:t>
            </a:r>
            <a:r>
              <a:rPr lang="en-US" sz="900" dirty="0">
                <a:solidFill>
                  <a:srgbClr val="000000"/>
                </a:solidFill>
                <a:latin typeface="Courier New" panose="02070309020205020404" pitchFamily="49" charset="0"/>
              </a:rPr>
              <a:t> = tmax0*(t1/</a:t>
            </a:r>
            <a:r>
              <a:rPr lang="en-US" sz="900" dirty="0" err="1">
                <a:solidFill>
                  <a:srgbClr val="000000"/>
                </a:solidFill>
                <a:latin typeface="Courier New" panose="02070309020205020404" pitchFamily="49" charset="0"/>
              </a:rPr>
              <a:t>ts</a:t>
            </a:r>
            <a:r>
              <a:rPr lang="en-US" sz="900" dirty="0">
                <a:solidFill>
                  <a:srgbClr val="000000"/>
                </a:solidFill>
                <a:latin typeface="Courier New" panose="02070309020205020404" pitchFamily="49" charset="0"/>
              </a:rPr>
              <a:t>); </a:t>
            </a:r>
            <a:r>
              <a:rPr lang="en-US" sz="900" dirty="0">
                <a:solidFill>
                  <a:srgbClr val="0000FF"/>
                </a:solidFill>
                <a:latin typeface="Courier New" panose="02070309020205020404" pitchFamily="49" charset="0"/>
              </a:rPr>
              <a:t>else</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tn</a:t>
            </a:r>
            <a:r>
              <a:rPr lang="en-US" sz="900" dirty="0">
                <a:solidFill>
                  <a:srgbClr val="000000"/>
                </a:solidFill>
                <a:latin typeface="Courier New" panose="02070309020205020404" pitchFamily="49" charset="0"/>
              </a:rPr>
              <a:t> = tmax0 + (1-tmax0)*(t1-ts)/(</a:t>
            </a:r>
            <a:r>
              <a:rPr lang="en-US" sz="900" dirty="0" err="1">
                <a:solidFill>
                  <a:srgbClr val="000000"/>
                </a:solidFill>
                <a:latin typeface="Courier New" panose="02070309020205020404" pitchFamily="49" charset="0"/>
              </a:rPr>
              <a:t>tc-ts</a:t>
            </a:r>
            <a:r>
              <a:rPr lang="en-US" sz="900" dirty="0">
                <a:solidFill>
                  <a:srgbClr val="000000"/>
                </a:solidFill>
                <a:latin typeface="Courier New" panose="02070309020205020404" pitchFamily="49" charset="0"/>
              </a:rPr>
              <a:t>); </a:t>
            </a:r>
            <a:r>
              <a:rPr lang="en-US" sz="900" dirty="0">
                <a:solidFill>
                  <a:srgbClr val="0000FF"/>
                </a:solidFill>
                <a:latin typeface="Courier New" panose="02070309020205020404" pitchFamily="49" charset="0"/>
              </a:rPr>
              <a:t>end</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tnvec</a:t>
            </a:r>
            <a:r>
              <a:rPr lang="en-US" sz="900" dirty="0">
                <a:solidFill>
                  <a:srgbClr val="000000"/>
                </a:solidFill>
                <a:latin typeface="Courier New" panose="02070309020205020404" pitchFamily="49" charset="0"/>
              </a:rPr>
              <a:t>(k) = </a:t>
            </a:r>
            <a:r>
              <a:rPr lang="en-US" sz="900" dirty="0" err="1">
                <a:solidFill>
                  <a:srgbClr val="000000"/>
                </a:solidFill>
                <a:latin typeface="Courier New" panose="02070309020205020404" pitchFamily="49" charset="0"/>
              </a:rPr>
              <a:t>tn</a:t>
            </a:r>
            <a:r>
              <a:rPr lang="en-US" sz="900" dirty="0">
                <a:solidFill>
                  <a:srgbClr val="000000"/>
                </a:solidFill>
                <a:latin typeface="Courier New" panose="02070309020205020404" pitchFamily="49" charset="0"/>
              </a:rPr>
              <a:t>;</a:t>
            </a:r>
          </a:p>
          <a:p>
            <a:r>
              <a:rPr lang="en-US" sz="900" dirty="0">
                <a:solidFill>
                  <a:srgbClr val="0000FF"/>
                </a:solidFill>
                <a:latin typeface="Courier New" panose="02070309020205020404" pitchFamily="49" charset="0"/>
              </a:rPr>
              <a:t>end</a:t>
            </a:r>
          </a:p>
          <a:p>
            <a:r>
              <a:rPr lang="it-IT" sz="900" dirty="0">
                <a:solidFill>
                  <a:srgbClr val="000000"/>
                </a:solidFill>
                <a:latin typeface="Courier New" panose="02070309020205020404" pitchFamily="49" charset="0"/>
              </a:rPr>
              <a:t>Ev = (Emax - Ed)*interp1(time,En,tnvec) + Ed;</a:t>
            </a:r>
          </a:p>
          <a:p>
            <a:r>
              <a:rPr lang="en-US" sz="900" dirty="0">
                <a:solidFill>
                  <a:srgbClr val="000000"/>
                </a:solidFill>
                <a:latin typeface="Courier New" panose="02070309020205020404" pitchFamily="49" charset="0"/>
              </a:rPr>
              <a:t>toc</a:t>
            </a:r>
          </a:p>
        </p:txBody>
      </p:sp>
      <p:sp>
        <p:nvSpPr>
          <p:cNvPr id="5" name="Rectangle 4">
            <a:extLst>
              <a:ext uri="{FF2B5EF4-FFF2-40B4-BE49-F238E27FC236}">
                <a16:creationId xmlns:a16="http://schemas.microsoft.com/office/drawing/2014/main" id="{C6202EC7-B656-4427-BBA7-94C62161048F}"/>
              </a:ext>
            </a:extLst>
          </p:cNvPr>
          <p:cNvSpPr/>
          <p:nvPr/>
        </p:nvSpPr>
        <p:spPr>
          <a:xfrm>
            <a:off x="762000" y="4171950"/>
            <a:ext cx="3276600" cy="15240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8E165C6-4B70-4C12-88A2-AD103577C179}"/>
              </a:ext>
            </a:extLst>
          </p:cNvPr>
          <p:cNvCxnSpPr/>
          <p:nvPr/>
        </p:nvCxnSpPr>
        <p:spPr>
          <a:xfrm flipH="1">
            <a:off x="4114800" y="4171950"/>
            <a:ext cx="5334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3D92461-4985-4EFD-B2D3-A1B135E7EAAC}"/>
                  </a:ext>
                </a:extLst>
              </p:cNvPr>
              <p:cNvSpPr txBox="1"/>
              <p:nvPr/>
            </p:nvSpPr>
            <p:spPr>
              <a:xfrm>
                <a:off x="4648200" y="4001184"/>
                <a:ext cx="3245504" cy="646331"/>
              </a:xfrm>
              <a:prstGeom prst="rect">
                <a:avLst/>
              </a:prstGeom>
              <a:noFill/>
              <a:ln>
                <a:solidFill>
                  <a:schemeClr val="tx1"/>
                </a:solidFill>
              </a:ln>
            </p:spPr>
            <p:txBody>
              <a:bodyPr wrap="none" rtlCol="0">
                <a:spAutoFit/>
              </a:bodyPr>
              <a:lstStyle/>
              <a:p>
                <a:r>
                  <a:rPr lang="en-US" sz="1800" dirty="0"/>
                  <a:t>Used to now generate</a:t>
                </a:r>
              </a:p>
              <a:p>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𝑙𝑣</m:t>
                          </m:r>
                        </m:sub>
                      </m:sSub>
                      <m:r>
                        <a:rPr lang="en-US" sz="1800" b="0" i="1" smtClean="0">
                          <a:latin typeface="Cambria Math" panose="02040503050406030204" pitchFamily="18" charset="0"/>
                        </a:rPr>
                        <m:t>=</m:t>
                      </m:r>
                      <m:r>
                        <a:rPr lang="en-US" sz="1800" b="0" i="1" smtClean="0">
                          <a:latin typeface="Cambria Math" panose="02040503050406030204" pitchFamily="18" charset="0"/>
                        </a:rPr>
                        <m:t>𝐸𝑣</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𝑙𝑣</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oMath>
                  </m:oMathPara>
                </a14:m>
                <a:endParaRPr lang="en-US" sz="1800" dirty="0"/>
              </a:p>
            </p:txBody>
          </p:sp>
        </mc:Choice>
        <mc:Fallback>
          <p:sp>
            <p:nvSpPr>
              <p:cNvPr id="8" name="TextBox 7">
                <a:extLst>
                  <a:ext uri="{FF2B5EF4-FFF2-40B4-BE49-F238E27FC236}">
                    <a16:creationId xmlns:a16="http://schemas.microsoft.com/office/drawing/2014/main" id="{D3D92461-4985-4EFD-B2D3-A1B135E7EAAC}"/>
                  </a:ext>
                </a:extLst>
              </p:cNvPr>
              <p:cNvSpPr txBox="1">
                <a:spLocks noRot="1" noChangeAspect="1" noMove="1" noResize="1" noEditPoints="1" noAdjustHandles="1" noChangeArrowheads="1" noChangeShapeType="1" noTextEdit="1"/>
              </p:cNvSpPr>
              <p:nvPr/>
            </p:nvSpPr>
            <p:spPr>
              <a:xfrm>
                <a:off x="4648200" y="4001184"/>
                <a:ext cx="3245504" cy="646331"/>
              </a:xfrm>
              <a:prstGeom prst="rect">
                <a:avLst/>
              </a:prstGeom>
              <a:blipFill>
                <a:blip r:embed="rId2"/>
                <a:stretch>
                  <a:fillRect l="-1498" t="-3704" b="-7407"/>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75166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9F4F-84C0-4D89-AAAD-22B168B1AB43}"/>
              </a:ext>
            </a:extLst>
          </p:cNvPr>
          <p:cNvSpPr>
            <a:spLocks noGrp="1"/>
          </p:cNvSpPr>
          <p:nvPr>
            <p:ph type="title"/>
          </p:nvPr>
        </p:nvSpPr>
        <p:spPr/>
        <p:txBody>
          <a:bodyPr>
            <a:normAutofit fontScale="90000"/>
          </a:bodyPr>
          <a:lstStyle/>
          <a:p>
            <a:r>
              <a:rPr lang="en-US" dirty="0"/>
              <a:t>State Augmentation – non linear system</a:t>
            </a:r>
          </a:p>
        </p:txBody>
      </p:sp>
      <p:pic>
        <p:nvPicPr>
          <p:cNvPr id="5" name="Picture 4">
            <a:extLst>
              <a:ext uri="{FF2B5EF4-FFF2-40B4-BE49-F238E27FC236}">
                <a16:creationId xmlns:a16="http://schemas.microsoft.com/office/drawing/2014/main" id="{B9E02008-F5A3-44C3-8BC3-B75C20DEAAC9}"/>
              </a:ext>
            </a:extLst>
          </p:cNvPr>
          <p:cNvPicPr>
            <a:picLocks noChangeAspect="1"/>
          </p:cNvPicPr>
          <p:nvPr/>
        </p:nvPicPr>
        <p:blipFill>
          <a:blip r:embed="rId2"/>
          <a:stretch>
            <a:fillRect/>
          </a:stretch>
        </p:blipFill>
        <p:spPr>
          <a:xfrm>
            <a:off x="762000" y="1885950"/>
            <a:ext cx="7543800" cy="3047214"/>
          </a:xfrm>
          <a:prstGeom prst="rect">
            <a:avLst/>
          </a:prstGeom>
        </p:spPr>
      </p:pic>
    </p:spTree>
    <p:extLst>
      <p:ext uri="{BB962C8B-B14F-4D97-AF65-F5344CB8AC3E}">
        <p14:creationId xmlns:p14="http://schemas.microsoft.com/office/powerpoint/2010/main" val="1692635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351E-9697-4ACD-A269-649523F6CD90}"/>
              </a:ext>
            </a:extLst>
          </p:cNvPr>
          <p:cNvSpPr>
            <a:spLocks noGrp="1"/>
          </p:cNvSpPr>
          <p:nvPr>
            <p:ph type="title"/>
          </p:nvPr>
        </p:nvSpPr>
        <p:spPr>
          <a:xfrm>
            <a:off x="381000" y="2266950"/>
            <a:ext cx="8229600" cy="857250"/>
          </a:xfrm>
        </p:spPr>
        <p:txBody>
          <a:bodyPr>
            <a:normAutofit fontScale="90000"/>
          </a:bodyPr>
          <a:lstStyle/>
          <a:p>
            <a:r>
              <a:rPr lang="en-US" dirty="0"/>
              <a:t>Algorithm used – Extended Kalman Filter	</a:t>
            </a:r>
          </a:p>
        </p:txBody>
      </p:sp>
    </p:spTree>
    <p:extLst>
      <p:ext uri="{BB962C8B-B14F-4D97-AF65-F5344CB8AC3E}">
        <p14:creationId xmlns:p14="http://schemas.microsoft.com/office/powerpoint/2010/main" val="748015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F994-E4A4-4002-AD8B-9E5508A5EFEF}"/>
              </a:ext>
            </a:extLst>
          </p:cNvPr>
          <p:cNvSpPr>
            <a:spLocks noGrp="1"/>
          </p:cNvSpPr>
          <p:nvPr>
            <p:ph type="title"/>
          </p:nvPr>
        </p:nvSpPr>
        <p:spPr>
          <a:xfrm>
            <a:off x="457200" y="209550"/>
            <a:ext cx="8229600" cy="857250"/>
          </a:xfrm>
        </p:spPr>
        <p:txBody>
          <a:bodyPr>
            <a:noAutofit/>
          </a:bodyPr>
          <a:lstStyle/>
          <a:p>
            <a:r>
              <a:rPr lang="en-US" sz="2800" dirty="0"/>
              <a:t>Selecting model parameters - Impedance</a:t>
            </a:r>
          </a:p>
        </p:txBody>
      </p:sp>
      <p:pic>
        <p:nvPicPr>
          <p:cNvPr id="5" name="Content Placeholder 4">
            <a:extLst>
              <a:ext uri="{FF2B5EF4-FFF2-40B4-BE49-F238E27FC236}">
                <a16:creationId xmlns:a16="http://schemas.microsoft.com/office/drawing/2014/main" id="{8F556F63-3216-43F5-AFF1-1108D60448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25" y="821283"/>
            <a:ext cx="8667750" cy="4112667"/>
          </a:xfrm>
        </p:spPr>
      </p:pic>
      <p:sp>
        <p:nvSpPr>
          <p:cNvPr id="3" name="TextBox 2">
            <a:extLst>
              <a:ext uri="{FF2B5EF4-FFF2-40B4-BE49-F238E27FC236}">
                <a16:creationId xmlns:a16="http://schemas.microsoft.com/office/drawing/2014/main" id="{8EB97F2F-5C6B-4755-A8B1-108A2DB7FD6E}"/>
              </a:ext>
            </a:extLst>
          </p:cNvPr>
          <p:cNvSpPr txBox="1"/>
          <p:nvPr/>
        </p:nvSpPr>
        <p:spPr>
          <a:xfrm>
            <a:off x="2743200" y="2492543"/>
            <a:ext cx="3913700" cy="1015663"/>
          </a:xfrm>
          <a:prstGeom prst="rect">
            <a:avLst/>
          </a:prstGeom>
          <a:noFill/>
        </p:spPr>
        <p:txBody>
          <a:bodyPr wrap="none" rtlCol="0">
            <a:spAutoFit/>
          </a:bodyPr>
          <a:lstStyle/>
          <a:p>
            <a:r>
              <a:rPr lang="en-US" sz="1200" dirty="0"/>
              <a:t>Procedure for impedance calculations</a:t>
            </a:r>
          </a:p>
          <a:p>
            <a:pPr marL="457200" indent="-457200">
              <a:buAutoNum type="arabicPeriod"/>
            </a:pPr>
            <a:r>
              <a:rPr lang="en-US" sz="1200" dirty="0"/>
              <a:t>Run Jeff model at various HR, record Pa and fa.</a:t>
            </a:r>
          </a:p>
          <a:p>
            <a:pPr marL="457200" indent="-457200">
              <a:buAutoNum type="arabicPeriod"/>
            </a:pPr>
            <a:r>
              <a:rPr lang="en-US" sz="1200" dirty="0"/>
              <a:t>Run Yu model at various HR, record Pa and fa</a:t>
            </a:r>
          </a:p>
          <a:p>
            <a:pPr marL="457200" indent="-457200">
              <a:buAutoNum type="arabicPeriod"/>
            </a:pPr>
            <a:r>
              <a:rPr lang="en-US" sz="1200" dirty="0"/>
              <a:t>Derive mag of |Pa / fa| and compare.</a:t>
            </a:r>
          </a:p>
          <a:p>
            <a:pPr marL="457200" indent="-457200">
              <a:buAutoNum type="arabicPeriod"/>
            </a:pPr>
            <a:r>
              <a:rPr lang="en-US" sz="1200" dirty="0"/>
              <a:t>Tune Yu parameters to match impedance</a:t>
            </a:r>
          </a:p>
        </p:txBody>
      </p:sp>
      <p:sp>
        <p:nvSpPr>
          <p:cNvPr id="4" name="Rectangle: Rounded Corners 3">
            <a:extLst>
              <a:ext uri="{FF2B5EF4-FFF2-40B4-BE49-F238E27FC236}">
                <a16:creationId xmlns:a16="http://schemas.microsoft.com/office/drawing/2014/main" id="{6BEBE219-B367-45EC-843B-3AD3EAC509E4}"/>
              </a:ext>
            </a:extLst>
          </p:cNvPr>
          <p:cNvSpPr/>
          <p:nvPr/>
        </p:nvSpPr>
        <p:spPr>
          <a:xfrm>
            <a:off x="4700050" y="3714750"/>
            <a:ext cx="2843750" cy="607467"/>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91F7F98-986A-4434-A07E-72BA79C53BF2}"/>
              </a:ext>
            </a:extLst>
          </p:cNvPr>
          <p:cNvCxnSpPr/>
          <p:nvPr/>
        </p:nvCxnSpPr>
        <p:spPr>
          <a:xfrm flipH="1" flipV="1">
            <a:off x="7239000" y="4322217"/>
            <a:ext cx="152400" cy="4081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F96972B-4121-4E9E-99B4-077ABC844796}"/>
              </a:ext>
            </a:extLst>
          </p:cNvPr>
          <p:cNvSpPr txBox="1"/>
          <p:nvPr/>
        </p:nvSpPr>
        <p:spPr>
          <a:xfrm>
            <a:off x="152400" y="4730413"/>
            <a:ext cx="9307365" cy="461665"/>
          </a:xfrm>
          <a:prstGeom prst="rect">
            <a:avLst/>
          </a:prstGeom>
          <a:noFill/>
        </p:spPr>
        <p:txBody>
          <a:bodyPr wrap="square" rtlCol="0">
            <a:spAutoFit/>
          </a:bodyPr>
          <a:lstStyle/>
          <a:p>
            <a:r>
              <a:rPr lang="en-US" sz="1200" dirty="0"/>
              <a:t>Note, although Jeff’s model has this rise towards the end, Yu’s dissertation shows human data which flattens down towards the end. Maybe depends on the subject, but can ponder more on this later</a:t>
            </a:r>
          </a:p>
        </p:txBody>
      </p:sp>
    </p:spTree>
    <p:extLst>
      <p:ext uri="{BB962C8B-B14F-4D97-AF65-F5344CB8AC3E}">
        <p14:creationId xmlns:p14="http://schemas.microsoft.com/office/powerpoint/2010/main" val="262209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3A8A-F3ED-47D1-BA90-7324742E2C47}"/>
              </a:ext>
            </a:extLst>
          </p:cNvPr>
          <p:cNvSpPr>
            <a:spLocks noGrp="1"/>
          </p:cNvSpPr>
          <p:nvPr>
            <p:ph type="title"/>
          </p:nvPr>
        </p:nvSpPr>
        <p:spPr/>
        <p:txBody>
          <a:bodyPr>
            <a:normAutofit fontScale="90000"/>
          </a:bodyPr>
          <a:lstStyle/>
          <a:p>
            <a:r>
              <a:rPr lang="en-US" dirty="0"/>
              <a:t>Strategy for open and closing valves</a:t>
            </a:r>
          </a:p>
        </p:txBody>
      </p:sp>
      <p:sp>
        <p:nvSpPr>
          <p:cNvPr id="3" name="Content Placeholder 2">
            <a:extLst>
              <a:ext uri="{FF2B5EF4-FFF2-40B4-BE49-F238E27FC236}">
                <a16:creationId xmlns:a16="http://schemas.microsoft.com/office/drawing/2014/main" id="{271A8F44-9A26-468A-A25F-10BE90B61A5A}"/>
              </a:ext>
            </a:extLst>
          </p:cNvPr>
          <p:cNvSpPr>
            <a:spLocks noGrp="1"/>
          </p:cNvSpPr>
          <p:nvPr>
            <p:ph idx="1"/>
          </p:nvPr>
        </p:nvSpPr>
        <p:spPr/>
        <p:txBody>
          <a:bodyPr/>
          <a:lstStyle/>
          <a:p>
            <a:r>
              <a:rPr lang="en-US" dirty="0"/>
              <a:t>To simulate Aortic valve closed, </a:t>
            </a:r>
            <a:br>
              <a:rPr lang="en-US" dirty="0"/>
            </a:br>
            <a:r>
              <a:rPr lang="en-US" dirty="0"/>
              <a:t>Ra = 2e3 * Ra</a:t>
            </a:r>
          </a:p>
          <a:p>
            <a:r>
              <a:rPr lang="en-US" dirty="0"/>
              <a:t>To simulate Mitral valve closed,</a:t>
            </a:r>
            <a:br>
              <a:rPr lang="en-US" dirty="0"/>
            </a:br>
            <a:r>
              <a:rPr lang="en-US" dirty="0"/>
              <a:t>Rm = 2e3* Rm</a:t>
            </a:r>
          </a:p>
        </p:txBody>
      </p:sp>
    </p:spTree>
    <p:extLst>
      <p:ext uri="{BB962C8B-B14F-4D97-AF65-F5344CB8AC3E}">
        <p14:creationId xmlns:p14="http://schemas.microsoft.com/office/powerpoint/2010/main" val="1629777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A7CA-B36E-4B1D-92E7-98957651C8A3}"/>
              </a:ext>
            </a:extLst>
          </p:cNvPr>
          <p:cNvSpPr>
            <a:spLocks noGrp="1"/>
          </p:cNvSpPr>
          <p:nvPr>
            <p:ph type="title"/>
          </p:nvPr>
        </p:nvSpPr>
        <p:spPr/>
        <p:txBody>
          <a:bodyPr/>
          <a:lstStyle/>
          <a:p>
            <a:r>
              <a:rPr lang="en-US" dirty="0"/>
              <a:t>Scaling done to Yu model</a:t>
            </a:r>
          </a:p>
        </p:txBody>
      </p:sp>
      <p:pic>
        <p:nvPicPr>
          <p:cNvPr id="4" name="Picture 3">
            <a:extLst>
              <a:ext uri="{FF2B5EF4-FFF2-40B4-BE49-F238E27FC236}">
                <a16:creationId xmlns:a16="http://schemas.microsoft.com/office/drawing/2014/main" id="{445BAA8C-7A6C-44DF-A96E-8D00326907DC}"/>
              </a:ext>
            </a:extLst>
          </p:cNvPr>
          <p:cNvPicPr>
            <a:picLocks noChangeAspect="1"/>
          </p:cNvPicPr>
          <p:nvPr/>
        </p:nvPicPr>
        <p:blipFill>
          <a:blip r:embed="rId2"/>
          <a:stretch>
            <a:fillRect/>
          </a:stretch>
        </p:blipFill>
        <p:spPr>
          <a:xfrm>
            <a:off x="1066800" y="2032688"/>
            <a:ext cx="2895600" cy="2103878"/>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56A2E89-09D7-4A34-A73E-AEFC8469FF67}"/>
                  </a:ext>
                </a:extLst>
              </p:cNvPr>
              <p:cNvSpPr txBox="1"/>
              <p:nvPr/>
            </p:nvSpPr>
            <p:spPr>
              <a:xfrm>
                <a:off x="4191000" y="2056501"/>
                <a:ext cx="3264740" cy="12984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𝑥</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𝑠</m:t>
                          </m:r>
                        </m:sub>
                      </m:sSub>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0</m:t>
                          </m:r>
                          <m:r>
                            <a:rPr lang="en-US" b="0" i="1" smtClean="0">
                              <a:latin typeface="Cambria Math" panose="02040503050406030204" pitchFamily="18" charset="0"/>
                            </a:rPr>
                            <m:t>𝑠</m:t>
                          </m:r>
                        </m:sub>
                      </m:sSub>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𝑉𝐴𝐷</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𝑣𝑎𝑑</m:t>
                              </m:r>
                            </m:sub>
                          </m:sSub>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𝑣𝑎𝑑</m:t>
                          </m:r>
                          <m:r>
                            <a:rPr lang="en-US" b="0" i="1" smtClean="0">
                              <a:latin typeface="Cambria Math" panose="02040503050406030204" pitchFamily="18" charset="0"/>
                            </a:rPr>
                            <m:t>,</m:t>
                          </m:r>
                          <m:r>
                            <a:rPr lang="en-US" b="0" i="1" smtClean="0">
                              <a:latin typeface="Cambria Math" panose="02040503050406030204" pitchFamily="18" charset="0"/>
                            </a:rPr>
                            <m:t>𝑠</m:t>
                          </m:r>
                        </m:sub>
                      </m:sSub>
                    </m:oMath>
                  </m:oMathPara>
                </a14:m>
                <a:endParaRPr lang="en-US" dirty="0"/>
              </a:p>
            </p:txBody>
          </p:sp>
        </mc:Choice>
        <mc:Fallback>
          <p:sp>
            <p:nvSpPr>
              <p:cNvPr id="5" name="TextBox 4">
                <a:extLst>
                  <a:ext uri="{FF2B5EF4-FFF2-40B4-BE49-F238E27FC236}">
                    <a16:creationId xmlns:a16="http://schemas.microsoft.com/office/drawing/2014/main" id="{256A2E89-09D7-4A34-A73E-AEFC8469FF67}"/>
                  </a:ext>
                </a:extLst>
              </p:cNvPr>
              <p:cNvSpPr txBox="1">
                <a:spLocks noRot="1" noChangeAspect="1" noMove="1" noResize="1" noEditPoints="1" noAdjustHandles="1" noChangeArrowheads="1" noChangeShapeType="1" noTextEdit="1"/>
              </p:cNvSpPr>
              <p:nvPr/>
            </p:nvSpPr>
            <p:spPr>
              <a:xfrm>
                <a:off x="4191000" y="2056501"/>
                <a:ext cx="3264740" cy="12984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2918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0CAB-0072-4DAD-B9E4-9BEB5F29C3ED}"/>
              </a:ext>
            </a:extLst>
          </p:cNvPr>
          <p:cNvSpPr>
            <a:spLocks noGrp="1"/>
          </p:cNvSpPr>
          <p:nvPr>
            <p:ph type="title"/>
          </p:nvPr>
        </p:nvSpPr>
        <p:spPr>
          <a:xfrm>
            <a:off x="381000" y="285750"/>
            <a:ext cx="8229600" cy="857250"/>
          </a:xfrm>
        </p:spPr>
        <p:txBody>
          <a:bodyPr>
            <a:noAutofit/>
          </a:bodyPr>
          <a:lstStyle/>
          <a:p>
            <a:r>
              <a:rPr lang="en-US" sz="2400" dirty="0"/>
              <a:t>State magnitudes – better with scaling</a:t>
            </a:r>
          </a:p>
        </p:txBody>
      </p:sp>
      <p:pic>
        <p:nvPicPr>
          <p:cNvPr id="4" name="Content Placeholder 3">
            <a:extLst>
              <a:ext uri="{FF2B5EF4-FFF2-40B4-BE49-F238E27FC236}">
                <a16:creationId xmlns:a16="http://schemas.microsoft.com/office/drawing/2014/main" id="{DC61939F-932B-4A0D-89BB-D626AF08B3C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 y="1143000"/>
            <a:ext cx="4191000" cy="3232356"/>
          </a:xfrm>
          <a:prstGeom prst="rect">
            <a:avLst/>
          </a:prstGeom>
        </p:spPr>
      </p:pic>
      <p:pic>
        <p:nvPicPr>
          <p:cNvPr id="5" name="Picture 4">
            <a:extLst>
              <a:ext uri="{FF2B5EF4-FFF2-40B4-BE49-F238E27FC236}">
                <a16:creationId xmlns:a16="http://schemas.microsoft.com/office/drawing/2014/main" id="{82C11D13-47EF-49AB-947B-8EE919D90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112044"/>
            <a:ext cx="4419600" cy="3500539"/>
          </a:xfrm>
          <a:prstGeom prst="rect">
            <a:avLst/>
          </a:prstGeom>
        </p:spPr>
      </p:pic>
      <p:sp>
        <p:nvSpPr>
          <p:cNvPr id="6" name="Arrow: Right 5">
            <a:extLst>
              <a:ext uri="{FF2B5EF4-FFF2-40B4-BE49-F238E27FC236}">
                <a16:creationId xmlns:a16="http://schemas.microsoft.com/office/drawing/2014/main" id="{5651B048-DC1F-42AF-988B-127B2D3AC08B}"/>
              </a:ext>
            </a:extLst>
          </p:cNvPr>
          <p:cNvSpPr/>
          <p:nvPr/>
        </p:nvSpPr>
        <p:spPr>
          <a:xfrm>
            <a:off x="4038600" y="2495550"/>
            <a:ext cx="838202" cy="381000"/>
          </a:xfrm>
          <a:prstGeom prst="rightArrow">
            <a:avLst/>
          </a:prstGeom>
          <a:ln>
            <a:solidFill>
              <a:srgbClr val="C6531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Scaling</a:t>
            </a:r>
          </a:p>
        </p:txBody>
      </p:sp>
    </p:spTree>
    <p:extLst>
      <p:ext uri="{BB962C8B-B14F-4D97-AF65-F5344CB8AC3E}">
        <p14:creationId xmlns:p14="http://schemas.microsoft.com/office/powerpoint/2010/main" val="19695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5320-895C-44DA-BFCB-DABA4D99ABE3}"/>
              </a:ext>
            </a:extLst>
          </p:cNvPr>
          <p:cNvSpPr>
            <a:spLocks noGrp="1"/>
          </p:cNvSpPr>
          <p:nvPr>
            <p:ph type="title"/>
          </p:nvPr>
        </p:nvSpPr>
        <p:spPr>
          <a:xfrm>
            <a:off x="304800" y="209550"/>
            <a:ext cx="8229600" cy="857250"/>
          </a:xfrm>
        </p:spPr>
        <p:txBody>
          <a:bodyPr>
            <a:normAutofit/>
          </a:bodyPr>
          <a:lstStyle/>
          <a:p>
            <a:r>
              <a:rPr lang="en-US" sz="2400" dirty="0"/>
              <a:t>Comparison of outputs</a:t>
            </a:r>
          </a:p>
        </p:txBody>
      </p:sp>
      <p:pic>
        <p:nvPicPr>
          <p:cNvPr id="9" name="Content Placeholder 8">
            <a:extLst>
              <a:ext uri="{FF2B5EF4-FFF2-40B4-BE49-F238E27FC236}">
                <a16:creationId xmlns:a16="http://schemas.microsoft.com/office/drawing/2014/main" id="{8DE1533D-6535-4387-AC40-3EE7B26D319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819149"/>
            <a:ext cx="9144000" cy="4338637"/>
          </a:xfrm>
        </p:spPr>
      </p:pic>
      <p:sp>
        <p:nvSpPr>
          <p:cNvPr id="10" name="Oval 9">
            <a:extLst>
              <a:ext uri="{FF2B5EF4-FFF2-40B4-BE49-F238E27FC236}">
                <a16:creationId xmlns:a16="http://schemas.microsoft.com/office/drawing/2014/main" id="{66A32E50-6A19-48D0-99AA-DB06CB12838B}"/>
              </a:ext>
            </a:extLst>
          </p:cNvPr>
          <p:cNvSpPr/>
          <p:nvPr/>
        </p:nvSpPr>
        <p:spPr>
          <a:xfrm>
            <a:off x="2667000" y="1200151"/>
            <a:ext cx="304800" cy="304800"/>
          </a:xfrm>
          <a:prstGeom prst="ellipse">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25A5657-627B-49EE-AF14-E4CF5726C9CC}"/>
              </a:ext>
            </a:extLst>
          </p:cNvPr>
          <p:cNvSpPr/>
          <p:nvPr/>
        </p:nvSpPr>
        <p:spPr>
          <a:xfrm>
            <a:off x="2667000" y="2190750"/>
            <a:ext cx="304800" cy="304800"/>
          </a:xfrm>
          <a:prstGeom prst="ellipse">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63CABA1D-79FF-4A8B-9FA7-092F2AF8679B}"/>
              </a:ext>
            </a:extLst>
          </p:cNvPr>
          <p:cNvCxnSpPr/>
          <p:nvPr/>
        </p:nvCxnSpPr>
        <p:spPr>
          <a:xfrm flipH="1">
            <a:off x="2971800" y="981076"/>
            <a:ext cx="1371600" cy="3714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58946F73-88CB-49A6-9AD1-2E9B9B915214}"/>
              </a:ext>
            </a:extLst>
          </p:cNvPr>
          <p:cNvCxnSpPr>
            <a:endCxn id="11" idx="6"/>
          </p:cNvCxnSpPr>
          <p:nvPr/>
        </p:nvCxnSpPr>
        <p:spPr>
          <a:xfrm flipH="1">
            <a:off x="2971800" y="1066800"/>
            <a:ext cx="1371600" cy="12763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3C026C1E-FDDC-4B1D-9780-F81D37E1E472}"/>
              </a:ext>
            </a:extLst>
          </p:cNvPr>
          <p:cNvSpPr txBox="1"/>
          <p:nvPr/>
        </p:nvSpPr>
        <p:spPr>
          <a:xfrm>
            <a:off x="4267200" y="672347"/>
            <a:ext cx="3813865" cy="369332"/>
          </a:xfrm>
          <a:prstGeom prst="rect">
            <a:avLst/>
          </a:prstGeom>
          <a:noFill/>
        </p:spPr>
        <p:txBody>
          <a:bodyPr wrap="none" rtlCol="0">
            <a:spAutoFit/>
          </a:bodyPr>
          <a:lstStyle/>
          <a:p>
            <a:r>
              <a:rPr lang="en-US" sz="1800" dirty="0"/>
              <a:t>Pressures have similar </a:t>
            </a:r>
            <a:r>
              <a:rPr lang="en-US" sz="1800" dirty="0" err="1"/>
              <a:t>discrepency</a:t>
            </a:r>
            <a:endParaRPr lang="en-US" sz="1800"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F1C8309-27AB-4C73-8BD5-EA61D662AE93}"/>
                  </a:ext>
                </a:extLst>
              </p:cNvPr>
              <p:cNvSpPr txBox="1"/>
              <p:nvPr/>
            </p:nvSpPr>
            <p:spPr>
              <a:xfrm>
                <a:off x="2064759" y="2793207"/>
                <a:ext cx="1566647" cy="338554"/>
              </a:xfrm>
              <a:prstGeom prst="rect">
                <a:avLst/>
              </a:prstGeom>
              <a:solidFill>
                <a:schemeClr val="bg1"/>
              </a:solidFill>
              <a:ln>
                <a:solidFill>
                  <a:schemeClr val="tx1"/>
                </a:solidFill>
              </a:ln>
            </p:spPr>
            <p:txBody>
              <a:bodyPr wrap="none" rtlCol="0">
                <a:spAutoFit/>
              </a:bodyPr>
              <a:lstStyle/>
              <a:p>
                <a14:m>
                  <m:oMath xmlns:m="http://schemas.openxmlformats.org/officeDocument/2006/math">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𝑃</m:t>
                    </m:r>
                  </m:oMath>
                </a14:m>
                <a:r>
                  <a:rPr lang="en-US" sz="1600" dirty="0"/>
                  <a:t> comparable</a:t>
                </a:r>
              </a:p>
            </p:txBody>
          </p:sp>
        </mc:Choice>
        <mc:Fallback>
          <p:sp>
            <p:nvSpPr>
              <p:cNvPr id="5" name="TextBox 4">
                <a:extLst>
                  <a:ext uri="{FF2B5EF4-FFF2-40B4-BE49-F238E27FC236}">
                    <a16:creationId xmlns:a16="http://schemas.microsoft.com/office/drawing/2014/main" id="{2F1C8309-27AB-4C73-8BD5-EA61D662AE93}"/>
                  </a:ext>
                </a:extLst>
              </p:cNvPr>
              <p:cNvSpPr txBox="1">
                <a:spLocks noRot="1" noChangeAspect="1" noMove="1" noResize="1" noEditPoints="1" noAdjustHandles="1" noChangeArrowheads="1" noChangeShapeType="1" noTextEdit="1"/>
              </p:cNvSpPr>
              <p:nvPr/>
            </p:nvSpPr>
            <p:spPr>
              <a:xfrm>
                <a:off x="2064759" y="2793207"/>
                <a:ext cx="1566647" cy="338554"/>
              </a:xfrm>
              <a:prstGeom prst="rect">
                <a:avLst/>
              </a:prstGeom>
              <a:blipFill>
                <a:blip r:embed="rId3"/>
                <a:stretch>
                  <a:fillRect t="-3448" b="-18966"/>
                </a:stretch>
              </a:blipFill>
              <a:ln>
                <a:solidFill>
                  <a:schemeClr val="tx1"/>
                </a:solidFill>
              </a:ln>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C5772705-9AEB-4BF8-B020-68879691773E}"/>
              </a:ext>
            </a:extLst>
          </p:cNvPr>
          <p:cNvCxnSpPr>
            <a:cxnSpLocks/>
          </p:cNvCxnSpPr>
          <p:nvPr/>
        </p:nvCxnSpPr>
        <p:spPr>
          <a:xfrm>
            <a:off x="3581400" y="3036093"/>
            <a:ext cx="762000" cy="3738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8732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E026D-662F-4611-B2E0-F31AB3700902}"/>
              </a:ext>
            </a:extLst>
          </p:cNvPr>
          <p:cNvSpPr>
            <a:spLocks noGrp="1"/>
          </p:cNvSpPr>
          <p:nvPr>
            <p:ph type="title"/>
          </p:nvPr>
        </p:nvSpPr>
        <p:spPr>
          <a:xfrm>
            <a:off x="457200" y="568601"/>
            <a:ext cx="8229600" cy="857250"/>
          </a:xfrm>
        </p:spPr>
        <p:txBody>
          <a:bodyPr>
            <a:normAutofit fontScale="90000"/>
          </a:bodyPr>
          <a:lstStyle/>
          <a:p>
            <a:r>
              <a:rPr lang="en-US" sz="2800" dirty="0"/>
              <a:t>Identifiability analysis using Transfer approach shown in Yu’s dissertation</a:t>
            </a:r>
          </a:p>
        </p:txBody>
      </p:sp>
      <p:pic>
        <p:nvPicPr>
          <p:cNvPr id="6" name="Picture 5">
            <a:extLst>
              <a:ext uri="{FF2B5EF4-FFF2-40B4-BE49-F238E27FC236}">
                <a16:creationId xmlns:a16="http://schemas.microsoft.com/office/drawing/2014/main" id="{65989B23-1C91-4B43-9277-49F2C45EB70F}"/>
              </a:ext>
            </a:extLst>
          </p:cNvPr>
          <p:cNvPicPr>
            <a:picLocks noChangeAspect="1"/>
          </p:cNvPicPr>
          <p:nvPr/>
        </p:nvPicPr>
        <p:blipFill>
          <a:blip r:embed="rId2"/>
          <a:stretch>
            <a:fillRect/>
          </a:stretch>
        </p:blipFill>
        <p:spPr>
          <a:xfrm>
            <a:off x="609600" y="1733550"/>
            <a:ext cx="4810125" cy="305913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F3A373-7350-4A96-B78C-623482375CA4}"/>
                  </a:ext>
                </a:extLst>
              </p:cNvPr>
              <p:cNvSpPr txBox="1"/>
              <p:nvPr/>
            </p:nvSpPr>
            <p:spPr>
              <a:xfrm>
                <a:off x="6019800" y="1951658"/>
                <a:ext cx="2209800" cy="1569660"/>
              </a:xfrm>
              <a:prstGeom prst="rect">
                <a:avLst/>
              </a:prstGeom>
              <a:noFill/>
              <a:ln>
                <a:solidFill>
                  <a:schemeClr val="tx1"/>
                </a:solidFill>
              </a:ln>
            </p:spPr>
            <p:txBody>
              <a:bodyPr wrap="square" rtlCol="0">
                <a:spAutoFit/>
              </a:bodyPr>
              <a:lstStyle/>
              <a:p>
                <a:r>
                  <a:rPr lang="en-US" dirty="0"/>
                  <a:t>Caveat : Must assume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𝑎𝑜</m:t>
                        </m:r>
                      </m:sub>
                    </m:sSub>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𝑚</m:t>
                        </m:r>
                      </m:sub>
                    </m:sSub>
                  </m:oMath>
                </a14:m>
                <a:r>
                  <a:rPr lang="en-US" dirty="0"/>
                  <a:t> known. </a:t>
                </a:r>
              </a:p>
            </p:txBody>
          </p:sp>
        </mc:Choice>
        <mc:Fallback xmlns="">
          <p:sp>
            <p:nvSpPr>
              <p:cNvPr id="7" name="TextBox 6">
                <a:extLst>
                  <a:ext uri="{FF2B5EF4-FFF2-40B4-BE49-F238E27FC236}">
                    <a16:creationId xmlns:a16="http://schemas.microsoft.com/office/drawing/2014/main" id="{F1F3A373-7350-4A96-B78C-623482375CA4}"/>
                  </a:ext>
                </a:extLst>
              </p:cNvPr>
              <p:cNvSpPr txBox="1">
                <a:spLocks noRot="1" noChangeAspect="1" noMove="1" noResize="1" noEditPoints="1" noAdjustHandles="1" noChangeArrowheads="1" noChangeShapeType="1" noTextEdit="1"/>
              </p:cNvSpPr>
              <p:nvPr/>
            </p:nvSpPr>
            <p:spPr>
              <a:xfrm>
                <a:off x="6019800" y="1951658"/>
                <a:ext cx="2209800" cy="1569660"/>
              </a:xfrm>
              <a:prstGeom prst="rect">
                <a:avLst/>
              </a:prstGeom>
              <a:blipFill>
                <a:blip r:embed="rId3"/>
                <a:stretch>
                  <a:fillRect l="-4121" t="-2308" r="-1099" b="-7692"/>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DF08FCE-B0B0-414C-B96B-43C0BC1067A6}"/>
                  </a:ext>
                </a:extLst>
              </p:cNvPr>
              <p:cNvSpPr txBox="1"/>
              <p:nvPr/>
            </p:nvSpPr>
            <p:spPr>
              <a:xfrm>
                <a:off x="4114800" y="3904357"/>
                <a:ext cx="4787080" cy="461665"/>
              </a:xfrm>
              <a:prstGeom prst="rect">
                <a:avLst/>
              </a:prstGeom>
              <a:noFill/>
            </p:spPr>
            <p:txBody>
              <a:bodyPr wrap="none" rtlCol="0">
                <a:spAutoFit/>
              </a:bodyPr>
              <a:lstStyle/>
              <a:p>
                <a:r>
                  <a:rPr lang="en-US" dirty="0"/>
                  <a:t>Shows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𝑠𝑣𝑟</m:t>
                        </m:r>
                      </m:sub>
                    </m:sSub>
                  </m:oMath>
                </a14:m>
                <a:r>
                  <a:rPr lang="en-US" dirty="0"/>
                  <a:t> can be estimated</a:t>
                </a:r>
              </a:p>
            </p:txBody>
          </p:sp>
        </mc:Choice>
        <mc:Fallback>
          <p:sp>
            <p:nvSpPr>
              <p:cNvPr id="3" name="TextBox 2">
                <a:extLst>
                  <a:ext uri="{FF2B5EF4-FFF2-40B4-BE49-F238E27FC236}">
                    <a16:creationId xmlns:a16="http://schemas.microsoft.com/office/drawing/2014/main" id="{1DF08FCE-B0B0-414C-B96B-43C0BC1067A6}"/>
                  </a:ext>
                </a:extLst>
              </p:cNvPr>
              <p:cNvSpPr txBox="1">
                <a:spLocks noRot="1" noChangeAspect="1" noMove="1" noResize="1" noEditPoints="1" noAdjustHandles="1" noChangeArrowheads="1" noChangeShapeType="1" noTextEdit="1"/>
              </p:cNvSpPr>
              <p:nvPr/>
            </p:nvSpPr>
            <p:spPr>
              <a:xfrm>
                <a:off x="4114800" y="3904357"/>
                <a:ext cx="4787080" cy="461665"/>
              </a:xfrm>
              <a:prstGeom prst="rect">
                <a:avLst/>
              </a:prstGeom>
              <a:blipFill>
                <a:blip r:embed="rId4"/>
                <a:stretch>
                  <a:fillRect l="-1911" t="-9211" r="-1019" b="-30263"/>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8097988-2643-451B-ABB7-CB8FE2BCF614}"/>
              </a:ext>
            </a:extLst>
          </p:cNvPr>
          <p:cNvCxnSpPr/>
          <p:nvPr/>
        </p:nvCxnSpPr>
        <p:spPr>
          <a:xfrm flipH="1" flipV="1">
            <a:off x="3505200" y="3181350"/>
            <a:ext cx="609600" cy="6568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8422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C245-68CF-409E-8292-A6A4000659FB}"/>
              </a:ext>
            </a:extLst>
          </p:cNvPr>
          <p:cNvSpPr>
            <a:spLocks noGrp="1"/>
          </p:cNvSpPr>
          <p:nvPr>
            <p:ph type="title"/>
          </p:nvPr>
        </p:nvSpPr>
        <p:spPr/>
        <p:txBody>
          <a:bodyPr/>
          <a:lstStyle/>
          <a:p>
            <a:r>
              <a:rPr lang="en-US" dirty="0"/>
              <a:t>Emulation and Testing</a:t>
            </a:r>
          </a:p>
        </p:txBody>
      </p:sp>
      <p:sp>
        <p:nvSpPr>
          <p:cNvPr id="3" name="Content Placeholder 2">
            <a:extLst>
              <a:ext uri="{FF2B5EF4-FFF2-40B4-BE49-F238E27FC236}">
                <a16:creationId xmlns:a16="http://schemas.microsoft.com/office/drawing/2014/main" id="{731CF6C9-7C69-4AF3-86DE-F238597BA5B8}"/>
              </a:ext>
            </a:extLst>
          </p:cNvPr>
          <p:cNvSpPr>
            <a:spLocks noGrp="1"/>
          </p:cNvSpPr>
          <p:nvPr>
            <p:ph idx="1"/>
          </p:nvPr>
        </p:nvSpPr>
        <p:spPr/>
        <p:txBody>
          <a:bodyPr/>
          <a:lstStyle/>
          <a:p>
            <a:r>
              <a:rPr lang="en-US" dirty="0"/>
              <a:t>Forward difference emulation</a:t>
            </a:r>
          </a:p>
          <a:p>
            <a:r>
              <a:rPr lang="en-US" dirty="0"/>
              <a:t>Testing of model under different step sizes</a:t>
            </a:r>
          </a:p>
          <a:p>
            <a:r>
              <a:rPr lang="en-US" dirty="0"/>
              <a:t>Testing with varying measurement rates</a:t>
            </a:r>
          </a:p>
        </p:txBody>
      </p:sp>
    </p:spTree>
    <p:extLst>
      <p:ext uri="{BB962C8B-B14F-4D97-AF65-F5344CB8AC3E}">
        <p14:creationId xmlns:p14="http://schemas.microsoft.com/office/powerpoint/2010/main" val="3192425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D412DF-B501-4724-8029-7401FC6F46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175" y="666750"/>
            <a:ext cx="8511649" cy="4038600"/>
          </a:xfr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9B7B2C0-20B7-4BD7-9E77-913DF4A7F7BF}"/>
                  </a:ext>
                </a:extLst>
              </p:cNvPr>
              <p:cNvSpPr/>
              <p:nvPr/>
            </p:nvSpPr>
            <p:spPr>
              <a:xfrm>
                <a:off x="3200400" y="2952750"/>
                <a:ext cx="3048000" cy="10156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𝑑𝑡</m:t>
                      </m:r>
                      <m:r>
                        <a:rPr lang="en-US" sz="2000" i="1" smtClean="0">
                          <a:latin typeface="Cambria Math" panose="02040503050406030204" pitchFamily="18" charset="0"/>
                        </a:rPr>
                        <m:t>=0.1 </m:t>
                      </m:r>
                      <m:r>
                        <a:rPr lang="en-US" sz="2000" i="1" smtClean="0">
                          <a:latin typeface="Cambria Math" panose="02040503050406030204" pitchFamily="18" charset="0"/>
                        </a:rPr>
                        <m:t>𝑚𝑠</m:t>
                      </m:r>
                    </m:oMath>
                  </m:oMathPara>
                </a14:m>
                <a:endParaRPr lang="en-US" sz="2000" dirty="0"/>
              </a:p>
              <a:p>
                <a:r>
                  <a:rPr lang="en-US" sz="2000" dirty="0"/>
                  <a:t>Algorithm = </a:t>
                </a:r>
                <a14:m>
                  <m:oMath xmlns:m="http://schemas.openxmlformats.org/officeDocument/2006/math">
                    <m:r>
                      <a:rPr lang="en-US" sz="2000" i="1">
                        <a:latin typeface="Cambria Math" panose="02040503050406030204" pitchFamily="18" charset="0"/>
                      </a:rPr>
                      <m:t>10 </m:t>
                    </m:r>
                    <m:r>
                      <a:rPr lang="en-US" sz="2000" i="1">
                        <a:latin typeface="Cambria Math" panose="02040503050406030204" pitchFamily="18" charset="0"/>
                      </a:rPr>
                      <m:t>𝑘𝐻𝑧</m:t>
                    </m:r>
                  </m:oMath>
                </a14:m>
                <a:endParaRPr lang="en-US" sz="2000" dirty="0"/>
              </a:p>
              <a:p>
                <a:r>
                  <a:rPr lang="en-US" sz="2000" dirty="0"/>
                  <a:t>Measurements = </a:t>
                </a:r>
                <a14:m>
                  <m:oMath xmlns:m="http://schemas.openxmlformats.org/officeDocument/2006/math">
                    <m:r>
                      <a:rPr lang="en-US" sz="2000" b="0" i="1" smtClean="0">
                        <a:latin typeface="Cambria Math" panose="02040503050406030204" pitchFamily="18" charset="0"/>
                      </a:rPr>
                      <m:t>10 </m:t>
                    </m:r>
                    <m:r>
                      <a:rPr lang="en-US" sz="2000" b="0" i="1" smtClean="0">
                        <a:latin typeface="Cambria Math" panose="02040503050406030204" pitchFamily="18" charset="0"/>
                      </a:rPr>
                      <m:t>𝑘𝐻𝑧</m:t>
                    </m:r>
                  </m:oMath>
                </a14:m>
                <a:endParaRPr lang="en-US" sz="2000" dirty="0"/>
              </a:p>
            </p:txBody>
          </p:sp>
        </mc:Choice>
        <mc:Fallback xmlns="">
          <p:sp>
            <p:nvSpPr>
              <p:cNvPr id="7" name="Rectangle 6">
                <a:extLst>
                  <a:ext uri="{FF2B5EF4-FFF2-40B4-BE49-F238E27FC236}">
                    <a16:creationId xmlns:a16="http://schemas.microsoft.com/office/drawing/2014/main" id="{89B7B2C0-20B7-4BD7-9E77-913DF4A7F7BF}"/>
                  </a:ext>
                </a:extLst>
              </p:cNvPr>
              <p:cNvSpPr>
                <a:spLocks noRot="1" noChangeAspect="1" noMove="1" noResize="1" noEditPoints="1" noAdjustHandles="1" noChangeArrowheads="1" noChangeShapeType="1" noTextEdit="1"/>
              </p:cNvSpPr>
              <p:nvPr/>
            </p:nvSpPr>
            <p:spPr>
              <a:xfrm>
                <a:off x="3200400" y="2952750"/>
                <a:ext cx="3048000" cy="1015663"/>
              </a:xfrm>
              <a:prstGeom prst="rect">
                <a:avLst/>
              </a:prstGeom>
              <a:blipFill>
                <a:blip r:embed="rId3"/>
                <a:stretch>
                  <a:fillRect l="-2000" b="-10180"/>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3038C9B1-756B-4EF4-ADF0-B962E8C3B338}"/>
              </a:ext>
            </a:extLst>
          </p:cNvPr>
          <p:cNvCxnSpPr>
            <a:cxnSpLocks/>
            <a:endCxn id="8" idx="2"/>
          </p:cNvCxnSpPr>
          <p:nvPr/>
        </p:nvCxnSpPr>
        <p:spPr>
          <a:xfrm flipH="1" flipV="1">
            <a:off x="1447800" y="726445"/>
            <a:ext cx="76200" cy="3213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BDB76088-B349-4927-9669-87BDDF61BDFD}"/>
              </a:ext>
            </a:extLst>
          </p:cNvPr>
          <p:cNvCxnSpPr>
            <a:cxnSpLocks/>
          </p:cNvCxnSpPr>
          <p:nvPr/>
        </p:nvCxnSpPr>
        <p:spPr>
          <a:xfrm flipH="1" flipV="1">
            <a:off x="1295400" y="786140"/>
            <a:ext cx="152400" cy="17094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0DD6FC26-946E-4EF7-89B5-875417A384E2}"/>
              </a:ext>
            </a:extLst>
          </p:cNvPr>
          <p:cNvSpPr txBox="1"/>
          <p:nvPr/>
        </p:nvSpPr>
        <p:spPr>
          <a:xfrm>
            <a:off x="121956" y="464835"/>
            <a:ext cx="2651688" cy="261610"/>
          </a:xfrm>
          <a:prstGeom prst="rect">
            <a:avLst/>
          </a:prstGeom>
          <a:noFill/>
        </p:spPr>
        <p:txBody>
          <a:bodyPr wrap="none" rtlCol="0">
            <a:spAutoFit/>
          </a:bodyPr>
          <a:lstStyle/>
          <a:p>
            <a:r>
              <a:rPr lang="en-US" sz="1100" dirty="0"/>
              <a:t>Lines for +/- 10% limits from base value</a:t>
            </a:r>
          </a:p>
        </p:txBody>
      </p:sp>
    </p:spTree>
    <p:extLst>
      <p:ext uri="{BB962C8B-B14F-4D97-AF65-F5344CB8AC3E}">
        <p14:creationId xmlns:p14="http://schemas.microsoft.com/office/powerpoint/2010/main" val="3060337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156866-6D9D-4834-ADF1-A3498043F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2431"/>
            <a:ext cx="9144000" cy="4338637"/>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C1A35A1-B4FD-43D8-A8A7-46604D8EE7B4}"/>
                  </a:ext>
                </a:extLst>
              </p:cNvPr>
              <p:cNvSpPr/>
              <p:nvPr/>
            </p:nvSpPr>
            <p:spPr>
              <a:xfrm>
                <a:off x="3200400" y="2952750"/>
                <a:ext cx="3048000" cy="10156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𝑑𝑡</m:t>
                      </m:r>
                      <m:r>
                        <a:rPr lang="en-US" sz="2000" i="1" smtClean="0">
                          <a:latin typeface="Cambria Math" panose="02040503050406030204" pitchFamily="18" charset="0"/>
                        </a:rPr>
                        <m:t>=0.1 </m:t>
                      </m:r>
                      <m:r>
                        <a:rPr lang="en-US" sz="2000" i="1" smtClean="0">
                          <a:latin typeface="Cambria Math" panose="02040503050406030204" pitchFamily="18" charset="0"/>
                        </a:rPr>
                        <m:t>𝑚𝑠</m:t>
                      </m:r>
                    </m:oMath>
                  </m:oMathPara>
                </a14:m>
                <a:endParaRPr lang="en-US" sz="2000" dirty="0"/>
              </a:p>
              <a:p>
                <a:r>
                  <a:rPr lang="en-US" sz="2000" dirty="0"/>
                  <a:t>Algorithm = </a:t>
                </a:r>
                <a14:m>
                  <m:oMath xmlns:m="http://schemas.openxmlformats.org/officeDocument/2006/math">
                    <m:r>
                      <a:rPr lang="en-US" sz="2000" i="1">
                        <a:latin typeface="Cambria Math" panose="02040503050406030204" pitchFamily="18" charset="0"/>
                      </a:rPr>
                      <m:t>10 </m:t>
                    </m:r>
                    <m:r>
                      <a:rPr lang="en-US" sz="2000" i="1">
                        <a:latin typeface="Cambria Math" panose="02040503050406030204" pitchFamily="18" charset="0"/>
                      </a:rPr>
                      <m:t>𝑘𝐻𝑧</m:t>
                    </m:r>
                  </m:oMath>
                </a14:m>
                <a:endParaRPr lang="en-US" sz="2000" dirty="0"/>
              </a:p>
              <a:p>
                <a:r>
                  <a:rPr lang="en-US" sz="2000" dirty="0"/>
                  <a:t>Measurements = </a:t>
                </a:r>
                <a14:m>
                  <m:oMath xmlns:m="http://schemas.openxmlformats.org/officeDocument/2006/math">
                    <m:r>
                      <a:rPr lang="en-US" sz="2000" b="0" i="1" smtClean="0">
                        <a:latin typeface="Cambria Math" panose="02040503050406030204" pitchFamily="18" charset="0"/>
                      </a:rPr>
                      <m:t>10 </m:t>
                    </m:r>
                    <m:r>
                      <a:rPr lang="en-US" sz="2000" b="0" i="1" smtClean="0">
                        <a:latin typeface="Cambria Math" panose="02040503050406030204" pitchFamily="18" charset="0"/>
                      </a:rPr>
                      <m:t>𝑘𝐻𝑧</m:t>
                    </m:r>
                  </m:oMath>
                </a14:m>
                <a:endParaRPr lang="en-US" sz="2000" dirty="0"/>
              </a:p>
            </p:txBody>
          </p:sp>
        </mc:Choice>
        <mc:Fallback xmlns="">
          <p:sp>
            <p:nvSpPr>
              <p:cNvPr id="6" name="Rectangle 5">
                <a:extLst>
                  <a:ext uri="{FF2B5EF4-FFF2-40B4-BE49-F238E27FC236}">
                    <a16:creationId xmlns:a16="http://schemas.microsoft.com/office/drawing/2014/main" id="{1C1A35A1-B4FD-43D8-A8A7-46604D8EE7B4}"/>
                  </a:ext>
                </a:extLst>
              </p:cNvPr>
              <p:cNvSpPr>
                <a:spLocks noRot="1" noChangeAspect="1" noMove="1" noResize="1" noEditPoints="1" noAdjustHandles="1" noChangeArrowheads="1" noChangeShapeType="1" noTextEdit="1"/>
              </p:cNvSpPr>
              <p:nvPr/>
            </p:nvSpPr>
            <p:spPr>
              <a:xfrm>
                <a:off x="3200400" y="2952750"/>
                <a:ext cx="3048000" cy="1015663"/>
              </a:xfrm>
              <a:prstGeom prst="rect">
                <a:avLst/>
              </a:prstGeom>
              <a:blipFill>
                <a:blip r:embed="rId3"/>
                <a:stretch>
                  <a:fillRect l="-2000" b="-10180"/>
                </a:stretch>
              </a:blipFill>
            </p:spPr>
            <p:txBody>
              <a:bodyPr/>
              <a:lstStyle/>
              <a:p>
                <a:r>
                  <a:rPr lang="en-US">
                    <a:noFill/>
                  </a:rPr>
                  <a:t> </a:t>
                </a:r>
              </a:p>
            </p:txBody>
          </p:sp>
        </mc:Fallback>
      </mc:AlternateContent>
    </p:spTree>
    <p:extLst>
      <p:ext uri="{BB962C8B-B14F-4D97-AF65-F5344CB8AC3E}">
        <p14:creationId xmlns:p14="http://schemas.microsoft.com/office/powerpoint/2010/main" val="2748756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533DE-D005-4B61-BB91-BF9097519019}"/>
              </a:ext>
            </a:extLst>
          </p:cNvPr>
          <p:cNvSpPr>
            <a:spLocks noGrp="1"/>
          </p:cNvSpPr>
          <p:nvPr>
            <p:ph type="title"/>
          </p:nvPr>
        </p:nvSpPr>
        <p:spPr/>
        <p:txBody>
          <a:bodyPr>
            <a:normAutofit fontScale="90000"/>
          </a:bodyPr>
          <a:lstStyle/>
          <a:p>
            <a:r>
              <a:rPr lang="en-US" dirty="0"/>
              <a:t>To remove spikes in estimate, implement low pass filter</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10A6D2E7-6DA7-439D-A218-7C01DE430F5D}"/>
                  </a:ext>
                </a:extLst>
              </p:cNvPr>
              <p:cNvSpPr txBox="1">
                <a:spLocks/>
              </p:cNvSpPr>
              <p:nvPr/>
            </p:nvSpPr>
            <p:spPr>
              <a:xfrm>
                <a:off x="609600" y="1924050"/>
                <a:ext cx="8229600" cy="29146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dirty="0"/>
                  <a:t>Continuous :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rPr>
                              <m:t>𝑅</m:t>
                            </m:r>
                          </m:e>
                          <m:sub>
                            <m:r>
                              <a:rPr lang="en-US" i="1" smtClean="0">
                                <a:latin typeface="Cambria Math" panose="02040503050406030204" pitchFamily="18" charset="0"/>
                              </a:rPr>
                              <m:t>𝑠𝑣𝑟</m:t>
                            </m:r>
                            <m:r>
                              <a:rPr lang="en-US" i="1" smtClean="0">
                                <a:latin typeface="Cambria Math" panose="02040503050406030204" pitchFamily="18" charset="0"/>
                              </a:rPr>
                              <m:t>,</m:t>
                            </m:r>
                            <m:r>
                              <a:rPr lang="en-US" i="1" smtClean="0">
                                <a:latin typeface="Cambria Math" panose="02040503050406030204" pitchFamily="18" charset="0"/>
                              </a:rPr>
                              <m:t>𝑓𝑖𝑙𝑡𝑒𝑟𝑒𝑑</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rPr>
                              <m:t>𝑅</m:t>
                            </m:r>
                          </m:e>
                          <m:sub>
                            <m:r>
                              <a:rPr lang="en-US" i="1" smtClean="0">
                                <a:latin typeface="Cambria Math" panose="02040503050406030204" pitchFamily="18" charset="0"/>
                              </a:rPr>
                              <m:t>𝑠𝑣𝑟</m:t>
                            </m:r>
                          </m:sub>
                        </m:sSub>
                      </m:den>
                    </m:f>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1</m:t>
                        </m:r>
                      </m:num>
                      <m:den>
                        <m:r>
                          <a:rPr lang="en-US" i="1" smtClean="0">
                            <a:latin typeface="Cambria Math" panose="02040503050406030204" pitchFamily="18" charset="0"/>
                          </a:rPr>
                          <m:t>𝜏</m:t>
                        </m:r>
                        <m:r>
                          <a:rPr lang="en-US" i="1" smtClean="0">
                            <a:latin typeface="Cambria Math" panose="02040503050406030204" pitchFamily="18" charset="0"/>
                          </a:rPr>
                          <m:t>𝑠</m:t>
                        </m:r>
                        <m:r>
                          <a:rPr lang="en-US" i="1" smtClean="0">
                            <a:latin typeface="Cambria Math" panose="02040503050406030204" pitchFamily="18" charset="0"/>
                          </a:rPr>
                          <m:t>+1</m:t>
                        </m:r>
                      </m:den>
                    </m:f>
                  </m:oMath>
                </a14:m>
                <a:endParaRPr lang="en-US" dirty="0"/>
              </a:p>
              <a:p>
                <a:pPr fontAlgn="auto">
                  <a:spcAft>
                    <a:spcPts val="0"/>
                  </a:spcAft>
                </a:pPr>
                <a14:m>
                  <m:oMath xmlns:m="http://schemas.openxmlformats.org/officeDocument/2006/math">
                    <m:r>
                      <a:rPr lang="en-US" i="1" smtClean="0">
                        <a:latin typeface="Cambria Math" panose="02040503050406030204" pitchFamily="18" charset="0"/>
                      </a:rPr>
                      <m:t>𝜏</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1</m:t>
                        </m:r>
                      </m:num>
                      <m:den>
                        <m:sSub>
                          <m:sSubPr>
                            <m:ctrlPr>
                              <a:rPr lang="en-US" i="1" smtClean="0">
                                <a:latin typeface="Cambria Math" panose="02040503050406030204" pitchFamily="18" charset="0"/>
                              </a:rPr>
                            </m:ctrlPr>
                          </m:sSubPr>
                          <m:e>
                            <m:r>
                              <a:rPr lang="en-US" i="1" smtClean="0">
                                <a:latin typeface="Cambria Math" panose="02040503050406030204" pitchFamily="18" charset="0"/>
                              </a:rPr>
                              <m:t>2</m:t>
                            </m:r>
                            <m:r>
                              <a:rPr lang="en-US" i="1" smtClean="0">
                                <a:latin typeface="Cambria Math" panose="02040503050406030204" pitchFamily="18" charset="0"/>
                              </a:rPr>
                              <m:t>𝜋</m:t>
                            </m:r>
                            <m:r>
                              <a:rPr lang="en-US" i="1" smtClean="0">
                                <a:latin typeface="Cambria Math" panose="02040503050406030204" pitchFamily="18" charset="0"/>
                              </a:rPr>
                              <m:t>𝑓</m:t>
                            </m:r>
                          </m:e>
                          <m:sub>
                            <m:r>
                              <a:rPr lang="en-US" i="1" smtClean="0">
                                <a:latin typeface="Cambria Math" panose="02040503050406030204" pitchFamily="18" charset="0"/>
                              </a:rPr>
                              <m:t>𝑐𝑢𝑡</m:t>
                            </m:r>
                            <m:r>
                              <a:rPr lang="en-US" i="1" smtClean="0">
                                <a:latin typeface="Cambria Math" panose="02040503050406030204" pitchFamily="18" charset="0"/>
                              </a:rPr>
                              <m:t> </m:t>
                            </m:r>
                            <m:r>
                              <a:rPr lang="en-US" i="1" smtClean="0">
                                <a:latin typeface="Cambria Math" panose="02040503050406030204" pitchFamily="18" charset="0"/>
                              </a:rPr>
                              <m:t>𝑜𝑓𝑓</m:t>
                            </m:r>
                            <m:r>
                              <a:rPr lang="en-US" i="1" smtClean="0">
                                <a:latin typeface="Cambria Math" panose="02040503050406030204" pitchFamily="18" charset="0"/>
                              </a:rPr>
                              <m:t>, </m:t>
                            </m:r>
                            <m:r>
                              <a:rPr lang="en-US" i="1" smtClean="0">
                                <a:latin typeface="Cambria Math" panose="02040503050406030204" pitchFamily="18" charset="0"/>
                              </a:rPr>
                              <m:t>𝐻𝑧</m:t>
                            </m:r>
                          </m:sub>
                        </m:sSub>
                      </m:den>
                    </m:f>
                  </m:oMath>
                </a14:m>
                <a:endParaRPr lang="en-US" dirty="0"/>
              </a:p>
              <a:p>
                <a:pPr fontAlgn="auto">
                  <a:spcAft>
                    <a:spcPts val="0"/>
                  </a:spcAft>
                </a:pPr>
                <a:r>
                  <a:rPr lang="en-US" dirty="0"/>
                  <a:t>Difference equation (</a:t>
                </a:r>
                <a14:m>
                  <m:oMath xmlns:m="http://schemas.openxmlformats.org/officeDocument/2006/math">
                    <m:r>
                      <a:rPr lang="en-US" i="1" smtClean="0">
                        <a:latin typeface="Cambria Math" panose="02040503050406030204" pitchFamily="18" charset="0"/>
                      </a:rPr>
                      <m:t>0.5 </m:t>
                    </m:r>
                    <m:r>
                      <a:rPr lang="en-US" i="1" smtClean="0">
                        <a:latin typeface="Cambria Math" panose="02040503050406030204" pitchFamily="18" charset="0"/>
                      </a:rPr>
                      <m:t>𝐻𝑧</m:t>
                    </m:r>
                  </m:oMath>
                </a14:m>
                <a:r>
                  <a:rPr lang="en-US" dirty="0"/>
                  <a:t> lowpass):</a:t>
                </a:r>
                <a:br>
                  <a:rPr lang="en-US" dirty="0"/>
                </a:b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𝑅</m:t>
                        </m:r>
                      </m:e>
                      <m:sub>
                        <m:r>
                          <a:rPr lang="en-US" sz="1800" i="1" smtClean="0">
                            <a:latin typeface="Cambria Math" panose="02040503050406030204" pitchFamily="18" charset="0"/>
                          </a:rPr>
                          <m:t>𝑠𝑣𝑟</m:t>
                        </m:r>
                        <m:r>
                          <a:rPr lang="en-US" sz="1800" i="1" smtClean="0">
                            <a:latin typeface="Cambria Math" panose="02040503050406030204" pitchFamily="18" charset="0"/>
                          </a:rPr>
                          <m:t>,</m:t>
                        </m:r>
                        <m:r>
                          <a:rPr lang="en-US" sz="1800" i="1" smtClean="0">
                            <a:latin typeface="Cambria Math" panose="02040503050406030204" pitchFamily="18" charset="0"/>
                          </a:rPr>
                          <m:t>𝑓𝑖𝑙𝑡</m:t>
                        </m:r>
                      </m:sub>
                    </m:sSub>
                    <m:d>
                      <m:dPr>
                        <m:ctrlPr>
                          <a:rPr lang="en-US" sz="1800" i="1" smtClean="0">
                            <a:latin typeface="Cambria Math" panose="02040503050406030204" pitchFamily="18" charset="0"/>
                          </a:rPr>
                        </m:ctrlPr>
                      </m:dPr>
                      <m:e>
                        <m:r>
                          <a:rPr lang="en-US" sz="1800" i="1" smtClean="0">
                            <a:latin typeface="Cambria Math" panose="02040503050406030204" pitchFamily="18" charset="0"/>
                          </a:rPr>
                          <m:t>𝑘</m:t>
                        </m:r>
                      </m:e>
                    </m:d>
                    <m:r>
                      <a:rPr lang="en-US" sz="1800" i="1" smtClean="0">
                        <a:latin typeface="Cambria Math" panose="02040503050406030204" pitchFamily="18" charset="0"/>
                      </a:rPr>
                      <m:t>=</m:t>
                    </m:r>
                    <m:d>
                      <m:dPr>
                        <m:ctrlPr>
                          <a:rPr lang="en-US" sz="1800" i="1" smtClean="0">
                            <a:latin typeface="Cambria Math" panose="02040503050406030204" pitchFamily="18" charset="0"/>
                          </a:rPr>
                        </m:ctrlPr>
                      </m:dPr>
                      <m:e>
                        <m:r>
                          <a:rPr lang="en-US" sz="1800" i="1" smtClean="0">
                            <a:latin typeface="Cambria Math" panose="02040503050406030204" pitchFamily="18" charset="0"/>
                          </a:rPr>
                          <m:t>1−</m:t>
                        </m:r>
                        <m:sSup>
                          <m:sSupPr>
                            <m:ctrlPr>
                              <a:rPr lang="en-US" sz="1800" i="1" smtClean="0">
                                <a:latin typeface="Cambria Math" panose="02040503050406030204" pitchFamily="18" charset="0"/>
                              </a:rPr>
                            </m:ctrlPr>
                          </m:sSupPr>
                          <m:e>
                            <m:r>
                              <a:rPr lang="en-US" sz="1800" i="1" smtClean="0">
                                <a:latin typeface="Cambria Math" panose="02040503050406030204" pitchFamily="18" charset="0"/>
                              </a:rPr>
                              <m:t>𝑒</m:t>
                            </m:r>
                          </m:e>
                          <m:sup>
                            <m:r>
                              <a:rPr lang="en-US" sz="1800" i="1" smtClean="0">
                                <a:latin typeface="Cambria Math" panose="02040503050406030204" pitchFamily="18" charset="0"/>
                              </a:rPr>
                              <m:t>−31.46</m:t>
                            </m:r>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𝑇</m:t>
                                </m:r>
                              </m:e>
                              <m:sub>
                                <m:r>
                                  <a:rPr lang="en-US" sz="1800" i="1" smtClean="0">
                                    <a:latin typeface="Cambria Math" panose="02040503050406030204" pitchFamily="18" charset="0"/>
                                  </a:rPr>
                                  <m:t>𝑠</m:t>
                                </m:r>
                              </m:sub>
                            </m:sSub>
                          </m:sup>
                        </m:sSup>
                      </m:e>
                    </m:d>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𝑅</m:t>
                        </m:r>
                      </m:e>
                      <m:sub>
                        <m:r>
                          <a:rPr lang="en-US" sz="1800" i="1" smtClean="0">
                            <a:latin typeface="Cambria Math" panose="02040503050406030204" pitchFamily="18" charset="0"/>
                          </a:rPr>
                          <m:t>𝑠𝑣𝑟</m:t>
                        </m:r>
                        <m:r>
                          <a:rPr lang="en-US" sz="1800" i="1" smtClean="0">
                            <a:latin typeface="Cambria Math" panose="02040503050406030204" pitchFamily="18" charset="0"/>
                          </a:rPr>
                          <m:t>,</m:t>
                        </m:r>
                        <m:r>
                          <a:rPr lang="en-US" sz="1800" i="1" smtClean="0">
                            <a:latin typeface="Cambria Math" panose="02040503050406030204" pitchFamily="18" charset="0"/>
                          </a:rPr>
                          <m:t>𝑢𝑛𝑓𝑖𝑙𝑡</m:t>
                        </m:r>
                      </m:sub>
                    </m:sSub>
                    <m:d>
                      <m:dPr>
                        <m:ctrlPr>
                          <a:rPr lang="en-US" sz="1800" i="1" smtClean="0">
                            <a:latin typeface="Cambria Math" panose="02040503050406030204" pitchFamily="18" charset="0"/>
                          </a:rPr>
                        </m:ctrlPr>
                      </m:dPr>
                      <m:e>
                        <m:r>
                          <a:rPr lang="en-US" sz="1800" i="1" smtClean="0">
                            <a:latin typeface="Cambria Math" panose="02040503050406030204" pitchFamily="18" charset="0"/>
                          </a:rPr>
                          <m:t>𝑘</m:t>
                        </m:r>
                        <m:r>
                          <a:rPr lang="en-US" sz="1800" i="1" smtClean="0">
                            <a:latin typeface="Cambria Math" panose="02040503050406030204" pitchFamily="18" charset="0"/>
                          </a:rPr>
                          <m:t>−1</m:t>
                        </m:r>
                      </m:e>
                    </m:d>
                    <m:r>
                      <a:rPr lang="en-US" sz="1800" i="1" smtClean="0">
                        <a:latin typeface="Cambria Math" panose="02040503050406030204" pitchFamily="18" charset="0"/>
                      </a:rPr>
                      <m:t>+</m:t>
                    </m:r>
                    <m:sSup>
                      <m:sSupPr>
                        <m:ctrlPr>
                          <a:rPr lang="en-US" sz="1800" i="1" smtClean="0">
                            <a:latin typeface="Cambria Math" panose="02040503050406030204" pitchFamily="18" charset="0"/>
                          </a:rPr>
                        </m:ctrlPr>
                      </m:sSupPr>
                      <m:e>
                        <m:r>
                          <a:rPr lang="en-US" sz="1800" i="1" smtClean="0">
                            <a:latin typeface="Cambria Math" panose="02040503050406030204" pitchFamily="18" charset="0"/>
                          </a:rPr>
                          <m:t>𝑒</m:t>
                        </m:r>
                      </m:e>
                      <m:sup>
                        <m:r>
                          <a:rPr lang="en-US" sz="1800" i="1" smtClean="0">
                            <a:latin typeface="Cambria Math" panose="02040503050406030204" pitchFamily="18" charset="0"/>
                          </a:rPr>
                          <m:t>−31.46</m:t>
                        </m:r>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𝑇</m:t>
                            </m:r>
                          </m:e>
                          <m:sub>
                            <m:r>
                              <a:rPr lang="en-US" sz="1800" i="1" smtClean="0">
                                <a:latin typeface="Cambria Math" panose="02040503050406030204" pitchFamily="18" charset="0"/>
                              </a:rPr>
                              <m:t>𝑠</m:t>
                            </m:r>
                          </m:sub>
                        </m:sSub>
                      </m:sup>
                    </m:sSup>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𝑅</m:t>
                        </m:r>
                      </m:e>
                      <m:sub>
                        <m:r>
                          <a:rPr lang="en-US" sz="1800" i="1" smtClean="0">
                            <a:latin typeface="Cambria Math" panose="02040503050406030204" pitchFamily="18" charset="0"/>
                          </a:rPr>
                          <m:t>𝑠𝑣𝑟</m:t>
                        </m:r>
                        <m:r>
                          <a:rPr lang="en-US" sz="1800" i="1" smtClean="0">
                            <a:latin typeface="Cambria Math" panose="02040503050406030204" pitchFamily="18" charset="0"/>
                          </a:rPr>
                          <m:t>,</m:t>
                        </m:r>
                        <m:r>
                          <a:rPr lang="en-US" sz="1800" i="1" smtClean="0">
                            <a:latin typeface="Cambria Math" panose="02040503050406030204" pitchFamily="18" charset="0"/>
                          </a:rPr>
                          <m:t>𝑓𝑖𝑙𝑡</m:t>
                        </m:r>
                      </m:sub>
                    </m:sSub>
                    <m:r>
                      <a:rPr lang="en-US" sz="1800" i="1" smtClean="0">
                        <a:latin typeface="Cambria Math" panose="02040503050406030204" pitchFamily="18" charset="0"/>
                      </a:rPr>
                      <m:t>(</m:t>
                    </m:r>
                    <m:r>
                      <a:rPr lang="en-US" sz="1800" i="1" smtClean="0">
                        <a:latin typeface="Cambria Math" panose="02040503050406030204" pitchFamily="18" charset="0"/>
                      </a:rPr>
                      <m:t>𝑘</m:t>
                    </m:r>
                    <m:r>
                      <a:rPr lang="en-US" sz="1800" i="1" smtClean="0">
                        <a:latin typeface="Cambria Math" panose="02040503050406030204" pitchFamily="18" charset="0"/>
                      </a:rPr>
                      <m:t>−1)</m:t>
                    </m:r>
                  </m:oMath>
                </a14:m>
                <a:endParaRPr lang="en-US" dirty="0"/>
              </a:p>
            </p:txBody>
          </p:sp>
        </mc:Choice>
        <mc:Fallback>
          <p:sp>
            <p:nvSpPr>
              <p:cNvPr id="4" name="Content Placeholder 2">
                <a:extLst>
                  <a:ext uri="{FF2B5EF4-FFF2-40B4-BE49-F238E27FC236}">
                    <a16:creationId xmlns:a16="http://schemas.microsoft.com/office/drawing/2014/main" id="{10A6D2E7-6DA7-439D-A218-7C01DE430F5D}"/>
                  </a:ext>
                </a:extLst>
              </p:cNvPr>
              <p:cNvSpPr txBox="1">
                <a:spLocks noRot="1" noChangeAspect="1" noMove="1" noResize="1" noEditPoints="1" noAdjustHandles="1" noChangeArrowheads="1" noChangeShapeType="1" noTextEdit="1"/>
              </p:cNvSpPr>
              <p:nvPr/>
            </p:nvSpPr>
            <p:spPr>
              <a:xfrm>
                <a:off x="609600" y="1924050"/>
                <a:ext cx="8229600" cy="2914650"/>
              </a:xfrm>
              <a:prstGeom prst="rect">
                <a:avLst/>
              </a:prstGeom>
              <a:blipFill>
                <a:blip r:embed="rId2"/>
                <a:stretch>
                  <a:fillRect l="-170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1864A78-4502-4981-B634-E85DA0ED241D}"/>
              </a:ext>
            </a:extLst>
          </p:cNvPr>
          <p:cNvSpPr txBox="1"/>
          <p:nvPr/>
        </p:nvSpPr>
        <p:spPr>
          <a:xfrm>
            <a:off x="6034586" y="3227486"/>
            <a:ext cx="2492670" cy="307777"/>
          </a:xfrm>
          <a:prstGeom prst="rect">
            <a:avLst/>
          </a:prstGeom>
          <a:noFill/>
          <a:ln>
            <a:solidFill>
              <a:schemeClr val="tx1"/>
            </a:solidFill>
          </a:ln>
        </p:spPr>
        <p:txBody>
          <a:bodyPr wrap="none" rtlCol="0">
            <a:spAutoFit/>
          </a:bodyPr>
          <a:lstStyle/>
          <a:p>
            <a:r>
              <a:rPr lang="en-US" sz="1400" dirty="0"/>
              <a:t>Tried with 1, 5, 0.5 Hz cutoffs</a:t>
            </a:r>
          </a:p>
        </p:txBody>
      </p:sp>
      <p:cxnSp>
        <p:nvCxnSpPr>
          <p:cNvPr id="7" name="Straight Arrow Connector 6">
            <a:extLst>
              <a:ext uri="{FF2B5EF4-FFF2-40B4-BE49-F238E27FC236}">
                <a16:creationId xmlns:a16="http://schemas.microsoft.com/office/drawing/2014/main" id="{EB174427-FD55-402F-AFF1-DA0101B00AA7}"/>
              </a:ext>
            </a:extLst>
          </p:cNvPr>
          <p:cNvCxnSpPr/>
          <p:nvPr/>
        </p:nvCxnSpPr>
        <p:spPr>
          <a:xfrm flipV="1">
            <a:off x="838200" y="4476750"/>
            <a:ext cx="381000"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4A299DD-1082-4FC7-BFF9-7AD624C448E8}"/>
              </a:ext>
            </a:extLst>
          </p:cNvPr>
          <p:cNvSpPr txBox="1"/>
          <p:nvPr/>
        </p:nvSpPr>
        <p:spPr>
          <a:xfrm>
            <a:off x="152400" y="4669423"/>
            <a:ext cx="2542684" cy="338554"/>
          </a:xfrm>
          <a:prstGeom prst="rect">
            <a:avLst/>
          </a:prstGeom>
          <a:noFill/>
          <a:ln>
            <a:solidFill>
              <a:schemeClr val="tx1"/>
            </a:solidFill>
          </a:ln>
        </p:spPr>
        <p:txBody>
          <a:bodyPr wrap="none" rtlCol="0">
            <a:spAutoFit/>
          </a:bodyPr>
          <a:lstStyle/>
          <a:p>
            <a:r>
              <a:rPr lang="en-US" sz="1600" dirty="0"/>
              <a:t>Using ZOH approximation</a:t>
            </a:r>
          </a:p>
        </p:txBody>
      </p:sp>
      <p:cxnSp>
        <p:nvCxnSpPr>
          <p:cNvPr id="10" name="Straight Arrow Connector 9">
            <a:extLst>
              <a:ext uri="{FF2B5EF4-FFF2-40B4-BE49-F238E27FC236}">
                <a16:creationId xmlns:a16="http://schemas.microsoft.com/office/drawing/2014/main" id="{69309D6F-A374-442E-807C-DAF4BC5A416E}"/>
              </a:ext>
            </a:extLst>
          </p:cNvPr>
          <p:cNvCxnSpPr/>
          <p:nvPr/>
        </p:nvCxnSpPr>
        <p:spPr>
          <a:xfrm>
            <a:off x="3810000" y="4476750"/>
            <a:ext cx="304800" cy="304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E855F0F7-7C50-4E88-AA93-383E4BA52C83}"/>
              </a:ext>
            </a:extLst>
          </p:cNvPr>
          <p:cNvSpPr txBox="1"/>
          <p:nvPr/>
        </p:nvSpPr>
        <p:spPr>
          <a:xfrm>
            <a:off x="4114800" y="4640848"/>
            <a:ext cx="1539076" cy="338554"/>
          </a:xfrm>
          <a:prstGeom prst="rect">
            <a:avLst/>
          </a:prstGeom>
          <a:noFill/>
        </p:spPr>
        <p:txBody>
          <a:bodyPr wrap="none" rtlCol="0">
            <a:spAutoFit/>
          </a:bodyPr>
          <a:lstStyle/>
          <a:p>
            <a:r>
              <a:rPr lang="en-US" sz="1600" dirty="0"/>
              <a:t>Sampling Time</a:t>
            </a:r>
          </a:p>
        </p:txBody>
      </p:sp>
    </p:spTree>
    <p:extLst>
      <p:ext uri="{BB962C8B-B14F-4D97-AF65-F5344CB8AC3E}">
        <p14:creationId xmlns:p14="http://schemas.microsoft.com/office/powerpoint/2010/main" val="122309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CB53B26-F483-40FF-B78F-E1808DD718A6}"/>
              </a:ext>
            </a:extLst>
          </p:cNvPr>
          <p:cNvPicPr>
            <a:picLocks noGrp="1" noChangeAspect="1"/>
          </p:cNvPicPr>
          <p:nvPr>
            <p:ph idx="1"/>
          </p:nvPr>
        </p:nvPicPr>
        <p:blipFill>
          <a:blip r:embed="rId2"/>
          <a:stretch>
            <a:fillRect/>
          </a:stretch>
        </p:blipFill>
        <p:spPr>
          <a:xfrm>
            <a:off x="3352800" y="413851"/>
            <a:ext cx="5328573" cy="4729650"/>
          </a:xfrm>
          <a:prstGeom prst="rect">
            <a:avLst/>
          </a:prstGeom>
        </p:spPr>
      </p:pic>
      <p:sp>
        <p:nvSpPr>
          <p:cNvPr id="3" name="Left Brace 2">
            <a:extLst>
              <a:ext uri="{FF2B5EF4-FFF2-40B4-BE49-F238E27FC236}">
                <a16:creationId xmlns:a16="http://schemas.microsoft.com/office/drawing/2014/main" id="{C46B5099-8AF9-4D6B-BC8B-41AF57C20EED}"/>
              </a:ext>
            </a:extLst>
          </p:cNvPr>
          <p:cNvSpPr/>
          <p:nvPr/>
        </p:nvSpPr>
        <p:spPr>
          <a:xfrm>
            <a:off x="3100387" y="3024187"/>
            <a:ext cx="228600" cy="190976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06F20F99-7E03-4300-A9B8-C1D93A911241}"/>
              </a:ext>
            </a:extLst>
          </p:cNvPr>
          <p:cNvSpPr/>
          <p:nvPr/>
        </p:nvSpPr>
        <p:spPr>
          <a:xfrm>
            <a:off x="3124200" y="895350"/>
            <a:ext cx="204787" cy="188332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3BC755FF-2D07-493F-A315-5A2AC3E790CE}"/>
              </a:ext>
            </a:extLst>
          </p:cNvPr>
          <p:cNvSpPr txBox="1"/>
          <p:nvPr/>
        </p:nvSpPr>
        <p:spPr>
          <a:xfrm>
            <a:off x="762000" y="883444"/>
            <a:ext cx="2133600" cy="1569660"/>
          </a:xfrm>
          <a:prstGeom prst="rect">
            <a:avLst/>
          </a:prstGeom>
          <a:noFill/>
        </p:spPr>
        <p:txBody>
          <a:bodyPr wrap="square" rtlCol="0">
            <a:spAutoFit/>
          </a:bodyPr>
          <a:lstStyle/>
          <a:p>
            <a:r>
              <a:rPr lang="en-US" dirty="0"/>
              <a:t>Model states and error covariance propagation</a:t>
            </a:r>
          </a:p>
        </p:txBody>
      </p:sp>
      <p:sp>
        <p:nvSpPr>
          <p:cNvPr id="9" name="TextBox 8">
            <a:extLst>
              <a:ext uri="{FF2B5EF4-FFF2-40B4-BE49-F238E27FC236}">
                <a16:creationId xmlns:a16="http://schemas.microsoft.com/office/drawing/2014/main" id="{6EB780B4-C13B-4DCD-A3CA-A0B72B744B22}"/>
              </a:ext>
            </a:extLst>
          </p:cNvPr>
          <p:cNvSpPr txBox="1"/>
          <p:nvPr/>
        </p:nvSpPr>
        <p:spPr>
          <a:xfrm>
            <a:off x="738187" y="3194238"/>
            <a:ext cx="2133600" cy="830997"/>
          </a:xfrm>
          <a:prstGeom prst="rect">
            <a:avLst/>
          </a:prstGeom>
          <a:noFill/>
        </p:spPr>
        <p:txBody>
          <a:bodyPr wrap="square" rtlCol="0">
            <a:spAutoFit/>
          </a:bodyPr>
          <a:lstStyle/>
          <a:p>
            <a:r>
              <a:rPr lang="en-US" dirty="0"/>
              <a:t>Measurement update</a:t>
            </a:r>
          </a:p>
        </p:txBody>
      </p:sp>
    </p:spTree>
    <p:extLst>
      <p:ext uri="{BB962C8B-B14F-4D97-AF65-F5344CB8AC3E}">
        <p14:creationId xmlns:p14="http://schemas.microsoft.com/office/powerpoint/2010/main" val="2078050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7DEE-73F3-43C8-9FB6-F0F552783752}"/>
              </a:ext>
            </a:extLst>
          </p:cNvPr>
          <p:cNvSpPr>
            <a:spLocks noGrp="1"/>
          </p:cNvSpPr>
          <p:nvPr>
            <p:ph type="title"/>
          </p:nvPr>
        </p:nvSpPr>
        <p:spPr/>
        <p:txBody>
          <a:bodyPr>
            <a:noAutofit/>
          </a:bodyPr>
          <a:lstStyle/>
          <a:p>
            <a:r>
              <a:rPr lang="en-US" sz="3200" dirty="0"/>
              <a:t>Realistic algorithm rate and measurement rates (Based on Jeff’s email)</a:t>
            </a:r>
          </a:p>
        </p:txBody>
      </p:sp>
      <p:sp>
        <p:nvSpPr>
          <p:cNvPr id="3" name="Content Placeholder 2">
            <a:extLst>
              <a:ext uri="{FF2B5EF4-FFF2-40B4-BE49-F238E27FC236}">
                <a16:creationId xmlns:a16="http://schemas.microsoft.com/office/drawing/2014/main" id="{E3ECB046-79F4-4637-96B1-2EC40183666D}"/>
              </a:ext>
            </a:extLst>
          </p:cNvPr>
          <p:cNvSpPr>
            <a:spLocks noGrp="1"/>
          </p:cNvSpPr>
          <p:nvPr>
            <p:ph idx="1"/>
          </p:nvPr>
        </p:nvSpPr>
        <p:spPr/>
        <p:txBody>
          <a:bodyPr/>
          <a:lstStyle/>
          <a:p>
            <a:r>
              <a:rPr lang="en-US" dirty="0"/>
              <a:t>Algorithm – 5 kHz (Jeff email says 4.5)</a:t>
            </a:r>
          </a:p>
          <a:p>
            <a:r>
              <a:rPr lang="en-US" dirty="0"/>
              <a:t>Measurements – 500 Hz (worse case), 5 kHz (best case), (Jeff’s email says 450 Hz)</a:t>
            </a:r>
          </a:p>
        </p:txBody>
      </p:sp>
    </p:spTree>
    <p:extLst>
      <p:ext uri="{BB962C8B-B14F-4D97-AF65-F5344CB8AC3E}">
        <p14:creationId xmlns:p14="http://schemas.microsoft.com/office/powerpoint/2010/main" val="2730712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CBE311-084B-48AC-AC97-D7B634F4D1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23863"/>
            <a:ext cx="9023553" cy="4281488"/>
          </a:xfrm>
        </p:spPr>
      </p:pic>
    </p:spTree>
    <p:extLst>
      <p:ext uri="{BB962C8B-B14F-4D97-AF65-F5344CB8AC3E}">
        <p14:creationId xmlns:p14="http://schemas.microsoft.com/office/powerpoint/2010/main" val="2328881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8D3D-5923-4FD4-A9AD-2BDEA79E9EC1}"/>
              </a:ext>
            </a:extLst>
          </p:cNvPr>
          <p:cNvSpPr>
            <a:spLocks noGrp="1"/>
          </p:cNvSpPr>
          <p:nvPr>
            <p:ph type="title"/>
          </p:nvPr>
        </p:nvSpPr>
        <p:spPr>
          <a:xfrm>
            <a:off x="152400" y="421481"/>
            <a:ext cx="8229600" cy="857250"/>
          </a:xfrm>
        </p:spPr>
        <p:txBody>
          <a:bodyPr>
            <a:noAutofit/>
          </a:bodyPr>
          <a:lstStyle/>
          <a:p>
            <a:r>
              <a:rPr lang="en-US" sz="2000" dirty="0"/>
              <a:t>Limit of performance (degradation at 333 Hz measurements)</a:t>
            </a:r>
          </a:p>
        </p:txBody>
      </p:sp>
      <p:pic>
        <p:nvPicPr>
          <p:cNvPr id="5" name="Content Placeholder 4">
            <a:extLst>
              <a:ext uri="{FF2B5EF4-FFF2-40B4-BE49-F238E27FC236}">
                <a16:creationId xmlns:a16="http://schemas.microsoft.com/office/drawing/2014/main" id="{E6D4ED77-1C16-4C9E-9815-932FD02599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047749"/>
            <a:ext cx="8305800" cy="3940929"/>
          </a:xfrm>
        </p:spPr>
      </p:pic>
    </p:spTree>
    <p:extLst>
      <p:ext uri="{BB962C8B-B14F-4D97-AF65-F5344CB8AC3E}">
        <p14:creationId xmlns:p14="http://schemas.microsoft.com/office/powerpoint/2010/main" val="1656396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27B7-771A-45E4-878B-982AB62A9392}"/>
              </a:ext>
            </a:extLst>
          </p:cNvPr>
          <p:cNvSpPr>
            <a:spLocks noGrp="1"/>
          </p:cNvSpPr>
          <p:nvPr>
            <p:ph type="title"/>
          </p:nvPr>
        </p:nvSpPr>
        <p:spPr/>
        <p:txBody>
          <a:bodyPr/>
          <a:lstStyle/>
          <a:p>
            <a:r>
              <a:rPr lang="en-US" dirty="0"/>
              <a:t>Discussion on Part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613076-03F4-4865-817C-8BFB04F4D730}"/>
                  </a:ext>
                </a:extLst>
              </p:cNvPr>
              <p:cNvSpPr>
                <a:spLocks noGrp="1"/>
              </p:cNvSpPr>
              <p:nvPr>
                <p:ph idx="1"/>
              </p:nvPr>
            </p:nvSpPr>
            <p:spPr/>
            <p:txBody>
              <a:bodyPr>
                <a:normAutofit fontScale="92500" lnSpcReduction="10000"/>
              </a:bodyPr>
              <a:lstStyle/>
              <a:p>
                <a:r>
                  <a:rPr lang="en-US" dirty="0"/>
                  <a:t>Used scaled model and </a:t>
                </a:r>
                <a14:m>
                  <m:oMath xmlns:m="http://schemas.openxmlformats.org/officeDocument/2006/math">
                    <m:r>
                      <a:rPr lang="en-US" b="0" i="1" smtClean="0">
                        <a:latin typeface="Cambria Math" panose="02040503050406030204" pitchFamily="18" charset="0"/>
                      </a:rPr>
                      <m:t>𝜆</m:t>
                    </m:r>
                  </m:oMath>
                </a14:m>
                <a:r>
                  <a:rPr lang="en-US" dirty="0"/>
                  <a:t> state for inductor. </a:t>
                </a:r>
              </a:p>
              <a:p>
                <a:r>
                  <a:rPr lang="en-US" dirty="0"/>
                  <a:t>Not sure if Q, R, are realistic. Unsure how to scale the R especially.</a:t>
                </a:r>
              </a:p>
              <a:p>
                <a:r>
                  <a:rPr lang="en-US" dirty="0"/>
                  <a:t>Its possible that the tuned R is adding very little noise to the measurement, and with TORVAD expected noise will be higher.</a:t>
                </a:r>
              </a:p>
            </p:txBody>
          </p:sp>
        </mc:Choice>
        <mc:Fallback>
          <p:sp>
            <p:nvSpPr>
              <p:cNvPr id="3" name="Content Placeholder 2">
                <a:extLst>
                  <a:ext uri="{FF2B5EF4-FFF2-40B4-BE49-F238E27FC236}">
                    <a16:creationId xmlns:a16="http://schemas.microsoft.com/office/drawing/2014/main" id="{AB613076-03F4-4865-817C-8BFB04F4D730}"/>
                  </a:ext>
                </a:extLst>
              </p:cNvPr>
              <p:cNvSpPr>
                <a:spLocks noGrp="1" noRot="1" noChangeAspect="1" noMove="1" noResize="1" noEditPoints="1" noAdjustHandles="1" noChangeArrowheads="1" noChangeShapeType="1" noTextEdit="1"/>
              </p:cNvSpPr>
              <p:nvPr>
                <p:ph idx="1"/>
              </p:nvPr>
            </p:nvSpPr>
            <p:spPr>
              <a:blipFill>
                <a:blip r:embed="rId2"/>
                <a:stretch>
                  <a:fillRect l="-1481" t="-4184" r="-1926" b="-837"/>
                </a:stretch>
              </a:blipFill>
            </p:spPr>
            <p:txBody>
              <a:bodyPr/>
              <a:lstStyle/>
              <a:p>
                <a:r>
                  <a:rPr lang="en-US">
                    <a:noFill/>
                  </a:rPr>
                  <a:t> </a:t>
                </a:r>
              </a:p>
            </p:txBody>
          </p:sp>
        </mc:Fallback>
      </mc:AlternateContent>
    </p:spTree>
    <p:extLst>
      <p:ext uri="{BB962C8B-B14F-4D97-AF65-F5344CB8AC3E}">
        <p14:creationId xmlns:p14="http://schemas.microsoft.com/office/powerpoint/2010/main" val="1477347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BCDA-9DE4-4815-A047-8A03C1275572}"/>
              </a:ext>
            </a:extLst>
          </p:cNvPr>
          <p:cNvSpPr>
            <a:spLocks noGrp="1"/>
          </p:cNvSpPr>
          <p:nvPr>
            <p:ph type="title"/>
          </p:nvPr>
        </p:nvSpPr>
        <p:spPr/>
        <p:txBody>
          <a:bodyPr/>
          <a:lstStyle/>
          <a:p>
            <a:r>
              <a:rPr lang="en-US" dirty="0"/>
              <a:t>So, switched to Part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8BFE21-B24D-4AA5-9633-41030DAF1221}"/>
                  </a:ext>
                </a:extLst>
              </p:cNvPr>
              <p:cNvSpPr>
                <a:spLocks noGrp="1"/>
              </p:cNvSpPr>
              <p:nvPr>
                <p:ph idx="1"/>
              </p:nvPr>
            </p:nvSpPr>
            <p:spPr/>
            <p:txBody>
              <a:bodyPr>
                <a:normAutofit fontScale="85000" lnSpcReduction="20000"/>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𝐴</m:t>
                        </m:r>
                      </m:sub>
                    </m:sSub>
                  </m:oMath>
                </a14:m>
                <a:r>
                  <a:rPr lang="en-US" dirty="0"/>
                  <a:t> flow used as inductor state.</a:t>
                </a:r>
              </a:p>
              <a:p>
                <a:r>
                  <a:rPr lang="en-US" dirty="0"/>
                  <a:t>No issues with scaling because states not too far off magnitude wise.</a:t>
                </a:r>
              </a:p>
              <a:p>
                <a:r>
                  <a:rPr lang="en-US" dirty="0"/>
                  <a:t>Part 2 has two tests – </a:t>
                </a:r>
              </a:p>
              <a:p>
                <a:pPr lvl="1"/>
                <a:r>
                  <a:rPr lang="en-US" dirty="0"/>
                  <a:t>TORVAD tells us (through RR wave) what stage we are in. This dictates the states of the valves (open/close)</a:t>
                </a:r>
              </a:p>
              <a:p>
                <a:pPr lvl="1"/>
                <a:r>
                  <a:rPr lang="en-US" dirty="0"/>
                  <a:t>Estimator uses its own model (Yu’s model) to calculate </a:t>
                </a:r>
                <a14:m>
                  <m:oMath xmlns:m="http://schemas.openxmlformats.org/officeDocument/2006/math">
                    <m:r>
                      <m:rPr>
                        <m:sty m:val="p"/>
                      </m:rPr>
                      <a:rPr lang="en-US" b="0" i="0" smtClean="0">
                        <a:latin typeface="Cambria Math" panose="02040503050406030204" pitchFamily="18" charset="0"/>
                      </a:rPr>
                      <m:t>ΔP</m:t>
                    </m:r>
                    <m:r>
                      <a:rPr lang="en-US" b="0" i="0" smtClean="0">
                        <a:latin typeface="Cambria Math" panose="02040503050406030204" pitchFamily="18" charset="0"/>
                      </a:rPr>
                      <m:t> </m:t>
                    </m:r>
                  </m:oMath>
                </a14:m>
                <a:r>
                  <a:rPr lang="en-US" dirty="0"/>
                  <a:t>and uses that to set valve states</a:t>
                </a:r>
              </a:p>
              <a:p>
                <a:pPr marL="457200" lvl="1" indent="0">
                  <a:buNone/>
                </a:pPr>
                <a:endParaRPr lang="en-US" dirty="0"/>
              </a:p>
            </p:txBody>
          </p:sp>
        </mc:Choice>
        <mc:Fallback>
          <p:sp>
            <p:nvSpPr>
              <p:cNvPr id="3" name="Content Placeholder 2">
                <a:extLst>
                  <a:ext uri="{FF2B5EF4-FFF2-40B4-BE49-F238E27FC236}">
                    <a16:creationId xmlns:a16="http://schemas.microsoft.com/office/drawing/2014/main" id="{F98BFE21-B24D-4AA5-9633-41030DAF1221}"/>
                  </a:ext>
                </a:extLst>
              </p:cNvPr>
              <p:cNvSpPr>
                <a:spLocks noGrp="1" noRot="1" noChangeAspect="1" noMove="1" noResize="1" noEditPoints="1" noAdjustHandles="1" noChangeArrowheads="1" noChangeShapeType="1" noTextEdit="1"/>
              </p:cNvSpPr>
              <p:nvPr>
                <p:ph idx="1"/>
              </p:nvPr>
            </p:nvSpPr>
            <p:spPr>
              <a:blipFill>
                <a:blip r:embed="rId2"/>
                <a:stretch>
                  <a:fillRect l="-1259" t="-4393" b="-4184"/>
                </a:stretch>
              </a:blipFill>
            </p:spPr>
            <p:txBody>
              <a:bodyPr/>
              <a:lstStyle/>
              <a:p>
                <a:r>
                  <a:rPr lang="en-US">
                    <a:noFill/>
                  </a:rPr>
                  <a:t> </a:t>
                </a:r>
              </a:p>
            </p:txBody>
          </p:sp>
        </mc:Fallback>
      </mc:AlternateContent>
    </p:spTree>
    <p:extLst>
      <p:ext uri="{BB962C8B-B14F-4D97-AF65-F5344CB8AC3E}">
        <p14:creationId xmlns:p14="http://schemas.microsoft.com/office/powerpoint/2010/main" val="1215994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F553-3AAF-41C6-80E6-477CA2E5857B}"/>
              </a:ext>
            </a:extLst>
          </p:cNvPr>
          <p:cNvSpPr>
            <a:spLocks noGrp="1"/>
          </p:cNvSpPr>
          <p:nvPr>
            <p:ph type="title"/>
          </p:nvPr>
        </p:nvSpPr>
        <p:spPr>
          <a:xfrm>
            <a:off x="457200" y="209550"/>
            <a:ext cx="8229600" cy="857250"/>
          </a:xfrm>
        </p:spPr>
        <p:txBody>
          <a:bodyPr>
            <a:noAutofit/>
          </a:bodyPr>
          <a:lstStyle/>
          <a:p>
            <a:r>
              <a:rPr lang="en-US" sz="2800" dirty="0"/>
              <a:t>Part2 -&gt; TORVAD dictates valve states, VAD off</a:t>
            </a:r>
          </a:p>
        </p:txBody>
      </p:sp>
      <p:pic>
        <p:nvPicPr>
          <p:cNvPr id="5" name="Picture 4">
            <a:extLst>
              <a:ext uri="{FF2B5EF4-FFF2-40B4-BE49-F238E27FC236}">
                <a16:creationId xmlns:a16="http://schemas.microsoft.com/office/drawing/2014/main" id="{614DABA9-547E-4B5C-9D63-DB46C1DD7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4863"/>
            <a:ext cx="9144000" cy="4338637"/>
          </a:xfrm>
          <a:prstGeom prst="rect">
            <a:avLst/>
          </a:prstGeom>
        </p:spPr>
      </p:pic>
      <p:sp>
        <p:nvSpPr>
          <p:cNvPr id="6" name="TextBox 5">
            <a:extLst>
              <a:ext uri="{FF2B5EF4-FFF2-40B4-BE49-F238E27FC236}">
                <a16:creationId xmlns:a16="http://schemas.microsoft.com/office/drawing/2014/main" id="{74EECEE4-B7C6-4369-9F8F-E760FC63D92C}"/>
              </a:ext>
            </a:extLst>
          </p:cNvPr>
          <p:cNvSpPr txBox="1"/>
          <p:nvPr/>
        </p:nvSpPr>
        <p:spPr>
          <a:xfrm>
            <a:off x="4572000" y="3276421"/>
            <a:ext cx="2895599" cy="1200329"/>
          </a:xfrm>
          <a:prstGeom prst="rect">
            <a:avLst/>
          </a:prstGeom>
          <a:noFill/>
        </p:spPr>
        <p:txBody>
          <a:bodyPr wrap="square" rtlCol="0">
            <a:spAutoFit/>
          </a:bodyPr>
          <a:lstStyle/>
          <a:p>
            <a:r>
              <a:rPr lang="en-US" sz="800" dirty="0" err="1"/>
              <a:t>Qk</a:t>
            </a:r>
            <a:r>
              <a:rPr lang="en-US" sz="800" dirty="0"/>
              <a:t> = 40</a:t>
            </a:r>
          </a:p>
          <a:p>
            <a:r>
              <a:rPr lang="en-US" sz="800" dirty="0" err="1"/>
              <a:t>Pk</a:t>
            </a:r>
            <a:r>
              <a:rPr lang="en-US" sz="800" dirty="0"/>
              <a:t> = 800</a:t>
            </a:r>
          </a:p>
          <a:p>
            <a:r>
              <a:rPr lang="en-US" sz="800" dirty="0"/>
              <a:t>Q = </a:t>
            </a:r>
            <a:r>
              <a:rPr lang="en-US" sz="800" dirty="0" err="1"/>
              <a:t>diag</a:t>
            </a:r>
            <a:r>
              <a:rPr lang="en-US" sz="800" dirty="0"/>
              <a:t>(</a:t>
            </a:r>
            <a:r>
              <a:rPr lang="en-US" sz="800" dirty="0" err="1"/>
              <a:t>Qk</a:t>
            </a:r>
            <a:r>
              <a:rPr lang="en-US" sz="800" dirty="0"/>
              <a:t>.*[1,1,1,1]) </a:t>
            </a:r>
          </a:p>
          <a:p>
            <a:r>
              <a:rPr lang="en-US" sz="800" dirty="0"/>
              <a:t>P = </a:t>
            </a:r>
            <a:r>
              <a:rPr lang="en-US" sz="800" dirty="0" err="1"/>
              <a:t>diag</a:t>
            </a:r>
            <a:r>
              <a:rPr lang="en-US" sz="800" dirty="0"/>
              <a:t>(Pk.*[1,0.001,1,0.01]) </a:t>
            </a:r>
          </a:p>
          <a:p>
            <a:r>
              <a:rPr lang="en-US" sz="800" dirty="0"/>
              <a:t>R = (5)^2</a:t>
            </a:r>
          </a:p>
          <a:p>
            <a:r>
              <a:rPr lang="en-US" sz="800" dirty="0"/>
              <a:t>VAD Flow = 0 LPM</a:t>
            </a:r>
          </a:p>
          <a:p>
            <a:r>
              <a:rPr lang="en-US" sz="800" dirty="0"/>
              <a:t>Algorithm 5 kHz</a:t>
            </a:r>
          </a:p>
          <a:p>
            <a:r>
              <a:rPr lang="en-US" sz="800" dirty="0"/>
              <a:t>Measurements 500 Hz</a:t>
            </a:r>
          </a:p>
          <a:p>
            <a:endParaRPr lang="en-US" sz="800" dirty="0"/>
          </a:p>
        </p:txBody>
      </p:sp>
    </p:spTree>
    <p:extLst>
      <p:ext uri="{BB962C8B-B14F-4D97-AF65-F5344CB8AC3E}">
        <p14:creationId xmlns:p14="http://schemas.microsoft.com/office/powerpoint/2010/main" val="3444081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E9AE4C-3034-425E-A0CD-AE5EA9EAE0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819149"/>
            <a:ext cx="8991600" cy="4266327"/>
          </a:xfrm>
        </p:spPr>
      </p:pic>
      <p:sp>
        <p:nvSpPr>
          <p:cNvPr id="6" name="Rectangle 5">
            <a:extLst>
              <a:ext uri="{FF2B5EF4-FFF2-40B4-BE49-F238E27FC236}">
                <a16:creationId xmlns:a16="http://schemas.microsoft.com/office/drawing/2014/main" id="{C1FEFFB7-DB08-4FE7-8E9B-A8CBDCEC33FC}"/>
              </a:ext>
            </a:extLst>
          </p:cNvPr>
          <p:cNvSpPr/>
          <p:nvPr/>
        </p:nvSpPr>
        <p:spPr>
          <a:xfrm>
            <a:off x="152400" y="438150"/>
            <a:ext cx="8915400" cy="461665"/>
          </a:xfrm>
          <a:prstGeom prst="rect">
            <a:avLst/>
          </a:prstGeom>
        </p:spPr>
        <p:txBody>
          <a:bodyPr wrap="square">
            <a:spAutoFit/>
          </a:bodyPr>
          <a:lstStyle/>
          <a:p>
            <a:r>
              <a:rPr lang="en-US" dirty="0"/>
              <a:t>Part2 -&gt; TORVAD dictates valve states, VAD off</a:t>
            </a:r>
          </a:p>
        </p:txBody>
      </p:sp>
      <p:sp>
        <p:nvSpPr>
          <p:cNvPr id="7" name="TextBox 6">
            <a:extLst>
              <a:ext uri="{FF2B5EF4-FFF2-40B4-BE49-F238E27FC236}">
                <a16:creationId xmlns:a16="http://schemas.microsoft.com/office/drawing/2014/main" id="{A4F230FF-CB99-40A0-BC92-8C267CC175F9}"/>
              </a:ext>
            </a:extLst>
          </p:cNvPr>
          <p:cNvSpPr txBox="1"/>
          <p:nvPr/>
        </p:nvSpPr>
        <p:spPr>
          <a:xfrm>
            <a:off x="6172201" y="3657421"/>
            <a:ext cx="2895599" cy="1200329"/>
          </a:xfrm>
          <a:prstGeom prst="rect">
            <a:avLst/>
          </a:prstGeom>
          <a:noFill/>
        </p:spPr>
        <p:txBody>
          <a:bodyPr wrap="square" rtlCol="0">
            <a:spAutoFit/>
          </a:bodyPr>
          <a:lstStyle/>
          <a:p>
            <a:r>
              <a:rPr lang="en-US" sz="800" dirty="0" err="1"/>
              <a:t>Qk</a:t>
            </a:r>
            <a:r>
              <a:rPr lang="en-US" sz="800" dirty="0"/>
              <a:t> = 40</a:t>
            </a:r>
          </a:p>
          <a:p>
            <a:r>
              <a:rPr lang="en-US" sz="800" dirty="0" err="1"/>
              <a:t>Pk</a:t>
            </a:r>
            <a:r>
              <a:rPr lang="en-US" sz="800" dirty="0"/>
              <a:t> = 800</a:t>
            </a:r>
          </a:p>
          <a:p>
            <a:r>
              <a:rPr lang="en-US" sz="800" dirty="0"/>
              <a:t>Q = </a:t>
            </a:r>
            <a:r>
              <a:rPr lang="en-US" sz="800" dirty="0" err="1"/>
              <a:t>diag</a:t>
            </a:r>
            <a:r>
              <a:rPr lang="en-US" sz="800" dirty="0"/>
              <a:t>(</a:t>
            </a:r>
            <a:r>
              <a:rPr lang="en-US" sz="800" dirty="0" err="1"/>
              <a:t>Qk</a:t>
            </a:r>
            <a:r>
              <a:rPr lang="en-US" sz="800" dirty="0"/>
              <a:t>.*[1,1,1,1]) </a:t>
            </a:r>
          </a:p>
          <a:p>
            <a:r>
              <a:rPr lang="en-US" sz="800" dirty="0"/>
              <a:t>P = </a:t>
            </a:r>
            <a:r>
              <a:rPr lang="en-US" sz="800" dirty="0" err="1"/>
              <a:t>diag</a:t>
            </a:r>
            <a:r>
              <a:rPr lang="en-US" sz="800" dirty="0"/>
              <a:t>(Pk.*[1,0.001,1,0.01]) </a:t>
            </a:r>
          </a:p>
          <a:p>
            <a:r>
              <a:rPr lang="en-US" sz="800" dirty="0"/>
              <a:t>R = (5)^2</a:t>
            </a:r>
          </a:p>
          <a:p>
            <a:r>
              <a:rPr lang="en-US" sz="800" dirty="0"/>
              <a:t>VAD Flow = 0 LPM</a:t>
            </a:r>
          </a:p>
          <a:p>
            <a:r>
              <a:rPr lang="en-US" sz="800" dirty="0"/>
              <a:t>Algorithm 5 kHz</a:t>
            </a:r>
          </a:p>
          <a:p>
            <a:r>
              <a:rPr lang="en-US" sz="800" dirty="0"/>
              <a:t>Measurements 500 Hz</a:t>
            </a:r>
          </a:p>
          <a:p>
            <a:endParaRPr lang="en-US" sz="800" dirty="0"/>
          </a:p>
        </p:txBody>
      </p:sp>
    </p:spTree>
    <p:extLst>
      <p:ext uri="{BB962C8B-B14F-4D97-AF65-F5344CB8AC3E}">
        <p14:creationId xmlns:p14="http://schemas.microsoft.com/office/powerpoint/2010/main" val="830498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A3317F-A2CD-426B-8475-E8543EAFDDCA}"/>
              </a:ext>
            </a:extLst>
          </p:cNvPr>
          <p:cNvSpPr/>
          <p:nvPr/>
        </p:nvSpPr>
        <p:spPr>
          <a:xfrm>
            <a:off x="152400" y="438150"/>
            <a:ext cx="8915400" cy="461665"/>
          </a:xfrm>
          <a:prstGeom prst="rect">
            <a:avLst/>
          </a:prstGeom>
        </p:spPr>
        <p:txBody>
          <a:bodyPr wrap="square">
            <a:spAutoFit/>
          </a:bodyPr>
          <a:lstStyle/>
          <a:p>
            <a:r>
              <a:rPr lang="en-US" dirty="0"/>
              <a:t>Part2 -&gt; TORVAD dictates valve states, VAD off</a:t>
            </a:r>
          </a:p>
        </p:txBody>
      </p:sp>
      <p:pic>
        <p:nvPicPr>
          <p:cNvPr id="6" name="Picture 5">
            <a:extLst>
              <a:ext uri="{FF2B5EF4-FFF2-40B4-BE49-F238E27FC236}">
                <a16:creationId xmlns:a16="http://schemas.microsoft.com/office/drawing/2014/main" id="{68C7BC99-11BE-4F38-9AAD-054AE19EE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971550"/>
            <a:ext cx="8686800" cy="4121705"/>
          </a:xfrm>
          <a:prstGeom prst="rect">
            <a:avLst/>
          </a:prstGeom>
        </p:spPr>
      </p:pic>
      <p:sp>
        <p:nvSpPr>
          <p:cNvPr id="7" name="TextBox 6">
            <a:extLst>
              <a:ext uri="{FF2B5EF4-FFF2-40B4-BE49-F238E27FC236}">
                <a16:creationId xmlns:a16="http://schemas.microsoft.com/office/drawing/2014/main" id="{C198A387-29FA-4F9E-9C1B-D4B1EA6DA820}"/>
              </a:ext>
            </a:extLst>
          </p:cNvPr>
          <p:cNvSpPr txBox="1"/>
          <p:nvPr/>
        </p:nvSpPr>
        <p:spPr>
          <a:xfrm>
            <a:off x="6781800" y="3714750"/>
            <a:ext cx="2895599" cy="1200329"/>
          </a:xfrm>
          <a:prstGeom prst="rect">
            <a:avLst/>
          </a:prstGeom>
          <a:noFill/>
        </p:spPr>
        <p:txBody>
          <a:bodyPr wrap="square" rtlCol="0">
            <a:spAutoFit/>
          </a:bodyPr>
          <a:lstStyle/>
          <a:p>
            <a:r>
              <a:rPr lang="en-US" sz="800" dirty="0" err="1"/>
              <a:t>Qk</a:t>
            </a:r>
            <a:r>
              <a:rPr lang="en-US" sz="800" dirty="0"/>
              <a:t> = 40</a:t>
            </a:r>
          </a:p>
          <a:p>
            <a:r>
              <a:rPr lang="en-US" sz="800" dirty="0" err="1"/>
              <a:t>Pk</a:t>
            </a:r>
            <a:r>
              <a:rPr lang="en-US" sz="800" dirty="0"/>
              <a:t> = 800</a:t>
            </a:r>
          </a:p>
          <a:p>
            <a:r>
              <a:rPr lang="en-US" sz="800" dirty="0"/>
              <a:t>Q = </a:t>
            </a:r>
            <a:r>
              <a:rPr lang="en-US" sz="800" dirty="0" err="1"/>
              <a:t>diag</a:t>
            </a:r>
            <a:r>
              <a:rPr lang="en-US" sz="800" dirty="0"/>
              <a:t>(</a:t>
            </a:r>
            <a:r>
              <a:rPr lang="en-US" sz="800" dirty="0" err="1"/>
              <a:t>Qk</a:t>
            </a:r>
            <a:r>
              <a:rPr lang="en-US" sz="800" dirty="0"/>
              <a:t>.*[1,1,1,1]) </a:t>
            </a:r>
          </a:p>
          <a:p>
            <a:r>
              <a:rPr lang="en-US" sz="800" dirty="0"/>
              <a:t>P = </a:t>
            </a:r>
            <a:r>
              <a:rPr lang="en-US" sz="800" dirty="0" err="1"/>
              <a:t>diag</a:t>
            </a:r>
            <a:r>
              <a:rPr lang="en-US" sz="800" dirty="0"/>
              <a:t>(Pk.*[1,0.001,1,0.01]) </a:t>
            </a:r>
          </a:p>
          <a:p>
            <a:r>
              <a:rPr lang="en-US" sz="800" dirty="0"/>
              <a:t>R = (5)^2</a:t>
            </a:r>
          </a:p>
          <a:p>
            <a:r>
              <a:rPr lang="en-US" sz="800" dirty="0"/>
              <a:t>VAD Flow = 0 LPM</a:t>
            </a:r>
          </a:p>
          <a:p>
            <a:r>
              <a:rPr lang="en-US" sz="800" dirty="0"/>
              <a:t>Algorithm 5 kHz</a:t>
            </a:r>
          </a:p>
          <a:p>
            <a:r>
              <a:rPr lang="en-US" sz="800" dirty="0"/>
              <a:t>Measurements 500 Hz</a:t>
            </a:r>
          </a:p>
          <a:p>
            <a:endParaRPr lang="en-US" sz="800" dirty="0"/>
          </a:p>
        </p:txBody>
      </p:sp>
    </p:spTree>
    <p:extLst>
      <p:ext uri="{BB962C8B-B14F-4D97-AF65-F5344CB8AC3E}">
        <p14:creationId xmlns:p14="http://schemas.microsoft.com/office/powerpoint/2010/main" val="294793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8C06E8-8AB0-418E-9038-3FDBF246CA71}"/>
              </a:ext>
            </a:extLst>
          </p:cNvPr>
          <p:cNvSpPr/>
          <p:nvPr/>
        </p:nvSpPr>
        <p:spPr>
          <a:xfrm>
            <a:off x="152400" y="438150"/>
            <a:ext cx="8915400" cy="461665"/>
          </a:xfrm>
          <a:prstGeom prst="rect">
            <a:avLst/>
          </a:prstGeom>
        </p:spPr>
        <p:txBody>
          <a:bodyPr wrap="square">
            <a:spAutoFit/>
          </a:bodyPr>
          <a:lstStyle/>
          <a:p>
            <a:r>
              <a:rPr lang="en-US" dirty="0"/>
              <a:t>Part2 -&gt; TORVAD dictates valve states</a:t>
            </a:r>
          </a:p>
        </p:txBody>
      </p:sp>
      <p:pic>
        <p:nvPicPr>
          <p:cNvPr id="6" name="Picture 5">
            <a:extLst>
              <a:ext uri="{FF2B5EF4-FFF2-40B4-BE49-F238E27FC236}">
                <a16:creationId xmlns:a16="http://schemas.microsoft.com/office/drawing/2014/main" id="{EE4350F7-1D31-4430-B05D-41EBA1584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971550"/>
            <a:ext cx="8229600" cy="3904773"/>
          </a:xfrm>
          <a:prstGeom prst="rect">
            <a:avLst/>
          </a:prstGeom>
        </p:spPr>
      </p:pic>
      <p:sp>
        <p:nvSpPr>
          <p:cNvPr id="7" name="Oval 6">
            <a:extLst>
              <a:ext uri="{FF2B5EF4-FFF2-40B4-BE49-F238E27FC236}">
                <a16:creationId xmlns:a16="http://schemas.microsoft.com/office/drawing/2014/main" id="{A30AB28F-86E1-4A23-82F4-1D65F9F4AE93}"/>
              </a:ext>
            </a:extLst>
          </p:cNvPr>
          <p:cNvSpPr/>
          <p:nvPr/>
        </p:nvSpPr>
        <p:spPr>
          <a:xfrm>
            <a:off x="838200" y="1657350"/>
            <a:ext cx="457200" cy="609600"/>
          </a:xfrm>
          <a:prstGeom prst="ellipse">
            <a:avLst/>
          </a:prstGeom>
          <a:noFill/>
          <a:ln>
            <a:solidFill>
              <a:srgbClr val="C6531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518BA373-B1C4-4CBC-B901-5E54A9E96607}"/>
              </a:ext>
            </a:extLst>
          </p:cNvPr>
          <p:cNvCxnSpPr/>
          <p:nvPr/>
        </p:nvCxnSpPr>
        <p:spPr>
          <a:xfrm flipV="1">
            <a:off x="3200400" y="899815"/>
            <a:ext cx="2743200" cy="7575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9F85EAA6-4C6C-46F2-8515-576E2A4A4DD0}"/>
              </a:ext>
            </a:extLst>
          </p:cNvPr>
          <p:cNvSpPr txBox="1"/>
          <p:nvPr/>
        </p:nvSpPr>
        <p:spPr>
          <a:xfrm>
            <a:off x="5905500" y="514350"/>
            <a:ext cx="3238500" cy="738664"/>
          </a:xfrm>
          <a:prstGeom prst="rect">
            <a:avLst/>
          </a:prstGeom>
          <a:noFill/>
        </p:spPr>
        <p:txBody>
          <a:bodyPr wrap="square" rtlCol="0">
            <a:spAutoFit/>
          </a:bodyPr>
          <a:lstStyle/>
          <a:p>
            <a:r>
              <a:rPr lang="en-US" sz="1050" dirty="0"/>
              <a:t>Ethan’s observability revealed that 1 state would not be observable. This could be that state. Luckily for us, looks like </a:t>
            </a:r>
            <a:r>
              <a:rPr lang="en-US" sz="1050" dirty="0" err="1"/>
              <a:t>Rsvr</a:t>
            </a:r>
            <a:r>
              <a:rPr lang="en-US" sz="1050" dirty="0"/>
              <a:t> is observable (in agreement with identifiability analysis)</a:t>
            </a:r>
          </a:p>
        </p:txBody>
      </p:sp>
      <p:sp>
        <p:nvSpPr>
          <p:cNvPr id="11" name="TextBox 10">
            <a:extLst>
              <a:ext uri="{FF2B5EF4-FFF2-40B4-BE49-F238E27FC236}">
                <a16:creationId xmlns:a16="http://schemas.microsoft.com/office/drawing/2014/main" id="{F01DAD4D-B143-4F84-BF21-0562503A951E}"/>
              </a:ext>
            </a:extLst>
          </p:cNvPr>
          <p:cNvSpPr txBox="1"/>
          <p:nvPr/>
        </p:nvSpPr>
        <p:spPr>
          <a:xfrm>
            <a:off x="7711069" y="2571750"/>
            <a:ext cx="2895599" cy="1200329"/>
          </a:xfrm>
          <a:prstGeom prst="rect">
            <a:avLst/>
          </a:prstGeom>
          <a:noFill/>
        </p:spPr>
        <p:txBody>
          <a:bodyPr wrap="square" rtlCol="0">
            <a:spAutoFit/>
          </a:bodyPr>
          <a:lstStyle/>
          <a:p>
            <a:r>
              <a:rPr lang="en-US" sz="800" dirty="0" err="1"/>
              <a:t>Qk</a:t>
            </a:r>
            <a:r>
              <a:rPr lang="en-US" sz="800" dirty="0"/>
              <a:t> = 40</a:t>
            </a:r>
          </a:p>
          <a:p>
            <a:r>
              <a:rPr lang="en-US" sz="800" dirty="0" err="1"/>
              <a:t>Pk</a:t>
            </a:r>
            <a:r>
              <a:rPr lang="en-US" sz="800" dirty="0"/>
              <a:t> = 800</a:t>
            </a:r>
          </a:p>
          <a:p>
            <a:r>
              <a:rPr lang="en-US" sz="800" dirty="0"/>
              <a:t>Q = </a:t>
            </a:r>
            <a:r>
              <a:rPr lang="en-US" sz="800" dirty="0" err="1"/>
              <a:t>diag</a:t>
            </a:r>
            <a:r>
              <a:rPr lang="en-US" sz="800" dirty="0"/>
              <a:t>(</a:t>
            </a:r>
            <a:r>
              <a:rPr lang="en-US" sz="800" dirty="0" err="1"/>
              <a:t>Qk</a:t>
            </a:r>
            <a:r>
              <a:rPr lang="en-US" sz="800" dirty="0"/>
              <a:t>.*[1,1,1,1]) </a:t>
            </a:r>
          </a:p>
          <a:p>
            <a:r>
              <a:rPr lang="en-US" sz="800" dirty="0"/>
              <a:t>P = </a:t>
            </a:r>
            <a:r>
              <a:rPr lang="en-US" sz="800" dirty="0" err="1"/>
              <a:t>diag</a:t>
            </a:r>
            <a:r>
              <a:rPr lang="en-US" sz="800" dirty="0"/>
              <a:t>(Pk.*[1,0.001,1,0.01]) </a:t>
            </a:r>
          </a:p>
          <a:p>
            <a:r>
              <a:rPr lang="en-US" sz="800" dirty="0"/>
              <a:t>R = (5)^2</a:t>
            </a:r>
          </a:p>
          <a:p>
            <a:r>
              <a:rPr lang="en-US" sz="800" dirty="0"/>
              <a:t>VAD Flow = 0 LPM</a:t>
            </a:r>
          </a:p>
          <a:p>
            <a:r>
              <a:rPr lang="en-US" sz="800" dirty="0"/>
              <a:t>Algorithm 5 kHz</a:t>
            </a:r>
          </a:p>
          <a:p>
            <a:r>
              <a:rPr lang="en-US" sz="800" dirty="0"/>
              <a:t>Measurements 500 Hz</a:t>
            </a:r>
          </a:p>
          <a:p>
            <a:endParaRPr lang="en-US" sz="800" dirty="0"/>
          </a:p>
        </p:txBody>
      </p:sp>
    </p:spTree>
    <p:extLst>
      <p:ext uri="{BB962C8B-B14F-4D97-AF65-F5344CB8AC3E}">
        <p14:creationId xmlns:p14="http://schemas.microsoft.com/office/powerpoint/2010/main" val="33186679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95B22A-3710-4016-B32A-B90091020423}"/>
              </a:ext>
            </a:extLst>
          </p:cNvPr>
          <p:cNvSpPr/>
          <p:nvPr/>
        </p:nvSpPr>
        <p:spPr>
          <a:xfrm>
            <a:off x="152400" y="438150"/>
            <a:ext cx="8915400" cy="461665"/>
          </a:xfrm>
          <a:prstGeom prst="rect">
            <a:avLst/>
          </a:prstGeom>
        </p:spPr>
        <p:txBody>
          <a:bodyPr wrap="square">
            <a:spAutoFit/>
          </a:bodyPr>
          <a:lstStyle/>
          <a:p>
            <a:r>
              <a:rPr lang="en-US" dirty="0"/>
              <a:t>Part2 -&gt; TORVAD dictates valve states, VAD on</a:t>
            </a:r>
          </a:p>
        </p:txBody>
      </p:sp>
      <p:pic>
        <p:nvPicPr>
          <p:cNvPr id="6" name="Picture 5">
            <a:extLst>
              <a:ext uri="{FF2B5EF4-FFF2-40B4-BE49-F238E27FC236}">
                <a16:creationId xmlns:a16="http://schemas.microsoft.com/office/drawing/2014/main" id="{D649D032-A242-4D7E-9AC6-ECEBF93DE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2671"/>
            <a:ext cx="9144000" cy="4338637"/>
          </a:xfrm>
          <a:prstGeom prst="rect">
            <a:avLst/>
          </a:prstGeom>
        </p:spPr>
      </p:pic>
      <p:sp>
        <p:nvSpPr>
          <p:cNvPr id="7" name="TextBox 6">
            <a:extLst>
              <a:ext uri="{FF2B5EF4-FFF2-40B4-BE49-F238E27FC236}">
                <a16:creationId xmlns:a16="http://schemas.microsoft.com/office/drawing/2014/main" id="{FBD9A0B2-FAC7-49EB-A761-6CC905D21338}"/>
              </a:ext>
            </a:extLst>
          </p:cNvPr>
          <p:cNvSpPr txBox="1"/>
          <p:nvPr/>
        </p:nvSpPr>
        <p:spPr>
          <a:xfrm>
            <a:off x="5257800" y="3562350"/>
            <a:ext cx="2175506" cy="1200329"/>
          </a:xfrm>
          <a:prstGeom prst="rect">
            <a:avLst/>
          </a:prstGeom>
          <a:noFill/>
        </p:spPr>
        <p:txBody>
          <a:bodyPr wrap="square" rtlCol="0">
            <a:spAutoFit/>
          </a:bodyPr>
          <a:lstStyle/>
          <a:p>
            <a:r>
              <a:rPr lang="en-US" sz="800" dirty="0" err="1"/>
              <a:t>Qk</a:t>
            </a:r>
            <a:r>
              <a:rPr lang="en-US" sz="800" dirty="0"/>
              <a:t> = 40</a:t>
            </a:r>
          </a:p>
          <a:p>
            <a:r>
              <a:rPr lang="en-US" sz="800" dirty="0" err="1"/>
              <a:t>Pk</a:t>
            </a:r>
            <a:r>
              <a:rPr lang="en-US" sz="800" dirty="0"/>
              <a:t> = 800</a:t>
            </a:r>
          </a:p>
          <a:p>
            <a:r>
              <a:rPr lang="en-US" sz="800" dirty="0"/>
              <a:t>Q = </a:t>
            </a:r>
            <a:r>
              <a:rPr lang="en-US" sz="800" dirty="0" err="1"/>
              <a:t>diag</a:t>
            </a:r>
            <a:r>
              <a:rPr lang="en-US" sz="800" dirty="0"/>
              <a:t>(</a:t>
            </a:r>
            <a:r>
              <a:rPr lang="en-US" sz="800" dirty="0" err="1"/>
              <a:t>Qk</a:t>
            </a:r>
            <a:r>
              <a:rPr lang="en-US" sz="800" dirty="0"/>
              <a:t>.*[1,1,1,1]) </a:t>
            </a:r>
          </a:p>
          <a:p>
            <a:r>
              <a:rPr lang="en-US" sz="800" dirty="0"/>
              <a:t>P = </a:t>
            </a:r>
            <a:r>
              <a:rPr lang="en-US" sz="800" dirty="0" err="1"/>
              <a:t>diag</a:t>
            </a:r>
            <a:r>
              <a:rPr lang="en-US" sz="800" dirty="0"/>
              <a:t>(Pk.*[1,0.001,1,0.01]) </a:t>
            </a:r>
          </a:p>
          <a:p>
            <a:r>
              <a:rPr lang="en-US" sz="800" dirty="0"/>
              <a:t>R = (5)^2</a:t>
            </a:r>
          </a:p>
          <a:p>
            <a:r>
              <a:rPr lang="en-US" sz="800" dirty="0"/>
              <a:t>VAD Flow = 5 LPM</a:t>
            </a:r>
          </a:p>
          <a:p>
            <a:r>
              <a:rPr lang="en-US" sz="800" dirty="0"/>
              <a:t>Algorithm 5 kHz</a:t>
            </a:r>
          </a:p>
          <a:p>
            <a:r>
              <a:rPr lang="en-US" sz="800" dirty="0"/>
              <a:t>Measurements 500 Hz</a:t>
            </a:r>
          </a:p>
          <a:p>
            <a:endParaRPr lang="en-US" sz="800" dirty="0"/>
          </a:p>
        </p:txBody>
      </p:sp>
    </p:spTree>
    <p:extLst>
      <p:ext uri="{BB962C8B-B14F-4D97-AF65-F5344CB8AC3E}">
        <p14:creationId xmlns:p14="http://schemas.microsoft.com/office/powerpoint/2010/main" val="190595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D870-B421-4ED0-B5AA-C1DEF0F46F2C}"/>
              </a:ext>
            </a:extLst>
          </p:cNvPr>
          <p:cNvSpPr>
            <a:spLocks noGrp="1"/>
          </p:cNvSpPr>
          <p:nvPr>
            <p:ph type="title"/>
          </p:nvPr>
        </p:nvSpPr>
        <p:spPr>
          <a:xfrm>
            <a:off x="440531" y="607130"/>
            <a:ext cx="8229600" cy="857250"/>
          </a:xfrm>
        </p:spPr>
        <p:txBody>
          <a:bodyPr>
            <a:normAutofit/>
          </a:bodyPr>
          <a:lstStyle/>
          <a:p>
            <a:r>
              <a:rPr lang="en-US" dirty="0"/>
              <a:t>12-state model of CVS</a:t>
            </a:r>
          </a:p>
        </p:txBody>
      </p:sp>
      <p:pic>
        <p:nvPicPr>
          <p:cNvPr id="5" name="Content Placeholder 4">
            <a:extLst>
              <a:ext uri="{FF2B5EF4-FFF2-40B4-BE49-F238E27FC236}">
                <a16:creationId xmlns:a16="http://schemas.microsoft.com/office/drawing/2014/main" id="{E73D0217-DE3D-4B79-AD03-840A071366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76286"/>
            <a:ext cx="8229600" cy="2599819"/>
          </a:xfrm>
        </p:spPr>
      </p:pic>
      <p:pic>
        <p:nvPicPr>
          <p:cNvPr id="3" name="Picture 2">
            <a:extLst>
              <a:ext uri="{FF2B5EF4-FFF2-40B4-BE49-F238E27FC236}">
                <a16:creationId xmlns:a16="http://schemas.microsoft.com/office/drawing/2014/main" id="{198BDF1C-9652-4CB0-9C1D-679EA5A25FE0}"/>
              </a:ext>
            </a:extLst>
          </p:cNvPr>
          <p:cNvPicPr>
            <a:picLocks noChangeAspect="1"/>
          </p:cNvPicPr>
          <p:nvPr/>
        </p:nvPicPr>
        <p:blipFill>
          <a:blip r:embed="rId3"/>
          <a:stretch>
            <a:fillRect/>
          </a:stretch>
        </p:blipFill>
        <p:spPr>
          <a:xfrm>
            <a:off x="0" y="4387453"/>
            <a:ext cx="9144000" cy="617606"/>
          </a:xfrm>
          <a:prstGeom prst="rect">
            <a:avLst/>
          </a:prstGeom>
        </p:spPr>
      </p:pic>
      <p:sp>
        <p:nvSpPr>
          <p:cNvPr id="4" name="TextBox 3">
            <a:extLst>
              <a:ext uri="{FF2B5EF4-FFF2-40B4-BE49-F238E27FC236}">
                <a16:creationId xmlns:a16="http://schemas.microsoft.com/office/drawing/2014/main" id="{5B75ED0C-5EFE-413B-AF2B-C86B1349EECB}"/>
              </a:ext>
            </a:extLst>
          </p:cNvPr>
          <p:cNvSpPr txBox="1"/>
          <p:nvPr/>
        </p:nvSpPr>
        <p:spPr>
          <a:xfrm>
            <a:off x="6629400" y="725716"/>
            <a:ext cx="2286000" cy="738664"/>
          </a:xfrm>
          <a:prstGeom prst="rect">
            <a:avLst/>
          </a:prstGeom>
          <a:noFill/>
        </p:spPr>
        <p:txBody>
          <a:bodyPr wrap="square" rtlCol="0">
            <a:spAutoFit/>
          </a:bodyPr>
          <a:lstStyle/>
          <a:p>
            <a:r>
              <a:rPr lang="en-US" sz="1400" dirty="0"/>
              <a:t>Commonly referred to as</a:t>
            </a:r>
          </a:p>
          <a:p>
            <a:r>
              <a:rPr lang="en-US" sz="1400" dirty="0"/>
              <a:t>“Jeff” model in subsequent </a:t>
            </a:r>
          </a:p>
          <a:p>
            <a:r>
              <a:rPr lang="en-US" sz="1400" dirty="0"/>
              <a:t>figures</a:t>
            </a:r>
          </a:p>
        </p:txBody>
      </p:sp>
      <p:cxnSp>
        <p:nvCxnSpPr>
          <p:cNvPr id="7" name="Straight Arrow Connector 6">
            <a:extLst>
              <a:ext uri="{FF2B5EF4-FFF2-40B4-BE49-F238E27FC236}">
                <a16:creationId xmlns:a16="http://schemas.microsoft.com/office/drawing/2014/main" id="{CE8DF0E8-E7F5-4D95-835E-670E32E48EED}"/>
              </a:ext>
            </a:extLst>
          </p:cNvPr>
          <p:cNvCxnSpPr>
            <a:cxnSpLocks/>
            <a:stCxn id="4" idx="1"/>
          </p:cNvCxnSpPr>
          <p:nvPr/>
        </p:nvCxnSpPr>
        <p:spPr>
          <a:xfrm flipH="1">
            <a:off x="4876800" y="1095048"/>
            <a:ext cx="1752600" cy="4861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5666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3635F8-15E0-44B7-9DEC-D3E99BEEFBC3}"/>
              </a:ext>
            </a:extLst>
          </p:cNvPr>
          <p:cNvSpPr/>
          <p:nvPr/>
        </p:nvSpPr>
        <p:spPr>
          <a:xfrm>
            <a:off x="152400" y="438150"/>
            <a:ext cx="8915400" cy="461665"/>
          </a:xfrm>
          <a:prstGeom prst="rect">
            <a:avLst/>
          </a:prstGeom>
        </p:spPr>
        <p:txBody>
          <a:bodyPr wrap="square">
            <a:spAutoFit/>
          </a:bodyPr>
          <a:lstStyle/>
          <a:p>
            <a:r>
              <a:rPr lang="en-US" dirty="0"/>
              <a:t>Part2 -&gt; TORVAD dictates valve states, VAD on</a:t>
            </a:r>
          </a:p>
        </p:txBody>
      </p:sp>
      <p:pic>
        <p:nvPicPr>
          <p:cNvPr id="6" name="Picture 5">
            <a:extLst>
              <a:ext uri="{FF2B5EF4-FFF2-40B4-BE49-F238E27FC236}">
                <a16:creationId xmlns:a16="http://schemas.microsoft.com/office/drawing/2014/main" id="{1BE44B8C-362F-48CA-B638-578364193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150"/>
            <a:ext cx="9144000" cy="4338637"/>
          </a:xfrm>
          <a:prstGeom prst="rect">
            <a:avLst/>
          </a:prstGeom>
        </p:spPr>
      </p:pic>
    </p:spTree>
    <p:extLst>
      <p:ext uri="{BB962C8B-B14F-4D97-AF65-F5344CB8AC3E}">
        <p14:creationId xmlns:p14="http://schemas.microsoft.com/office/powerpoint/2010/main" val="1864655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3635F8-15E0-44B7-9DEC-D3E99BEEFBC3}"/>
              </a:ext>
            </a:extLst>
          </p:cNvPr>
          <p:cNvSpPr/>
          <p:nvPr/>
        </p:nvSpPr>
        <p:spPr>
          <a:xfrm>
            <a:off x="152400" y="438150"/>
            <a:ext cx="8915400" cy="461665"/>
          </a:xfrm>
          <a:prstGeom prst="rect">
            <a:avLst/>
          </a:prstGeom>
        </p:spPr>
        <p:txBody>
          <a:bodyPr wrap="square">
            <a:spAutoFit/>
          </a:bodyPr>
          <a:lstStyle/>
          <a:p>
            <a:r>
              <a:rPr lang="en-US" dirty="0"/>
              <a:t>Part2 -&gt; TORVAD dictates valve states, VAD on</a:t>
            </a:r>
          </a:p>
        </p:txBody>
      </p:sp>
      <p:pic>
        <p:nvPicPr>
          <p:cNvPr id="3" name="Picture 2">
            <a:extLst>
              <a:ext uri="{FF2B5EF4-FFF2-40B4-BE49-F238E27FC236}">
                <a16:creationId xmlns:a16="http://schemas.microsoft.com/office/drawing/2014/main" id="{A4A80C20-A778-414C-8202-03B42BCEA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3913"/>
            <a:ext cx="9144000" cy="4338637"/>
          </a:xfrm>
          <a:prstGeom prst="rect">
            <a:avLst/>
          </a:prstGeom>
        </p:spPr>
      </p:pic>
    </p:spTree>
    <p:extLst>
      <p:ext uri="{BB962C8B-B14F-4D97-AF65-F5344CB8AC3E}">
        <p14:creationId xmlns:p14="http://schemas.microsoft.com/office/powerpoint/2010/main" val="633709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3635F8-15E0-44B7-9DEC-D3E99BEEFBC3}"/>
              </a:ext>
            </a:extLst>
          </p:cNvPr>
          <p:cNvSpPr/>
          <p:nvPr/>
        </p:nvSpPr>
        <p:spPr>
          <a:xfrm>
            <a:off x="152400" y="438150"/>
            <a:ext cx="8915400" cy="461665"/>
          </a:xfrm>
          <a:prstGeom prst="rect">
            <a:avLst/>
          </a:prstGeom>
        </p:spPr>
        <p:txBody>
          <a:bodyPr wrap="square">
            <a:spAutoFit/>
          </a:bodyPr>
          <a:lstStyle/>
          <a:p>
            <a:r>
              <a:rPr lang="en-US" dirty="0"/>
              <a:t>Part2 -&gt; TORVAD dictates valve states, VAD on</a:t>
            </a:r>
          </a:p>
        </p:txBody>
      </p:sp>
      <p:pic>
        <p:nvPicPr>
          <p:cNvPr id="5" name="Picture 4">
            <a:extLst>
              <a:ext uri="{FF2B5EF4-FFF2-40B4-BE49-F238E27FC236}">
                <a16:creationId xmlns:a16="http://schemas.microsoft.com/office/drawing/2014/main" id="{D2BC5195-B676-4952-90E2-19393C39F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3913"/>
            <a:ext cx="9144000" cy="4338637"/>
          </a:xfrm>
          <a:prstGeom prst="rect">
            <a:avLst/>
          </a:prstGeom>
        </p:spPr>
      </p:pic>
    </p:spTree>
    <p:extLst>
      <p:ext uri="{BB962C8B-B14F-4D97-AF65-F5344CB8AC3E}">
        <p14:creationId xmlns:p14="http://schemas.microsoft.com/office/powerpoint/2010/main" val="1490459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BA9EF0-6882-41FA-9D17-3E8B7C9E1CFB}"/>
              </a:ext>
            </a:extLst>
          </p:cNvPr>
          <p:cNvSpPr/>
          <p:nvPr/>
        </p:nvSpPr>
        <p:spPr>
          <a:xfrm>
            <a:off x="152400" y="438150"/>
            <a:ext cx="8915400" cy="461665"/>
          </a:xfrm>
          <a:prstGeom prst="rect">
            <a:avLst/>
          </a:prstGeom>
        </p:spPr>
        <p:txBody>
          <a:bodyPr wrap="square">
            <a:spAutoFit/>
          </a:bodyPr>
          <a:lstStyle/>
          <a:p>
            <a:r>
              <a:rPr lang="en-US" dirty="0"/>
              <a:t>Part2 -&gt; Estimator switches valve states, VAD on</a:t>
            </a:r>
          </a:p>
        </p:txBody>
      </p:sp>
      <p:pic>
        <p:nvPicPr>
          <p:cNvPr id="6" name="Picture 5">
            <a:extLst>
              <a:ext uri="{FF2B5EF4-FFF2-40B4-BE49-F238E27FC236}">
                <a16:creationId xmlns:a16="http://schemas.microsoft.com/office/drawing/2014/main" id="{951ED882-2071-45B4-9B5A-C21D45FEC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150"/>
            <a:ext cx="9144000" cy="4338637"/>
          </a:xfrm>
          <a:prstGeom prst="rect">
            <a:avLst/>
          </a:prstGeom>
        </p:spPr>
      </p:pic>
      <p:sp>
        <p:nvSpPr>
          <p:cNvPr id="7" name="TextBox 6">
            <a:extLst>
              <a:ext uri="{FF2B5EF4-FFF2-40B4-BE49-F238E27FC236}">
                <a16:creationId xmlns:a16="http://schemas.microsoft.com/office/drawing/2014/main" id="{99ED5330-22A4-4017-B251-11B360B0A79C}"/>
              </a:ext>
            </a:extLst>
          </p:cNvPr>
          <p:cNvSpPr txBox="1"/>
          <p:nvPr/>
        </p:nvSpPr>
        <p:spPr>
          <a:xfrm>
            <a:off x="5334000" y="3333750"/>
            <a:ext cx="2175506" cy="1200329"/>
          </a:xfrm>
          <a:prstGeom prst="rect">
            <a:avLst/>
          </a:prstGeom>
          <a:noFill/>
        </p:spPr>
        <p:txBody>
          <a:bodyPr wrap="square" rtlCol="0">
            <a:spAutoFit/>
          </a:bodyPr>
          <a:lstStyle/>
          <a:p>
            <a:r>
              <a:rPr lang="en-US" sz="800" dirty="0" err="1"/>
              <a:t>Qk</a:t>
            </a:r>
            <a:r>
              <a:rPr lang="en-US" sz="800" dirty="0"/>
              <a:t> = 40</a:t>
            </a:r>
          </a:p>
          <a:p>
            <a:r>
              <a:rPr lang="en-US" sz="800" dirty="0" err="1"/>
              <a:t>Pk</a:t>
            </a:r>
            <a:r>
              <a:rPr lang="en-US" sz="800" dirty="0"/>
              <a:t> = 800</a:t>
            </a:r>
          </a:p>
          <a:p>
            <a:r>
              <a:rPr lang="en-US" sz="800" dirty="0"/>
              <a:t>Q = </a:t>
            </a:r>
            <a:r>
              <a:rPr lang="en-US" sz="800" dirty="0" err="1"/>
              <a:t>diag</a:t>
            </a:r>
            <a:r>
              <a:rPr lang="en-US" sz="800" dirty="0"/>
              <a:t>(</a:t>
            </a:r>
            <a:r>
              <a:rPr lang="en-US" sz="800" dirty="0" err="1"/>
              <a:t>Qk</a:t>
            </a:r>
            <a:r>
              <a:rPr lang="en-US" sz="800" dirty="0"/>
              <a:t>.*[1,1,1,1]) </a:t>
            </a:r>
          </a:p>
          <a:p>
            <a:r>
              <a:rPr lang="en-US" sz="800" dirty="0"/>
              <a:t>P = </a:t>
            </a:r>
            <a:r>
              <a:rPr lang="en-US" sz="800" dirty="0" err="1"/>
              <a:t>diag</a:t>
            </a:r>
            <a:r>
              <a:rPr lang="en-US" sz="800" dirty="0"/>
              <a:t>(Pk.*[1,0.001,1,0.01]) </a:t>
            </a:r>
          </a:p>
          <a:p>
            <a:r>
              <a:rPr lang="en-US" sz="800" dirty="0"/>
              <a:t>R = (5)^2</a:t>
            </a:r>
          </a:p>
          <a:p>
            <a:r>
              <a:rPr lang="en-US" sz="800" dirty="0"/>
              <a:t>VAD Flow = 5 LPM</a:t>
            </a:r>
          </a:p>
          <a:p>
            <a:r>
              <a:rPr lang="en-US" sz="800" dirty="0"/>
              <a:t>Algorithm 5 kHz</a:t>
            </a:r>
          </a:p>
          <a:p>
            <a:r>
              <a:rPr lang="en-US" sz="800" dirty="0"/>
              <a:t>Measurements 2.5 kHz</a:t>
            </a:r>
          </a:p>
          <a:p>
            <a:endParaRPr lang="en-US" sz="800" dirty="0"/>
          </a:p>
        </p:txBody>
      </p:sp>
    </p:spTree>
    <p:extLst>
      <p:ext uri="{BB962C8B-B14F-4D97-AF65-F5344CB8AC3E}">
        <p14:creationId xmlns:p14="http://schemas.microsoft.com/office/powerpoint/2010/main" val="8596814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BA9EF0-6882-41FA-9D17-3E8B7C9E1CFB}"/>
              </a:ext>
            </a:extLst>
          </p:cNvPr>
          <p:cNvSpPr/>
          <p:nvPr/>
        </p:nvSpPr>
        <p:spPr>
          <a:xfrm>
            <a:off x="152400" y="438150"/>
            <a:ext cx="8915400" cy="461665"/>
          </a:xfrm>
          <a:prstGeom prst="rect">
            <a:avLst/>
          </a:prstGeom>
        </p:spPr>
        <p:txBody>
          <a:bodyPr wrap="square">
            <a:spAutoFit/>
          </a:bodyPr>
          <a:lstStyle/>
          <a:p>
            <a:r>
              <a:rPr lang="en-US" dirty="0"/>
              <a:t>Part2 -&gt; Estimator switches valve states, VAD on</a:t>
            </a:r>
          </a:p>
        </p:txBody>
      </p:sp>
      <p:sp>
        <p:nvSpPr>
          <p:cNvPr id="7" name="TextBox 6">
            <a:extLst>
              <a:ext uri="{FF2B5EF4-FFF2-40B4-BE49-F238E27FC236}">
                <a16:creationId xmlns:a16="http://schemas.microsoft.com/office/drawing/2014/main" id="{99ED5330-22A4-4017-B251-11B360B0A79C}"/>
              </a:ext>
            </a:extLst>
          </p:cNvPr>
          <p:cNvSpPr txBox="1"/>
          <p:nvPr/>
        </p:nvSpPr>
        <p:spPr>
          <a:xfrm>
            <a:off x="5334000" y="3333750"/>
            <a:ext cx="2175506" cy="1200329"/>
          </a:xfrm>
          <a:prstGeom prst="rect">
            <a:avLst/>
          </a:prstGeom>
          <a:noFill/>
        </p:spPr>
        <p:txBody>
          <a:bodyPr wrap="square" rtlCol="0">
            <a:spAutoFit/>
          </a:bodyPr>
          <a:lstStyle/>
          <a:p>
            <a:r>
              <a:rPr lang="en-US" sz="800" dirty="0" err="1"/>
              <a:t>Qk</a:t>
            </a:r>
            <a:r>
              <a:rPr lang="en-US" sz="800" dirty="0"/>
              <a:t> = 40</a:t>
            </a:r>
          </a:p>
          <a:p>
            <a:r>
              <a:rPr lang="en-US" sz="800" dirty="0" err="1"/>
              <a:t>Pk</a:t>
            </a:r>
            <a:r>
              <a:rPr lang="en-US" sz="800" dirty="0"/>
              <a:t> = 800</a:t>
            </a:r>
          </a:p>
          <a:p>
            <a:r>
              <a:rPr lang="en-US" sz="800" dirty="0"/>
              <a:t>Q = </a:t>
            </a:r>
            <a:r>
              <a:rPr lang="en-US" sz="800" dirty="0" err="1"/>
              <a:t>diag</a:t>
            </a:r>
            <a:r>
              <a:rPr lang="en-US" sz="800" dirty="0"/>
              <a:t>(</a:t>
            </a:r>
            <a:r>
              <a:rPr lang="en-US" sz="800" dirty="0" err="1"/>
              <a:t>Qk</a:t>
            </a:r>
            <a:r>
              <a:rPr lang="en-US" sz="800" dirty="0"/>
              <a:t>.*[1,1,1,1]) </a:t>
            </a:r>
          </a:p>
          <a:p>
            <a:r>
              <a:rPr lang="en-US" sz="800" dirty="0"/>
              <a:t>P = </a:t>
            </a:r>
            <a:r>
              <a:rPr lang="en-US" sz="800" dirty="0" err="1"/>
              <a:t>diag</a:t>
            </a:r>
            <a:r>
              <a:rPr lang="en-US" sz="800" dirty="0"/>
              <a:t>(Pk.*[1,0.001,1,0.01]) </a:t>
            </a:r>
          </a:p>
          <a:p>
            <a:r>
              <a:rPr lang="en-US" sz="800" dirty="0"/>
              <a:t>R = (5)^2</a:t>
            </a:r>
          </a:p>
          <a:p>
            <a:r>
              <a:rPr lang="en-US" sz="800" dirty="0"/>
              <a:t>VAD Flow = 5 LPM</a:t>
            </a:r>
          </a:p>
          <a:p>
            <a:r>
              <a:rPr lang="en-US" sz="800" dirty="0"/>
              <a:t>Algorithm 5 kHz</a:t>
            </a:r>
          </a:p>
          <a:p>
            <a:r>
              <a:rPr lang="en-US" sz="800" dirty="0"/>
              <a:t>Measurements 2.5 kHz</a:t>
            </a:r>
          </a:p>
          <a:p>
            <a:endParaRPr lang="en-US" sz="800" dirty="0"/>
          </a:p>
        </p:txBody>
      </p:sp>
      <p:pic>
        <p:nvPicPr>
          <p:cNvPr id="3" name="Picture 2">
            <a:extLst>
              <a:ext uri="{FF2B5EF4-FFF2-40B4-BE49-F238E27FC236}">
                <a16:creationId xmlns:a16="http://schemas.microsoft.com/office/drawing/2014/main" id="{E136B3AA-7ACB-4A83-8DEC-9A5489D3D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3913"/>
            <a:ext cx="9144000" cy="4338637"/>
          </a:xfrm>
          <a:prstGeom prst="rect">
            <a:avLst/>
          </a:prstGeom>
        </p:spPr>
      </p:pic>
    </p:spTree>
    <p:extLst>
      <p:ext uri="{BB962C8B-B14F-4D97-AF65-F5344CB8AC3E}">
        <p14:creationId xmlns:p14="http://schemas.microsoft.com/office/powerpoint/2010/main" val="24150559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BA9EF0-6882-41FA-9D17-3E8B7C9E1CFB}"/>
              </a:ext>
            </a:extLst>
          </p:cNvPr>
          <p:cNvSpPr/>
          <p:nvPr/>
        </p:nvSpPr>
        <p:spPr>
          <a:xfrm>
            <a:off x="152400" y="438150"/>
            <a:ext cx="8915400" cy="461665"/>
          </a:xfrm>
          <a:prstGeom prst="rect">
            <a:avLst/>
          </a:prstGeom>
        </p:spPr>
        <p:txBody>
          <a:bodyPr wrap="square">
            <a:spAutoFit/>
          </a:bodyPr>
          <a:lstStyle/>
          <a:p>
            <a:r>
              <a:rPr lang="en-US" dirty="0"/>
              <a:t>Part2 -&gt; Estimator switches valve states, VAD on</a:t>
            </a:r>
          </a:p>
        </p:txBody>
      </p:sp>
      <p:pic>
        <p:nvPicPr>
          <p:cNvPr id="3" name="Picture 2">
            <a:extLst>
              <a:ext uri="{FF2B5EF4-FFF2-40B4-BE49-F238E27FC236}">
                <a16:creationId xmlns:a16="http://schemas.microsoft.com/office/drawing/2014/main" id="{1F831DAB-0EA2-4276-879C-6A85C9015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3913"/>
            <a:ext cx="9144000" cy="4338637"/>
          </a:xfrm>
          <a:prstGeom prst="rect">
            <a:avLst/>
          </a:prstGeom>
        </p:spPr>
      </p:pic>
    </p:spTree>
    <p:extLst>
      <p:ext uri="{BB962C8B-B14F-4D97-AF65-F5344CB8AC3E}">
        <p14:creationId xmlns:p14="http://schemas.microsoft.com/office/powerpoint/2010/main" val="12443477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71F93C-05A0-41A0-B95A-F15437466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3913"/>
            <a:ext cx="9144000" cy="4338637"/>
          </a:xfrm>
          <a:prstGeom prst="rect">
            <a:avLst/>
          </a:prstGeom>
        </p:spPr>
      </p:pic>
      <p:sp>
        <p:nvSpPr>
          <p:cNvPr id="4" name="Rectangle 3">
            <a:extLst>
              <a:ext uri="{FF2B5EF4-FFF2-40B4-BE49-F238E27FC236}">
                <a16:creationId xmlns:a16="http://schemas.microsoft.com/office/drawing/2014/main" id="{E8BA9EF0-6882-41FA-9D17-3E8B7C9E1CFB}"/>
              </a:ext>
            </a:extLst>
          </p:cNvPr>
          <p:cNvSpPr/>
          <p:nvPr/>
        </p:nvSpPr>
        <p:spPr>
          <a:xfrm>
            <a:off x="152400" y="438150"/>
            <a:ext cx="8915400" cy="461665"/>
          </a:xfrm>
          <a:prstGeom prst="rect">
            <a:avLst/>
          </a:prstGeom>
        </p:spPr>
        <p:txBody>
          <a:bodyPr wrap="square">
            <a:spAutoFit/>
          </a:bodyPr>
          <a:lstStyle/>
          <a:p>
            <a:r>
              <a:rPr lang="en-US" dirty="0"/>
              <a:t>Part2 -&gt; Estimator switches valve states, VAD off</a:t>
            </a:r>
          </a:p>
        </p:txBody>
      </p:sp>
      <p:sp>
        <p:nvSpPr>
          <p:cNvPr id="7" name="TextBox 6">
            <a:extLst>
              <a:ext uri="{FF2B5EF4-FFF2-40B4-BE49-F238E27FC236}">
                <a16:creationId xmlns:a16="http://schemas.microsoft.com/office/drawing/2014/main" id="{99ED5330-22A4-4017-B251-11B360B0A79C}"/>
              </a:ext>
            </a:extLst>
          </p:cNvPr>
          <p:cNvSpPr txBox="1"/>
          <p:nvPr/>
        </p:nvSpPr>
        <p:spPr>
          <a:xfrm>
            <a:off x="5334000" y="3333750"/>
            <a:ext cx="2175506" cy="1200329"/>
          </a:xfrm>
          <a:prstGeom prst="rect">
            <a:avLst/>
          </a:prstGeom>
          <a:noFill/>
        </p:spPr>
        <p:txBody>
          <a:bodyPr wrap="square" rtlCol="0">
            <a:spAutoFit/>
          </a:bodyPr>
          <a:lstStyle/>
          <a:p>
            <a:r>
              <a:rPr lang="en-US" sz="800" dirty="0" err="1"/>
              <a:t>Qk</a:t>
            </a:r>
            <a:r>
              <a:rPr lang="en-US" sz="800" dirty="0"/>
              <a:t> = 40</a:t>
            </a:r>
          </a:p>
          <a:p>
            <a:r>
              <a:rPr lang="en-US" sz="800" dirty="0" err="1"/>
              <a:t>Pk</a:t>
            </a:r>
            <a:r>
              <a:rPr lang="en-US" sz="800" dirty="0"/>
              <a:t> = 800</a:t>
            </a:r>
          </a:p>
          <a:p>
            <a:r>
              <a:rPr lang="en-US" sz="800" dirty="0"/>
              <a:t>Q = </a:t>
            </a:r>
            <a:r>
              <a:rPr lang="en-US" sz="800" dirty="0" err="1"/>
              <a:t>diag</a:t>
            </a:r>
            <a:r>
              <a:rPr lang="en-US" sz="800" dirty="0"/>
              <a:t>(</a:t>
            </a:r>
            <a:r>
              <a:rPr lang="en-US" sz="800" dirty="0" err="1"/>
              <a:t>Qk</a:t>
            </a:r>
            <a:r>
              <a:rPr lang="en-US" sz="800" dirty="0"/>
              <a:t>.*[1,1,1,1]) </a:t>
            </a:r>
          </a:p>
          <a:p>
            <a:r>
              <a:rPr lang="en-US" sz="800" dirty="0"/>
              <a:t>P = </a:t>
            </a:r>
            <a:r>
              <a:rPr lang="en-US" sz="800" dirty="0" err="1"/>
              <a:t>diag</a:t>
            </a:r>
            <a:r>
              <a:rPr lang="en-US" sz="800" dirty="0"/>
              <a:t>(Pk.*[1,0.001,1,0.01]) </a:t>
            </a:r>
          </a:p>
          <a:p>
            <a:r>
              <a:rPr lang="en-US" sz="800" dirty="0"/>
              <a:t>R = (5)^2</a:t>
            </a:r>
          </a:p>
          <a:p>
            <a:r>
              <a:rPr lang="en-US" sz="800" dirty="0"/>
              <a:t>VAD Flow = 0 LPM</a:t>
            </a:r>
          </a:p>
          <a:p>
            <a:r>
              <a:rPr lang="en-US" sz="800" dirty="0"/>
              <a:t>Algorithm 5 kHz</a:t>
            </a:r>
          </a:p>
          <a:p>
            <a:r>
              <a:rPr lang="en-US" sz="800" dirty="0"/>
              <a:t>Measurements 2.5 kHz</a:t>
            </a:r>
          </a:p>
          <a:p>
            <a:endParaRPr lang="en-US" sz="800" dirty="0"/>
          </a:p>
        </p:txBody>
      </p:sp>
    </p:spTree>
    <p:extLst>
      <p:ext uri="{BB962C8B-B14F-4D97-AF65-F5344CB8AC3E}">
        <p14:creationId xmlns:p14="http://schemas.microsoft.com/office/powerpoint/2010/main" val="21717410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BE95E9-98D0-4EEF-A34D-E10DDF449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0113"/>
            <a:ext cx="9144000" cy="4338637"/>
          </a:xfrm>
          <a:prstGeom prst="rect">
            <a:avLst/>
          </a:prstGeom>
        </p:spPr>
      </p:pic>
      <p:sp>
        <p:nvSpPr>
          <p:cNvPr id="4" name="Rectangle 3">
            <a:extLst>
              <a:ext uri="{FF2B5EF4-FFF2-40B4-BE49-F238E27FC236}">
                <a16:creationId xmlns:a16="http://schemas.microsoft.com/office/drawing/2014/main" id="{E8BA9EF0-6882-41FA-9D17-3E8B7C9E1CFB}"/>
              </a:ext>
            </a:extLst>
          </p:cNvPr>
          <p:cNvSpPr/>
          <p:nvPr/>
        </p:nvSpPr>
        <p:spPr>
          <a:xfrm>
            <a:off x="152400" y="438150"/>
            <a:ext cx="8915400" cy="461665"/>
          </a:xfrm>
          <a:prstGeom prst="rect">
            <a:avLst/>
          </a:prstGeom>
        </p:spPr>
        <p:txBody>
          <a:bodyPr wrap="square">
            <a:spAutoFit/>
          </a:bodyPr>
          <a:lstStyle/>
          <a:p>
            <a:r>
              <a:rPr lang="en-US" dirty="0"/>
              <a:t>Part2 -&gt; Estimator switches valve states, VAD off</a:t>
            </a:r>
          </a:p>
        </p:txBody>
      </p:sp>
    </p:spTree>
    <p:extLst>
      <p:ext uri="{BB962C8B-B14F-4D97-AF65-F5344CB8AC3E}">
        <p14:creationId xmlns:p14="http://schemas.microsoft.com/office/powerpoint/2010/main" val="9201040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BA9EF0-6882-41FA-9D17-3E8B7C9E1CFB}"/>
              </a:ext>
            </a:extLst>
          </p:cNvPr>
          <p:cNvSpPr/>
          <p:nvPr/>
        </p:nvSpPr>
        <p:spPr>
          <a:xfrm>
            <a:off x="152400" y="438150"/>
            <a:ext cx="8915400" cy="461665"/>
          </a:xfrm>
          <a:prstGeom prst="rect">
            <a:avLst/>
          </a:prstGeom>
        </p:spPr>
        <p:txBody>
          <a:bodyPr wrap="square">
            <a:spAutoFit/>
          </a:bodyPr>
          <a:lstStyle/>
          <a:p>
            <a:r>
              <a:rPr lang="en-US" dirty="0"/>
              <a:t>Part2 -&gt; Estimator switches valve states, VAD off</a:t>
            </a:r>
          </a:p>
        </p:txBody>
      </p:sp>
      <p:pic>
        <p:nvPicPr>
          <p:cNvPr id="5" name="Picture 4">
            <a:extLst>
              <a:ext uri="{FF2B5EF4-FFF2-40B4-BE49-F238E27FC236}">
                <a16:creationId xmlns:a16="http://schemas.microsoft.com/office/drawing/2014/main" id="{5C683C6D-400B-4367-800E-B48A4CAA5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0113"/>
            <a:ext cx="9144000" cy="4338637"/>
          </a:xfrm>
          <a:prstGeom prst="rect">
            <a:avLst/>
          </a:prstGeom>
        </p:spPr>
      </p:pic>
    </p:spTree>
    <p:extLst>
      <p:ext uri="{BB962C8B-B14F-4D97-AF65-F5344CB8AC3E}">
        <p14:creationId xmlns:p14="http://schemas.microsoft.com/office/powerpoint/2010/main" val="1984421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A783D-EE8D-47C6-8304-2632CD334BFA}"/>
              </a:ext>
            </a:extLst>
          </p:cNvPr>
          <p:cNvSpPr>
            <a:spLocks noGrp="1"/>
          </p:cNvSpPr>
          <p:nvPr>
            <p:ph type="title"/>
          </p:nvPr>
        </p:nvSpPr>
        <p:spPr/>
        <p:txBody>
          <a:bodyPr/>
          <a:lstStyle/>
          <a:p>
            <a:r>
              <a:rPr lang="en-US" dirty="0"/>
              <a:t>Observations </a:t>
            </a:r>
          </a:p>
        </p:txBody>
      </p:sp>
      <p:sp>
        <p:nvSpPr>
          <p:cNvPr id="3" name="Content Placeholder 2">
            <a:extLst>
              <a:ext uri="{FF2B5EF4-FFF2-40B4-BE49-F238E27FC236}">
                <a16:creationId xmlns:a16="http://schemas.microsoft.com/office/drawing/2014/main" id="{35AD83FE-C88A-44A1-B0F6-33BE7D4906C0}"/>
              </a:ext>
            </a:extLst>
          </p:cNvPr>
          <p:cNvSpPr>
            <a:spLocks noGrp="1"/>
          </p:cNvSpPr>
          <p:nvPr>
            <p:ph idx="1"/>
          </p:nvPr>
        </p:nvSpPr>
        <p:spPr/>
        <p:txBody>
          <a:bodyPr>
            <a:normAutofit fontScale="85000" lnSpcReduction="10000"/>
          </a:bodyPr>
          <a:lstStyle/>
          <a:p>
            <a:r>
              <a:rPr lang="en-US" dirty="0"/>
              <a:t>Part 2 with TORVAD telling when to switch valves (from RR wave, or some other timing procedure) gives best performance. Able to work with 5kHz algorithm rate, 500 Hz measurements.</a:t>
            </a:r>
          </a:p>
          <a:p>
            <a:r>
              <a:rPr lang="en-US" dirty="0"/>
              <a:t>Part 2 with estimator deciding when to switch valves needs more frequent measurements. Even then, it fails sometimes. Example of failure in next slide.</a:t>
            </a:r>
          </a:p>
          <a:p>
            <a:pPr marL="0" indent="0">
              <a:buNone/>
            </a:pPr>
            <a:endParaRPr lang="en-US" dirty="0"/>
          </a:p>
        </p:txBody>
      </p:sp>
    </p:spTree>
    <p:extLst>
      <p:ext uri="{BB962C8B-B14F-4D97-AF65-F5344CB8AC3E}">
        <p14:creationId xmlns:p14="http://schemas.microsoft.com/office/powerpoint/2010/main" val="2112226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2C76CA-7D64-4FA6-9F46-E1A55AD7590B}"/>
              </a:ext>
            </a:extLst>
          </p:cNvPr>
          <p:cNvSpPr>
            <a:spLocks noGrp="1"/>
          </p:cNvSpPr>
          <p:nvPr>
            <p:ph type="title"/>
          </p:nvPr>
        </p:nvSpPr>
        <p:spPr/>
        <p:txBody>
          <a:bodyPr>
            <a:normAutofit fontScale="90000"/>
          </a:bodyPr>
          <a:lstStyle/>
          <a:p>
            <a:r>
              <a:rPr lang="en-US" dirty="0"/>
              <a:t>Issues with running EKF on 12-state model	</a:t>
            </a:r>
          </a:p>
        </p:txBody>
      </p:sp>
      <p:sp>
        <p:nvSpPr>
          <p:cNvPr id="6" name="Content Placeholder 5">
            <a:extLst>
              <a:ext uri="{FF2B5EF4-FFF2-40B4-BE49-F238E27FC236}">
                <a16:creationId xmlns:a16="http://schemas.microsoft.com/office/drawing/2014/main" id="{4022C381-A567-4C70-842C-7E02B9B284C9}"/>
              </a:ext>
            </a:extLst>
          </p:cNvPr>
          <p:cNvSpPr>
            <a:spLocks noGrp="1"/>
          </p:cNvSpPr>
          <p:nvPr>
            <p:ph idx="1"/>
          </p:nvPr>
        </p:nvSpPr>
        <p:spPr/>
        <p:txBody>
          <a:bodyPr/>
          <a:lstStyle/>
          <a:p>
            <a:r>
              <a:rPr lang="en-US" dirty="0"/>
              <a:t>EKF with 12 states may be complex, and hence computationally expensive</a:t>
            </a:r>
          </a:p>
          <a:p>
            <a:r>
              <a:rPr lang="en-US" dirty="0"/>
              <a:t>Huge KG matrix, P matrix</a:t>
            </a:r>
          </a:p>
          <a:p>
            <a:r>
              <a:rPr lang="en-US" dirty="0"/>
              <a:t>Hence, we needed to use a reduced order model.</a:t>
            </a:r>
          </a:p>
        </p:txBody>
      </p:sp>
    </p:spTree>
    <p:extLst>
      <p:ext uri="{BB962C8B-B14F-4D97-AF65-F5344CB8AC3E}">
        <p14:creationId xmlns:p14="http://schemas.microsoft.com/office/powerpoint/2010/main" val="127992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C1D60-8CD1-48D7-9595-E85E02B1E132}"/>
              </a:ext>
            </a:extLst>
          </p:cNvPr>
          <p:cNvSpPr>
            <a:spLocks noGrp="1"/>
          </p:cNvSpPr>
          <p:nvPr>
            <p:ph type="title"/>
          </p:nvPr>
        </p:nvSpPr>
        <p:spPr>
          <a:xfrm>
            <a:off x="461962" y="209550"/>
            <a:ext cx="8229600" cy="857250"/>
          </a:xfrm>
        </p:spPr>
        <p:txBody>
          <a:bodyPr>
            <a:noAutofit/>
          </a:bodyPr>
          <a:lstStyle/>
          <a:p>
            <a:r>
              <a:rPr lang="en-US" sz="2400" dirty="0"/>
              <a:t>Failed estimation with Part 2 approach 2</a:t>
            </a:r>
          </a:p>
        </p:txBody>
      </p:sp>
      <p:pic>
        <p:nvPicPr>
          <p:cNvPr id="5" name="Picture 4">
            <a:extLst>
              <a:ext uri="{FF2B5EF4-FFF2-40B4-BE49-F238E27FC236}">
                <a16:creationId xmlns:a16="http://schemas.microsoft.com/office/drawing/2014/main" id="{3D6B2214-4A43-40B1-BF5B-73C81F80A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3913"/>
            <a:ext cx="9144000" cy="4338637"/>
          </a:xfrm>
          <a:prstGeom prst="rect">
            <a:avLst/>
          </a:prstGeom>
        </p:spPr>
      </p:pic>
    </p:spTree>
    <p:extLst>
      <p:ext uri="{BB962C8B-B14F-4D97-AF65-F5344CB8AC3E}">
        <p14:creationId xmlns:p14="http://schemas.microsoft.com/office/powerpoint/2010/main" val="10613735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FBB5-C853-4CA0-8AD1-90B1B6E80B08}"/>
              </a:ext>
            </a:extLst>
          </p:cNvPr>
          <p:cNvSpPr>
            <a:spLocks noGrp="1"/>
          </p:cNvSpPr>
          <p:nvPr>
            <p:ph type="title"/>
          </p:nvPr>
        </p:nvSpPr>
        <p:spPr>
          <a:xfrm>
            <a:off x="457200" y="209550"/>
            <a:ext cx="8229600" cy="857250"/>
          </a:xfrm>
        </p:spPr>
        <p:txBody>
          <a:bodyPr>
            <a:normAutofit/>
          </a:bodyPr>
          <a:lstStyle/>
          <a:p>
            <a:r>
              <a:rPr lang="en-US" sz="2400" dirty="0"/>
              <a:t>Another key point</a:t>
            </a:r>
          </a:p>
        </p:txBody>
      </p:sp>
      <p:sp>
        <p:nvSpPr>
          <p:cNvPr id="3" name="Content Placeholder 2">
            <a:extLst>
              <a:ext uri="{FF2B5EF4-FFF2-40B4-BE49-F238E27FC236}">
                <a16:creationId xmlns:a16="http://schemas.microsoft.com/office/drawing/2014/main" id="{4BB3F29F-5F0A-40AC-91B6-4DDF21951FAC}"/>
              </a:ext>
            </a:extLst>
          </p:cNvPr>
          <p:cNvSpPr>
            <a:spLocks noGrp="1"/>
          </p:cNvSpPr>
          <p:nvPr>
            <p:ph idx="1"/>
          </p:nvPr>
        </p:nvSpPr>
        <p:spPr>
          <a:xfrm>
            <a:off x="457200" y="1200150"/>
            <a:ext cx="8229600" cy="2914650"/>
          </a:xfrm>
        </p:spPr>
        <p:txBody>
          <a:bodyPr>
            <a:normAutofit fontScale="70000" lnSpcReduction="20000"/>
          </a:bodyPr>
          <a:lstStyle/>
          <a:p>
            <a:r>
              <a:rPr lang="en-US" dirty="0"/>
              <a:t>In all approaches so far, I am using </a:t>
            </a:r>
            <a:r>
              <a:rPr lang="en-US" dirty="0" err="1"/>
              <a:t>Qvad</a:t>
            </a:r>
            <a:r>
              <a:rPr lang="en-US" dirty="0"/>
              <a:t> measurements at each iteration. Even if the measurements are available at a lower rate, I cannot do without </a:t>
            </a:r>
            <a:r>
              <a:rPr lang="en-US" dirty="0" err="1"/>
              <a:t>Qvad</a:t>
            </a:r>
            <a:r>
              <a:rPr lang="en-US" dirty="0"/>
              <a:t> measurements because they are used in the model equations. </a:t>
            </a:r>
          </a:p>
          <a:p>
            <a:r>
              <a:rPr lang="en-US" dirty="0"/>
              <a:t>This is where including a </a:t>
            </a:r>
            <a:r>
              <a:rPr lang="en-US" dirty="0" err="1"/>
              <a:t>Qvad</a:t>
            </a:r>
            <a:r>
              <a:rPr lang="en-US" dirty="0"/>
              <a:t> state will help, so that you can use the model to propagate the </a:t>
            </a:r>
            <a:r>
              <a:rPr lang="en-US" dirty="0" err="1"/>
              <a:t>Qvad</a:t>
            </a:r>
            <a:r>
              <a:rPr lang="en-US" dirty="0"/>
              <a:t>, and use measurements (even if sparse), to correct it.</a:t>
            </a:r>
          </a:p>
          <a:p>
            <a:r>
              <a:rPr lang="en-US" dirty="0"/>
              <a:t>This assumption is justified in my simulations because the VAD is assumed to be providing continuous flow anyways. So I could use a noisy measurement at all iterations.</a:t>
            </a:r>
          </a:p>
        </p:txBody>
      </p:sp>
    </p:spTree>
    <p:extLst>
      <p:ext uri="{BB962C8B-B14F-4D97-AF65-F5344CB8AC3E}">
        <p14:creationId xmlns:p14="http://schemas.microsoft.com/office/powerpoint/2010/main" val="511090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9E97-41E5-4588-B4DA-691CD5837F80}"/>
              </a:ext>
            </a:extLst>
          </p:cNvPr>
          <p:cNvSpPr>
            <a:spLocks noGrp="1"/>
          </p:cNvSpPr>
          <p:nvPr>
            <p:ph type="title"/>
          </p:nvPr>
        </p:nvSpPr>
        <p:spPr/>
        <p:txBody>
          <a:bodyPr>
            <a:normAutofit fontScale="90000"/>
          </a:bodyPr>
          <a:lstStyle/>
          <a:p>
            <a:r>
              <a:rPr lang="en-US" dirty="0"/>
              <a:t>First attempt for reduced order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FA8FB3E-C9F3-4478-A536-AF698000B4BB}"/>
                  </a:ext>
                </a:extLst>
              </p:cNvPr>
              <p:cNvSpPr>
                <a:spLocks noGrp="1"/>
              </p:cNvSpPr>
              <p:nvPr>
                <p:ph idx="1"/>
              </p:nvPr>
            </p:nvSpPr>
            <p:spPr/>
            <p:txBody>
              <a:bodyPr/>
              <a:lstStyle/>
              <a:p>
                <a:r>
                  <a:rPr lang="en-US" dirty="0"/>
                  <a:t>2 element </a:t>
                </a:r>
                <a:r>
                  <a:rPr lang="en-US" dirty="0" err="1"/>
                  <a:t>Windkessel</a:t>
                </a:r>
                <a:r>
                  <a:rPr lang="en-US" dirty="0"/>
                  <a:t> model</a:t>
                </a:r>
              </a:p>
              <a:p>
                <a:r>
                  <a:rPr lang="en-US" dirty="0"/>
                  <a:t>Referred to as “Model 1”</a:t>
                </a:r>
              </a:p>
              <a:p>
                <a:r>
                  <a:rPr lang="en-US" dirty="0"/>
                  <a:t>Assume known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𝑎𝑜</m:t>
                        </m:r>
                      </m:sub>
                    </m:sSub>
                    <m:r>
                      <a:rPr lang="en-US" b="0" i="0" smtClean="0">
                        <a:latin typeface="Cambria Math" panose="02040503050406030204" pitchFamily="18" charset="0"/>
                      </a:rPr>
                      <m:t>, </m:t>
                    </m:r>
                    <m:sSub>
                      <m:sSubPr>
                        <m:ctrlPr>
                          <a:rPr lang="en-US" b="0" i="0" smtClean="0">
                            <a:latin typeface="Cambria Math" panose="02040503050406030204" pitchFamily="18" charset="0"/>
                          </a:rPr>
                        </m:ctrlPr>
                      </m:sSubPr>
                      <m:e>
                        <m:r>
                          <m:rPr>
                            <m:sty m:val="p"/>
                          </m:rPr>
                          <a:rPr lang="en-US" b="0" i="0" smtClean="0">
                            <a:latin typeface="Cambria Math" panose="02040503050406030204" pitchFamily="18" charset="0"/>
                          </a:rPr>
                          <m:t>R</m:t>
                        </m:r>
                      </m:e>
                      <m:sub>
                        <m:r>
                          <a:rPr lang="en-US" b="0" i="1" smtClean="0">
                            <a:latin typeface="Cambria Math" panose="02040503050406030204" pitchFamily="18" charset="0"/>
                          </a:rPr>
                          <m:t>𝑎</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𝑣𝑎𝑙𝑣𝑒</m:t>
                        </m:r>
                      </m:e>
                    </m:d>
                    <m:r>
                      <a:rPr lang="en-US" b="0" i="1" smtClean="0">
                        <a:latin typeface="Cambria Math" panose="02040503050406030204" pitchFamily="18" charset="0"/>
                      </a:rPr>
                      <m:t> &amp;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𝑙𝑣</m:t>
                        </m:r>
                      </m:sub>
                    </m:sSub>
                  </m:oMath>
                </a14:m>
                <a:r>
                  <a:rPr lang="en-US" dirty="0"/>
                  <a:t> at all times.</a:t>
                </a:r>
              </a:p>
            </p:txBody>
          </p:sp>
        </mc:Choice>
        <mc:Fallback>
          <p:sp>
            <p:nvSpPr>
              <p:cNvPr id="3" name="Content Placeholder 2">
                <a:extLst>
                  <a:ext uri="{FF2B5EF4-FFF2-40B4-BE49-F238E27FC236}">
                    <a16:creationId xmlns:a16="http://schemas.microsoft.com/office/drawing/2014/main" id="{7FA8FB3E-C9F3-4478-A536-AF698000B4BB}"/>
                  </a:ext>
                </a:extLst>
              </p:cNvPr>
              <p:cNvSpPr>
                <a:spLocks noGrp="1" noRot="1" noChangeAspect="1" noMove="1" noResize="1" noEditPoints="1" noAdjustHandles="1" noChangeArrowheads="1" noChangeShapeType="1" noTextEdit="1"/>
              </p:cNvSpPr>
              <p:nvPr>
                <p:ph idx="1"/>
              </p:nvPr>
            </p:nvSpPr>
            <p:spPr>
              <a:blipFill>
                <a:blip r:embed="rId2"/>
                <a:stretch>
                  <a:fillRect l="-1704" t="-2720"/>
                </a:stretch>
              </a:blipFill>
            </p:spPr>
            <p:txBody>
              <a:bodyPr/>
              <a:lstStyle/>
              <a:p>
                <a:r>
                  <a:rPr lang="en-US">
                    <a:noFill/>
                  </a:rPr>
                  <a:t> </a:t>
                </a:r>
              </a:p>
            </p:txBody>
          </p:sp>
        </mc:Fallback>
      </mc:AlternateContent>
    </p:spTree>
    <p:extLst>
      <p:ext uri="{BB962C8B-B14F-4D97-AF65-F5344CB8AC3E}">
        <p14:creationId xmlns:p14="http://schemas.microsoft.com/office/powerpoint/2010/main" val="686314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F3D15-8001-48E2-B36D-79945CDD9B8C}"/>
              </a:ext>
            </a:extLst>
          </p:cNvPr>
          <p:cNvSpPr>
            <a:spLocks noGrp="1"/>
          </p:cNvSpPr>
          <p:nvPr>
            <p:ph type="title"/>
          </p:nvPr>
        </p:nvSpPr>
        <p:spPr/>
        <p:txBody>
          <a:bodyPr>
            <a:normAutofit fontScale="90000"/>
          </a:bodyPr>
          <a:lstStyle/>
          <a:p>
            <a:r>
              <a:rPr lang="en-US" dirty="0"/>
              <a:t>First attempt – 2 element </a:t>
            </a:r>
            <a:r>
              <a:rPr lang="en-US" dirty="0" err="1"/>
              <a:t>windkessel</a:t>
            </a:r>
            <a:endParaRPr lang="en-US" dirty="0"/>
          </a:p>
        </p:txBody>
      </p:sp>
      <p:pic>
        <p:nvPicPr>
          <p:cNvPr id="4" name="Content Placeholder 8">
            <a:extLst>
              <a:ext uri="{FF2B5EF4-FFF2-40B4-BE49-F238E27FC236}">
                <a16:creationId xmlns:a16="http://schemas.microsoft.com/office/drawing/2014/main" id="{09D884EC-5659-4BDE-9362-EE67BED413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731955"/>
            <a:ext cx="4341391" cy="3328187"/>
          </a:xfrm>
        </p:spPr>
      </p:pic>
      <p:cxnSp>
        <p:nvCxnSpPr>
          <p:cNvPr id="5" name="Straight Arrow Connector 4">
            <a:extLst>
              <a:ext uri="{FF2B5EF4-FFF2-40B4-BE49-F238E27FC236}">
                <a16:creationId xmlns:a16="http://schemas.microsoft.com/office/drawing/2014/main" id="{6BE95C76-A8D0-4813-B815-B03FC5AECF15}"/>
              </a:ext>
            </a:extLst>
          </p:cNvPr>
          <p:cNvCxnSpPr/>
          <p:nvPr/>
        </p:nvCxnSpPr>
        <p:spPr>
          <a:xfrm flipH="1">
            <a:off x="3810000" y="1885950"/>
            <a:ext cx="1524000" cy="228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6165535F-C958-42EF-9101-F5006152A8EF}"/>
              </a:ext>
            </a:extLst>
          </p:cNvPr>
          <p:cNvCxnSpPr/>
          <p:nvPr/>
        </p:nvCxnSpPr>
        <p:spPr>
          <a:xfrm>
            <a:off x="2743200" y="3257550"/>
            <a:ext cx="137160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B073C72-8567-4725-9DD2-EC73D14E61F0}"/>
                  </a:ext>
                </a:extLst>
              </p:cNvPr>
              <p:cNvSpPr txBox="1"/>
              <p:nvPr/>
            </p:nvSpPr>
            <p:spPr>
              <a:xfrm>
                <a:off x="3429000" y="3132951"/>
                <a:ext cx="533400" cy="276999"/>
              </a:xfrm>
              <a:prstGeom prst="rect">
                <a:avLst/>
              </a:prstGeom>
              <a:solidFill>
                <a:schemeClr val="bg1"/>
              </a:solidFill>
              <a:ln>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sz="1200" b="0" i="0" smtClean="0">
                          <a:latin typeface="Cambria Math" panose="02040503050406030204" pitchFamily="18" charset="0"/>
                        </a:rPr>
                        <m:t>Δ</m:t>
                      </m:r>
                      <m:r>
                        <a:rPr lang="en-US" sz="1200" b="0" i="1" smtClean="0">
                          <a:latin typeface="Cambria Math" panose="02040503050406030204" pitchFamily="18" charset="0"/>
                        </a:rPr>
                        <m:t>𝑃</m:t>
                      </m:r>
                    </m:oMath>
                  </m:oMathPara>
                </a14:m>
                <a:endParaRPr lang="en-US" sz="1200" dirty="0"/>
              </a:p>
            </p:txBody>
          </p:sp>
        </mc:Choice>
        <mc:Fallback>
          <p:sp>
            <p:nvSpPr>
              <p:cNvPr id="6" name="TextBox 5">
                <a:extLst>
                  <a:ext uri="{FF2B5EF4-FFF2-40B4-BE49-F238E27FC236}">
                    <a16:creationId xmlns:a16="http://schemas.microsoft.com/office/drawing/2014/main" id="{EB073C72-8567-4725-9DD2-EC73D14E61F0}"/>
                  </a:ext>
                </a:extLst>
              </p:cNvPr>
              <p:cNvSpPr txBox="1">
                <a:spLocks noRot="1" noChangeAspect="1" noMove="1" noResize="1" noEditPoints="1" noAdjustHandles="1" noChangeArrowheads="1" noChangeShapeType="1" noTextEdit="1"/>
              </p:cNvSpPr>
              <p:nvPr/>
            </p:nvSpPr>
            <p:spPr>
              <a:xfrm>
                <a:off x="3429000" y="3132951"/>
                <a:ext cx="533400" cy="276999"/>
              </a:xfrm>
              <a:prstGeom prst="rect">
                <a:avLst/>
              </a:prstGeom>
              <a:blipFill>
                <a:blip r:embed="rId3"/>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7B7F6161-073E-49F3-8C97-1E9BEF802E79}"/>
              </a:ext>
            </a:extLst>
          </p:cNvPr>
          <p:cNvCxnSpPr/>
          <p:nvPr/>
        </p:nvCxnSpPr>
        <p:spPr>
          <a:xfrm flipH="1">
            <a:off x="3810000" y="1962150"/>
            <a:ext cx="1524000" cy="1295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F7FB3016-E898-4C75-A7EC-F0485972BE67}"/>
              </a:ext>
            </a:extLst>
          </p:cNvPr>
          <p:cNvSpPr txBox="1"/>
          <p:nvPr/>
        </p:nvSpPr>
        <p:spPr>
          <a:xfrm>
            <a:off x="5523755" y="1620440"/>
            <a:ext cx="1669047" cy="461665"/>
          </a:xfrm>
          <a:prstGeom prst="rect">
            <a:avLst/>
          </a:prstGeom>
          <a:noFill/>
        </p:spPr>
        <p:txBody>
          <a:bodyPr wrap="none" rtlCol="0">
            <a:spAutoFit/>
          </a:bodyPr>
          <a:lstStyle/>
          <a:p>
            <a:r>
              <a:rPr lang="en-US" sz="1200" dirty="0"/>
              <a:t>Noisy measurements </a:t>
            </a:r>
          </a:p>
          <a:p>
            <a:r>
              <a:rPr lang="en-US" sz="1200" dirty="0"/>
              <a:t>from the TORVAD</a:t>
            </a:r>
          </a:p>
        </p:txBody>
      </p:sp>
      <p:cxnSp>
        <p:nvCxnSpPr>
          <p:cNvPr id="13" name="Straight Arrow Connector 12">
            <a:extLst>
              <a:ext uri="{FF2B5EF4-FFF2-40B4-BE49-F238E27FC236}">
                <a16:creationId xmlns:a16="http://schemas.microsoft.com/office/drawing/2014/main" id="{6138F6C7-53D9-401B-9BBA-2E9E16A2064B}"/>
              </a:ext>
            </a:extLst>
          </p:cNvPr>
          <p:cNvCxnSpPr/>
          <p:nvPr/>
        </p:nvCxnSpPr>
        <p:spPr>
          <a:xfrm flipH="1">
            <a:off x="1905000" y="3714750"/>
            <a:ext cx="533400" cy="76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468527A5-3715-4E12-B063-A7627ECD5A05}"/>
              </a:ext>
            </a:extLst>
          </p:cNvPr>
          <p:cNvSpPr txBox="1"/>
          <p:nvPr/>
        </p:nvSpPr>
        <p:spPr>
          <a:xfrm>
            <a:off x="433387" y="3790950"/>
            <a:ext cx="1946367" cy="307777"/>
          </a:xfrm>
          <a:prstGeom prst="rect">
            <a:avLst/>
          </a:prstGeom>
          <a:noFill/>
        </p:spPr>
        <p:txBody>
          <a:bodyPr wrap="none" rtlCol="0">
            <a:spAutoFit/>
          </a:bodyPr>
          <a:lstStyle/>
          <a:p>
            <a:r>
              <a:rPr lang="en-US" sz="1400" dirty="0"/>
              <a:t>Sinusoidal (simulated)</a:t>
            </a:r>
          </a:p>
        </p:txBody>
      </p:sp>
      <p:sp>
        <p:nvSpPr>
          <p:cNvPr id="15" name="Oval 14">
            <a:extLst>
              <a:ext uri="{FF2B5EF4-FFF2-40B4-BE49-F238E27FC236}">
                <a16:creationId xmlns:a16="http://schemas.microsoft.com/office/drawing/2014/main" id="{DA2EE509-62C2-4AA1-9DC1-380D0F1A3160}"/>
              </a:ext>
            </a:extLst>
          </p:cNvPr>
          <p:cNvSpPr/>
          <p:nvPr/>
        </p:nvSpPr>
        <p:spPr>
          <a:xfrm>
            <a:off x="5867400" y="3271450"/>
            <a:ext cx="609600" cy="533396"/>
          </a:xfrm>
          <a:prstGeom prst="ellipse">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904FD71-6F81-496F-A824-95671E23FA6C}"/>
              </a:ext>
            </a:extLst>
          </p:cNvPr>
          <p:cNvSpPr txBox="1"/>
          <p:nvPr/>
        </p:nvSpPr>
        <p:spPr>
          <a:xfrm>
            <a:off x="6629400" y="3562350"/>
            <a:ext cx="1633460" cy="338554"/>
          </a:xfrm>
          <a:prstGeom prst="rect">
            <a:avLst/>
          </a:prstGeom>
          <a:noFill/>
        </p:spPr>
        <p:txBody>
          <a:bodyPr wrap="none" rtlCol="0">
            <a:spAutoFit/>
          </a:bodyPr>
          <a:lstStyle/>
          <a:p>
            <a:r>
              <a:rPr lang="en-US" sz="1600" dirty="0"/>
              <a:t>To be estimated</a:t>
            </a:r>
          </a:p>
        </p:txBody>
      </p:sp>
      <p:cxnSp>
        <p:nvCxnSpPr>
          <p:cNvPr id="18" name="Straight Arrow Connector 17">
            <a:extLst>
              <a:ext uri="{FF2B5EF4-FFF2-40B4-BE49-F238E27FC236}">
                <a16:creationId xmlns:a16="http://schemas.microsoft.com/office/drawing/2014/main" id="{653A849D-9D7B-4B7E-992B-0A69D978F69C}"/>
              </a:ext>
            </a:extLst>
          </p:cNvPr>
          <p:cNvCxnSpPr>
            <a:endCxn id="15" idx="6"/>
          </p:cNvCxnSpPr>
          <p:nvPr/>
        </p:nvCxnSpPr>
        <p:spPr>
          <a:xfrm flipH="1" flipV="1">
            <a:off x="6477000" y="3538148"/>
            <a:ext cx="228600" cy="1004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8043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971FFBCC-52BE-49E9-9D2A-8EBF76D87B69}"/>
                  </a:ext>
                </a:extLst>
              </p:cNvPr>
              <p:cNvSpPr>
                <a:spLocks noGrp="1"/>
              </p:cNvSpPr>
              <p:nvPr>
                <p:ph idx="1"/>
              </p:nvPr>
            </p:nvSpPr>
            <p:spPr>
              <a:xfrm>
                <a:off x="533400" y="1295103"/>
                <a:ext cx="8229600" cy="2914650"/>
              </a:xfrm>
            </p:spPr>
            <p:txBody>
              <a:bodyPr/>
              <a:lstStyle/>
              <a:p>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𝑞</m:t>
                                </m:r>
                              </m:e>
                            </m:acc>
                          </m:e>
                          <m:sub>
                            <m:r>
                              <a:rPr lang="en-US" sz="2400" b="0" i="1" smtClean="0">
                                <a:latin typeface="Cambria Math" panose="02040503050406030204" pitchFamily="18" charset="0"/>
                              </a:rPr>
                              <m:t>𝐴𝑂</m:t>
                            </m:r>
                          </m:sub>
                        </m:sSub>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brk m:alnAt="7"/>
                                    </m:rP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𝑉</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𝐴𝑂</m:t>
                                      </m:r>
                                    </m:sub>
                                  </m:sSub>
                                </m:den>
                              </m:f>
                              <m:r>
                                <m:rPr>
                                  <m:brk m:alnAt="7"/>
                                </m:rP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brk m:alnAt="7"/>
                                    </m:rP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𝑆𝑉𝑅</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𝐴𝑂</m:t>
                                      </m:r>
                                    </m:sub>
                                  </m:sSub>
                                </m:den>
                              </m:f>
                            </m:e>
                          </m:mr>
                        </m:m>
                      </m:e>
                    </m:d>
                    <m:d>
                      <m:dPr>
                        <m:begChr m:val="["/>
                        <m:endChr m:val="]"/>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𝑞</m:t>
                                  </m:r>
                                </m:e>
                                <m:sub>
                                  <m:r>
                                    <m:rPr>
                                      <m:brk m:alnAt="7"/>
                                    </m:rPr>
                                    <a:rPr lang="en-US" sz="2400" b="0" i="1" smtClean="0">
                                      <a:latin typeface="Cambria Math" panose="02040503050406030204" pitchFamily="18" charset="0"/>
                                    </a:rPr>
                                    <m:t>𝐴</m:t>
                                  </m:r>
                                  <m:r>
                                    <a:rPr lang="en-US" sz="2400" b="0" i="1" smtClean="0">
                                      <a:latin typeface="Cambria Math" panose="02040503050406030204" pitchFamily="18" charset="0"/>
                                    </a:rPr>
                                    <m:t>𝑂</m:t>
                                  </m:r>
                                </m:sub>
                              </m:sSub>
                            </m:e>
                          </m:mr>
                        </m:m>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f>
                                <m:fPr>
                                  <m:ctrlPr>
                                    <a:rPr lang="en-US" sz="2400" b="0" i="1" smtClean="0">
                                      <a:latin typeface="Cambria Math" panose="02040503050406030204" pitchFamily="18" charset="0"/>
                                    </a:rPr>
                                  </m:ctrlPr>
                                </m:fPr>
                                <m:num>
                                  <m:r>
                                    <m:rPr>
                                      <m:brk m:alnAt="7"/>
                                    </m:rP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𝑉</m:t>
                                      </m:r>
                                    </m:sub>
                                  </m:sSub>
                                </m:den>
                              </m:f>
                            </m:e>
                            <m:e>
                              <m:r>
                                <a:rPr lang="en-US" sz="2400" b="0" i="1" smtClean="0">
                                  <a:latin typeface="Cambria Math" panose="02040503050406030204" pitchFamily="18" charset="0"/>
                                </a:rPr>
                                <m:t>1</m:t>
                              </m:r>
                            </m:e>
                          </m:mr>
                        </m:m>
                      </m:e>
                    </m:d>
                    <m:d>
                      <m:dPr>
                        <m:begChr m:val="["/>
                        <m:endChr m:val="]"/>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𝑃</m:t>
                                  </m:r>
                                </m:e>
                                <m:sub>
                                  <m:r>
                                    <m:rPr>
                                      <m:brk m:alnAt="7"/>
                                    </m:rPr>
                                    <a:rPr lang="en-US" sz="2400" b="0" i="1" smtClean="0">
                                      <a:latin typeface="Cambria Math" panose="02040503050406030204" pitchFamily="18" charset="0"/>
                                    </a:rPr>
                                    <m:t>𝐿</m:t>
                                  </m:r>
                                  <m:r>
                                    <a:rPr lang="en-US" sz="2400" b="0" i="1" smtClean="0">
                                      <a:latin typeface="Cambria Math" panose="02040503050406030204" pitchFamily="18" charset="0"/>
                                    </a:rPr>
                                    <m:t>𝑉</m:t>
                                  </m:r>
                                </m:sub>
                              </m:sSub>
                              <m:r>
                                <m:rPr>
                                  <m:brk m:alnAt="7"/>
                                </m:rP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𝑉𝐴𝐷</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mr>
                        </m:m>
                      </m:e>
                    </m:d>
                  </m:oMath>
                </a14:m>
                <a:endParaRPr lang="en-US" dirty="0"/>
              </a:p>
              <a:p>
                <a14:m>
                  <m:oMath xmlns:m="http://schemas.openxmlformats.org/officeDocument/2006/math">
                    <m:d>
                      <m:dPr>
                        <m:begChr m:val="["/>
                        <m:endChr m:val="]"/>
                        <m:ctrlPr>
                          <a:rPr lang="en-US" sz="2400" i="1" smtClean="0">
                            <a:latin typeface="Cambria Math" panose="02040503050406030204" pitchFamily="18" charset="0"/>
                          </a:rPr>
                        </m:ctrlPr>
                      </m:dPr>
                      <m:e>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𝑃</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brk m:alnAt="7"/>
                                    </m:rP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𝐴𝑂</m:t>
                                      </m:r>
                                    </m:sub>
                                  </m:sSub>
                                </m:den>
                              </m:f>
                            </m:e>
                          </m:mr>
                        </m:m>
                      </m:e>
                    </m:d>
                    <m:d>
                      <m:dPr>
                        <m:begChr m:val="["/>
                        <m:endChr m:val="]"/>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𝑞</m:t>
                                  </m:r>
                                </m:e>
                                <m:sub>
                                  <m:r>
                                    <m:rPr>
                                      <m:brk m:alnAt="7"/>
                                    </m:rPr>
                                    <a:rPr lang="en-US" sz="2400" b="0" i="1" smtClean="0">
                                      <a:latin typeface="Cambria Math" panose="02040503050406030204" pitchFamily="18" charset="0"/>
                                    </a:rPr>
                                    <m:t>𝐴</m:t>
                                  </m:r>
                                  <m:r>
                                    <a:rPr lang="en-US" sz="2400" b="0" i="1" smtClean="0">
                                      <a:latin typeface="Cambria Math" panose="02040503050406030204" pitchFamily="18" charset="0"/>
                                    </a:rPr>
                                    <m:t>𝑂</m:t>
                                  </m:r>
                                </m:sub>
                              </m:sSub>
                            </m:e>
                          </m:mr>
                        </m:m>
                      </m:e>
                    </m:d>
                    <m:r>
                      <a:rPr lang="en-US" sz="2400" b="0" i="0"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0</m:t>
                              </m:r>
                            </m:e>
                          </m:mr>
                        </m:m>
                      </m:e>
                    </m:d>
                    <m:d>
                      <m:dPr>
                        <m:begChr m:val="["/>
                        <m:endChr m:val="]"/>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𝑃</m:t>
                                  </m:r>
                                </m:e>
                                <m:sub>
                                  <m:r>
                                    <a:rPr lang="en-US" sz="2400" b="0" i="1" smtClean="0">
                                      <a:latin typeface="Cambria Math" panose="02040503050406030204" pitchFamily="18" charset="0"/>
                                    </a:rPr>
                                    <m:t>𝑙𝑣</m:t>
                                  </m:r>
                                </m:sub>
                              </m:sSub>
                              <m:r>
                                <m:rPr>
                                  <m:brk m:alnAt="7"/>
                                </m:rP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𝑉𝐴𝐷</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mr>
                        </m:m>
                      </m:e>
                    </m:d>
                  </m:oMath>
                </a14:m>
                <a:endParaRPr lang="en-US" sz="2400" dirty="0"/>
              </a:p>
            </p:txBody>
          </p:sp>
        </mc:Choice>
        <mc:Fallback xmlns="">
          <p:sp>
            <p:nvSpPr>
              <p:cNvPr id="4" name="Content Placeholder 2">
                <a:extLst>
                  <a:ext uri="{FF2B5EF4-FFF2-40B4-BE49-F238E27FC236}">
                    <a16:creationId xmlns:a16="http://schemas.microsoft.com/office/drawing/2014/main" id="{971FFBCC-52BE-49E9-9D2A-8EBF76D87B69}"/>
                  </a:ext>
                </a:extLst>
              </p:cNvPr>
              <p:cNvSpPr>
                <a:spLocks noGrp="1" noRot="1" noChangeAspect="1" noMove="1" noResize="1" noEditPoints="1" noAdjustHandles="1" noChangeArrowheads="1" noChangeShapeType="1" noTextEdit="1"/>
              </p:cNvSpPr>
              <p:nvPr>
                <p:ph idx="1"/>
              </p:nvPr>
            </p:nvSpPr>
            <p:spPr>
              <a:xfrm>
                <a:off x="533400" y="1295103"/>
                <a:ext cx="8229600" cy="2914650"/>
              </a:xfrm>
              <a:blipFill>
                <a:blip r:embed="rId2"/>
                <a:stretch>
                  <a:fillRect/>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13F65717-4FC5-404B-B7A5-C60C936B5957}"/>
              </a:ext>
            </a:extLst>
          </p:cNvPr>
          <p:cNvGrpSpPr/>
          <p:nvPr/>
        </p:nvGrpSpPr>
        <p:grpSpPr>
          <a:xfrm>
            <a:off x="3733800" y="361950"/>
            <a:ext cx="4374211" cy="2359521"/>
            <a:chOff x="3657600" y="838497"/>
            <a:chExt cx="4374211" cy="2359521"/>
          </a:xfrm>
        </p:grpSpPr>
        <p:cxnSp>
          <p:nvCxnSpPr>
            <p:cNvPr id="6" name="Straight Arrow Connector 5">
              <a:extLst>
                <a:ext uri="{FF2B5EF4-FFF2-40B4-BE49-F238E27FC236}">
                  <a16:creationId xmlns:a16="http://schemas.microsoft.com/office/drawing/2014/main" id="{2908EAF7-450B-4CFF-9767-3C5F14B596AD}"/>
                </a:ext>
              </a:extLst>
            </p:cNvPr>
            <p:cNvCxnSpPr/>
            <p:nvPr/>
          </p:nvCxnSpPr>
          <p:spPr>
            <a:xfrm>
              <a:off x="6400800" y="1276350"/>
              <a:ext cx="838200" cy="4953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A3EFB7D5-5283-42CD-95BE-156DA0B19F1B}"/>
                </a:ext>
              </a:extLst>
            </p:cNvPr>
            <p:cNvSpPr/>
            <p:nvPr/>
          </p:nvSpPr>
          <p:spPr>
            <a:xfrm>
              <a:off x="6934200" y="1524000"/>
              <a:ext cx="914400" cy="7620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8A8017D-1CFB-4943-80EF-A46BD0BBE994}"/>
                    </a:ext>
                  </a:extLst>
                </p:cNvPr>
                <p:cNvSpPr txBox="1"/>
                <p:nvPr/>
              </p:nvSpPr>
              <p:spPr>
                <a:xfrm>
                  <a:off x="3657600" y="838497"/>
                  <a:ext cx="4374211" cy="461665"/>
                </a:xfrm>
                <a:prstGeom prst="rect">
                  <a:avLst/>
                </a:prstGeom>
                <a:noFill/>
              </p:spPr>
              <p:txBody>
                <a:bodyPr wrap="none" rtlCol="0">
                  <a:spAutoFit/>
                </a:bodyPr>
                <a:lstStyle/>
                <a:p>
                  <a:r>
                    <a:rPr lang="en-US" dirty="0"/>
                    <a:t>Assumes known input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𝑙𝑣</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p:txBody>
            </p:sp>
          </mc:Choice>
          <mc:Fallback xmlns="">
            <p:sp>
              <p:nvSpPr>
                <p:cNvPr id="8" name="TextBox 7">
                  <a:extLst>
                    <a:ext uri="{FF2B5EF4-FFF2-40B4-BE49-F238E27FC236}">
                      <a16:creationId xmlns:a16="http://schemas.microsoft.com/office/drawing/2014/main" id="{38A8017D-1CFB-4943-80EF-A46BD0BBE994}"/>
                    </a:ext>
                  </a:extLst>
                </p:cNvPr>
                <p:cNvSpPr txBox="1">
                  <a:spLocks noRot="1" noChangeAspect="1" noMove="1" noResize="1" noEditPoints="1" noAdjustHandles="1" noChangeArrowheads="1" noChangeShapeType="1" noTextEdit="1"/>
                </p:cNvSpPr>
                <p:nvPr/>
              </p:nvSpPr>
              <p:spPr>
                <a:xfrm>
                  <a:off x="3657600" y="838497"/>
                  <a:ext cx="4374211" cy="461665"/>
                </a:xfrm>
                <a:prstGeom prst="rect">
                  <a:avLst/>
                </a:prstGeom>
                <a:blipFill>
                  <a:blip r:embed="rId3"/>
                  <a:stretch>
                    <a:fillRect l="-2232" t="-9211" r="-279" b="-30263"/>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6D21BBB3-F6DB-42E7-BF0C-201B98BFD1A4}"/>
                </a:ext>
              </a:extLst>
            </p:cNvPr>
            <p:cNvCxnSpPr/>
            <p:nvPr/>
          </p:nvCxnSpPr>
          <p:spPr>
            <a:xfrm flipH="1">
              <a:off x="5844705" y="1352550"/>
              <a:ext cx="479895" cy="1295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7EACF52C-D2C4-45B1-970F-18CAFD567462}"/>
                </a:ext>
              </a:extLst>
            </p:cNvPr>
            <p:cNvSpPr/>
            <p:nvPr/>
          </p:nvSpPr>
          <p:spPr>
            <a:xfrm>
              <a:off x="4930305" y="2436018"/>
              <a:ext cx="914400" cy="7620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BDE06DC1-DBF5-40A7-8434-4AD16278B91C}"/>
              </a:ext>
            </a:extLst>
          </p:cNvPr>
          <p:cNvSpPr txBox="1"/>
          <p:nvPr/>
        </p:nvSpPr>
        <p:spPr>
          <a:xfrm>
            <a:off x="840124" y="3133993"/>
            <a:ext cx="7072770" cy="400110"/>
          </a:xfrm>
          <a:prstGeom prst="rect">
            <a:avLst/>
          </a:prstGeom>
          <a:noFill/>
        </p:spPr>
        <p:txBody>
          <a:bodyPr wrap="none" rtlCol="0">
            <a:spAutoFit/>
          </a:bodyPr>
          <a:lstStyle/>
          <a:p>
            <a:r>
              <a:rPr lang="en-US" sz="2000" dirty="0"/>
              <a:t>Augmented system to include parameter to estimate as state</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44451FC-1F18-46C8-8381-038D50C853E2}"/>
                  </a:ext>
                </a:extLst>
              </p:cNvPr>
              <p:cNvSpPr/>
              <p:nvPr/>
            </p:nvSpPr>
            <p:spPr>
              <a:xfrm>
                <a:off x="304800" y="3587659"/>
                <a:ext cx="7219950" cy="97270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𝑞</m:t>
                                        </m:r>
                                      </m:e>
                                    </m:acc>
                                  </m:e>
                                  <m:sub>
                                    <m:r>
                                      <a:rPr lang="en-US" sz="1800" i="1">
                                        <a:latin typeface="Cambria Math" panose="02040503050406030204" pitchFamily="18" charset="0"/>
                                      </a:rPr>
                                      <m:t>𝐴𝑂</m:t>
                                    </m:r>
                                  </m:sub>
                                </m:sSub>
                                <m:r>
                                  <m:rPr>
                                    <m:brk m:alnAt="7"/>
                                  </m:rPr>
                                  <a:rPr lang="en-US" sz="1800" i="1">
                                    <a:latin typeface="Cambria Math" panose="02040503050406030204" pitchFamily="18" charset="0"/>
                                  </a:rPr>
                                  <m:t> </m:t>
                                </m:r>
                              </m:e>
                            </m:mr>
                            <m:mr>
                              <m:e>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𝑅</m:t>
                                        </m:r>
                                      </m:e>
                                    </m:acc>
                                  </m:e>
                                  <m:sub>
                                    <m:r>
                                      <a:rPr lang="en-US" sz="1800" i="1">
                                        <a:latin typeface="Cambria Math" panose="02040503050406030204" pitchFamily="18" charset="0"/>
                                      </a:rPr>
                                      <m:t>𝑆𝑉𝑅</m:t>
                                    </m:r>
                                  </m:sub>
                                </m:sSub>
                              </m:e>
                            </m:mr>
                          </m:m>
                        </m:e>
                      </m:d>
                      <m:r>
                        <a:rPr lang="en-US" sz="1800" i="1">
                          <a:latin typeface="Cambria Math" panose="02040503050406030204" pitchFamily="18" charset="0"/>
                        </a:rPr>
                        <m:t>= </m:t>
                      </m:r>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m:t>
                                </m:r>
                                <m:f>
                                  <m:fPr>
                                    <m:ctrlPr>
                                      <a:rPr lang="en-US" sz="1800" i="1">
                                        <a:latin typeface="Cambria Math" panose="02040503050406030204" pitchFamily="18" charset="0"/>
                                      </a:rPr>
                                    </m:ctrlPr>
                                  </m:fPr>
                                  <m:num>
                                    <m:r>
                                      <m:rPr>
                                        <m:brk m:alnAt="7"/>
                                      </m:rPr>
                                      <a:rPr lang="en-US" sz="1800" i="1">
                                        <a:latin typeface="Cambria Math" panose="02040503050406030204" pitchFamily="18" charset="0"/>
                                      </a:rPr>
                                      <m:t>1</m:t>
                                    </m:r>
                                  </m:num>
                                  <m:den>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𝑉</m:t>
                                        </m:r>
                                      </m:sub>
                                    </m:sSub>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𝐴𝑂</m:t>
                                        </m:r>
                                      </m:sub>
                                    </m:sSub>
                                  </m:den>
                                </m:f>
                                <m:r>
                                  <m:rPr>
                                    <m:brk m:alnAt="7"/>
                                  </m:rPr>
                                  <a:rPr lang="en-US" sz="1800" i="1">
                                    <a:latin typeface="Cambria Math" panose="02040503050406030204" pitchFamily="18" charset="0"/>
                                  </a:rPr>
                                  <m:t>−</m:t>
                                </m:r>
                                <m:f>
                                  <m:fPr>
                                    <m:ctrlPr>
                                      <a:rPr lang="en-US" sz="1800" i="1">
                                        <a:latin typeface="Cambria Math" panose="02040503050406030204" pitchFamily="18" charset="0"/>
                                      </a:rPr>
                                    </m:ctrlPr>
                                  </m:fPr>
                                  <m:num>
                                    <m:r>
                                      <m:rPr>
                                        <m:brk m:alnAt="7"/>
                                      </m:rPr>
                                      <a:rPr lang="en-US" sz="1800" i="1">
                                        <a:latin typeface="Cambria Math" panose="02040503050406030204" pitchFamily="18" charset="0"/>
                                      </a:rPr>
                                      <m:t>1</m:t>
                                    </m:r>
                                  </m:num>
                                  <m:den>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𝑆𝑉𝑅</m:t>
                                        </m:r>
                                      </m:sub>
                                    </m:sSub>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𝐴𝑂</m:t>
                                        </m:r>
                                      </m:sub>
                                    </m:sSub>
                                  </m:den>
                                </m:f>
                              </m:e>
                            </m:mr>
                            <m:mr>
                              <m:e>
                                <m:r>
                                  <a:rPr lang="en-US" sz="1800" i="1">
                                    <a:latin typeface="Cambria Math" panose="02040503050406030204" pitchFamily="18" charset="0"/>
                                  </a:rPr>
                                  <m:t>0</m:t>
                                </m:r>
                              </m:e>
                            </m:mr>
                          </m:m>
                        </m:e>
                      </m:d>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eqArr>
                                  <m:eqArrPr>
                                    <m:ctrlPr>
                                      <a:rPr lang="en-US" sz="1800" i="1">
                                        <a:latin typeface="Cambria Math" panose="02040503050406030204" pitchFamily="18" charset="0"/>
                                      </a:rPr>
                                    </m:ctrlPr>
                                  </m:eqArrPr>
                                  <m:e>
                                    <m:sSub>
                                      <m:sSubPr>
                                        <m:ctrlPr>
                                          <a:rPr lang="en-US" sz="1800" i="1">
                                            <a:latin typeface="Cambria Math" panose="02040503050406030204" pitchFamily="18" charset="0"/>
                                          </a:rPr>
                                        </m:ctrlPr>
                                      </m:sSubPr>
                                      <m:e>
                                        <m:r>
                                          <m:rPr>
                                            <m:brk m:alnAt="7"/>
                                          </m:rPr>
                                          <a:rPr lang="en-US" sz="1800" i="1">
                                            <a:latin typeface="Cambria Math" panose="02040503050406030204" pitchFamily="18" charset="0"/>
                                          </a:rPr>
                                          <m:t>𝑞</m:t>
                                        </m:r>
                                      </m:e>
                                      <m:sub>
                                        <m:r>
                                          <m:rPr>
                                            <m:brk m:alnAt="7"/>
                                          </m:rPr>
                                          <a:rPr lang="en-US" sz="1800" i="1">
                                            <a:latin typeface="Cambria Math" panose="02040503050406030204" pitchFamily="18" charset="0"/>
                                          </a:rPr>
                                          <m:t>𝐴</m:t>
                                        </m:r>
                                        <m:r>
                                          <a:rPr lang="en-US" sz="1800" i="1">
                                            <a:latin typeface="Cambria Math" panose="02040503050406030204" pitchFamily="18" charset="0"/>
                                          </a:rPr>
                                          <m:t>𝑂</m:t>
                                        </m:r>
                                      </m:sub>
                                    </m:sSub>
                                  </m:e>
                                  <m:e>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𝑆𝑉𝑅</m:t>
                                        </m:r>
                                      </m:sub>
                                    </m:sSub>
                                  </m:e>
                                </m:eqArr>
                              </m:e>
                            </m:mr>
                          </m:m>
                        </m:e>
                      </m:d>
                      <m:r>
                        <a:rPr lang="en-US" sz="1800" i="1">
                          <a:latin typeface="Cambria Math" panose="02040503050406030204" pitchFamily="18" charset="0"/>
                        </a:rPr>
                        <m:t>+ </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f>
                                  <m:fPr>
                                    <m:ctrlPr>
                                      <a:rPr lang="en-US" sz="1800" i="1">
                                        <a:latin typeface="Cambria Math" panose="02040503050406030204" pitchFamily="18" charset="0"/>
                                      </a:rPr>
                                    </m:ctrlPr>
                                  </m:fPr>
                                  <m:num>
                                    <m:r>
                                      <m:rPr>
                                        <m:brk m:alnAt="7"/>
                                      </m:rPr>
                                      <a:rPr lang="en-US" sz="1800" i="1">
                                        <a:latin typeface="Cambria Math" panose="02040503050406030204" pitchFamily="18" charset="0"/>
                                      </a:rPr>
                                      <m:t>1</m:t>
                                    </m:r>
                                  </m:num>
                                  <m:den>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𝑉</m:t>
                                        </m:r>
                                      </m:sub>
                                    </m:sSub>
                                  </m:den>
                                </m:f>
                              </m:e>
                              <m:e>
                                <m:r>
                                  <a:rPr lang="en-US" sz="1800" i="1">
                                    <a:latin typeface="Cambria Math" panose="02040503050406030204" pitchFamily="18" charset="0"/>
                                  </a:rPr>
                                  <m:t>1</m:t>
                                </m:r>
                              </m:e>
                            </m:mr>
                            <m:mr>
                              <m:e>
                                <m:r>
                                  <a:rPr lang="en-US" sz="1800" i="1">
                                    <a:latin typeface="Cambria Math" panose="02040503050406030204" pitchFamily="18" charset="0"/>
                                  </a:rPr>
                                  <m:t>0</m:t>
                                </m:r>
                              </m:e>
                              <m:e>
                                <m:r>
                                  <a:rPr lang="en-US" sz="1800" i="1">
                                    <a:latin typeface="Cambria Math" panose="02040503050406030204" pitchFamily="18" charset="0"/>
                                  </a:rPr>
                                  <m:t>0</m:t>
                                </m:r>
                              </m:e>
                            </m:mr>
                          </m:m>
                        </m:e>
                      </m:d>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m:rPr>
                                        <m:brk m:alnAt="7"/>
                                      </m:rPr>
                                      <a:rPr lang="en-US" sz="1800" i="1">
                                        <a:latin typeface="Cambria Math" panose="02040503050406030204" pitchFamily="18" charset="0"/>
                                      </a:rPr>
                                      <m:t>𝑃</m:t>
                                    </m:r>
                                  </m:e>
                                  <m:sub>
                                    <m:r>
                                      <m:rPr>
                                        <m:brk m:alnAt="7"/>
                                      </m:rPr>
                                      <a:rPr lang="en-US" sz="1800" i="1">
                                        <a:latin typeface="Cambria Math" panose="02040503050406030204" pitchFamily="18" charset="0"/>
                                      </a:rPr>
                                      <m:t>𝐿</m:t>
                                    </m:r>
                                    <m:r>
                                      <a:rPr lang="en-US" sz="1800" i="1">
                                        <a:latin typeface="Cambria Math" panose="02040503050406030204" pitchFamily="18" charset="0"/>
                                      </a:rPr>
                                      <m:t>𝑉</m:t>
                                    </m:r>
                                  </m:sub>
                                </m:sSub>
                                <m:r>
                                  <m:rPr>
                                    <m:brk m:alnAt="7"/>
                                  </m:rPr>
                                  <a:rPr lang="en-US" sz="1800" i="1">
                                    <a:latin typeface="Cambria Math" panose="02040503050406030204" pitchFamily="18" charset="0"/>
                                  </a:rPr>
                                  <m:t>(</m:t>
                                </m:r>
                                <m:r>
                                  <a:rPr lang="en-US" sz="1800" i="1">
                                    <a:latin typeface="Cambria Math" panose="02040503050406030204" pitchFamily="18" charset="0"/>
                                  </a:rPr>
                                  <m:t>𝑡</m:t>
                                </m:r>
                                <m:r>
                                  <a:rPr lang="en-US" sz="1800" i="1">
                                    <a:latin typeface="Cambria Math" panose="02040503050406030204" pitchFamily="18" charset="0"/>
                                  </a:rPr>
                                  <m:t>)</m:t>
                                </m:r>
                              </m:e>
                            </m:mr>
                            <m:mr>
                              <m:e>
                                <m:sSub>
                                  <m:sSubPr>
                                    <m:ctrlPr>
                                      <a:rPr lang="en-US" sz="1800" i="1">
                                        <a:latin typeface="Cambria Math" panose="02040503050406030204" pitchFamily="18" charset="0"/>
                                      </a:rPr>
                                    </m:ctrlPr>
                                  </m:sSubPr>
                                  <m:e>
                                    <m:r>
                                      <a:rPr lang="en-US" sz="1800" i="1">
                                        <a:latin typeface="Cambria Math" panose="02040503050406030204" pitchFamily="18" charset="0"/>
                                      </a:rPr>
                                      <m:t>𝑄</m:t>
                                    </m:r>
                                  </m:e>
                                  <m:sub>
                                    <m:r>
                                      <a:rPr lang="en-US" sz="1800" i="1">
                                        <a:latin typeface="Cambria Math" panose="02040503050406030204" pitchFamily="18" charset="0"/>
                                      </a:rPr>
                                      <m:t>𝑉𝐴𝐷</m:t>
                                    </m:r>
                                  </m:sub>
                                </m:sSub>
                                <m:r>
                                  <a:rPr lang="en-US" sz="1800" i="1">
                                    <a:latin typeface="Cambria Math" panose="02040503050406030204" pitchFamily="18" charset="0"/>
                                  </a:rPr>
                                  <m:t>(</m:t>
                                </m:r>
                                <m:r>
                                  <a:rPr lang="en-US" sz="1800" i="1">
                                    <a:latin typeface="Cambria Math" panose="02040503050406030204" pitchFamily="18" charset="0"/>
                                  </a:rPr>
                                  <m:t>𝑡</m:t>
                                </m:r>
                                <m:r>
                                  <a:rPr lang="en-US" sz="1800" i="1">
                                    <a:latin typeface="Cambria Math" panose="02040503050406030204" pitchFamily="18" charset="0"/>
                                  </a:rPr>
                                  <m:t>)</m:t>
                                </m:r>
                              </m:e>
                            </m:mr>
                          </m:m>
                        </m:e>
                      </m:d>
                    </m:oMath>
                  </m:oMathPara>
                </a14:m>
                <a:endParaRPr lang="en-US" sz="1800" dirty="0"/>
              </a:p>
            </p:txBody>
          </p:sp>
        </mc:Choice>
        <mc:Fallback xmlns="">
          <p:sp>
            <p:nvSpPr>
              <p:cNvPr id="14" name="Rectangle 13">
                <a:extLst>
                  <a:ext uri="{FF2B5EF4-FFF2-40B4-BE49-F238E27FC236}">
                    <a16:creationId xmlns:a16="http://schemas.microsoft.com/office/drawing/2014/main" id="{844451FC-1F18-46C8-8381-038D50C853E2}"/>
                  </a:ext>
                </a:extLst>
              </p:cNvPr>
              <p:cNvSpPr>
                <a:spLocks noRot="1" noChangeAspect="1" noMove="1" noResize="1" noEditPoints="1" noAdjustHandles="1" noChangeArrowheads="1" noChangeShapeType="1" noTextEdit="1"/>
              </p:cNvSpPr>
              <p:nvPr/>
            </p:nvSpPr>
            <p:spPr>
              <a:xfrm>
                <a:off x="304800" y="3587659"/>
                <a:ext cx="7219950" cy="972702"/>
              </a:xfrm>
              <a:prstGeom prst="rect">
                <a:avLst/>
              </a:prstGeom>
              <a:blipFill>
                <a:blip r:embed="rId4"/>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3516DFBC-D5BA-4A93-B1CA-22269BCC9629}"/>
              </a:ext>
            </a:extLst>
          </p:cNvPr>
          <p:cNvSpPr txBox="1"/>
          <p:nvPr/>
        </p:nvSpPr>
        <p:spPr>
          <a:xfrm>
            <a:off x="6239783" y="2419053"/>
            <a:ext cx="2569934" cy="369332"/>
          </a:xfrm>
          <a:prstGeom prst="rect">
            <a:avLst/>
          </a:prstGeom>
          <a:solidFill>
            <a:schemeClr val="accent2">
              <a:lumMod val="60000"/>
              <a:lumOff val="40000"/>
            </a:schemeClr>
          </a:solidFill>
        </p:spPr>
        <p:txBody>
          <a:bodyPr wrap="none" rtlCol="0">
            <a:spAutoFit/>
          </a:bodyPr>
          <a:lstStyle/>
          <a:p>
            <a:r>
              <a:rPr lang="en-US" sz="1800" dirty="0"/>
              <a:t>Measurement Equation</a:t>
            </a:r>
          </a:p>
        </p:txBody>
      </p:sp>
    </p:spTree>
    <p:extLst>
      <p:ext uri="{BB962C8B-B14F-4D97-AF65-F5344CB8AC3E}">
        <p14:creationId xmlns:p14="http://schemas.microsoft.com/office/powerpoint/2010/main" val="1389473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E4DBB07-68B6-4AF4-8D37-849B4F86A038}"/>
                  </a:ext>
                </a:extLst>
              </p:cNvPr>
              <p:cNvSpPr>
                <a:spLocks noGrp="1"/>
              </p:cNvSpPr>
              <p:nvPr>
                <p:ph type="title"/>
              </p:nvPr>
            </p:nvSpPr>
            <p:spPr/>
            <p:txBody>
              <a:bodyPr>
                <a:normAutofit fontScale="90000"/>
              </a:bodyPr>
              <a:lstStyle/>
              <a:p>
                <a:r>
                  <a:rPr lang="en-US" dirty="0"/>
                  <a:t>Model 1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𝑠𝑣𝑟</m:t>
                        </m:r>
                      </m:sub>
                    </m:sSub>
                  </m:oMath>
                </a14:m>
                <a:r>
                  <a:rPr lang="en-US" dirty="0"/>
                  <a:t> estimation (From Ethan)</a:t>
                </a:r>
              </a:p>
            </p:txBody>
          </p:sp>
        </mc:Choice>
        <mc:Fallback>
          <p:sp>
            <p:nvSpPr>
              <p:cNvPr id="2" name="Title 1">
                <a:extLst>
                  <a:ext uri="{FF2B5EF4-FFF2-40B4-BE49-F238E27FC236}">
                    <a16:creationId xmlns:a16="http://schemas.microsoft.com/office/drawing/2014/main" id="{1E4DBB07-68B6-4AF4-8D37-849B4F86A038}"/>
                  </a:ext>
                </a:extLst>
              </p:cNvPr>
              <p:cNvSpPr>
                <a:spLocks noGrp="1" noRot="1" noChangeAspect="1" noMove="1" noResize="1" noEditPoints="1" noAdjustHandles="1" noChangeArrowheads="1" noChangeShapeType="1" noTextEdit="1"/>
              </p:cNvSpPr>
              <p:nvPr>
                <p:ph type="title"/>
              </p:nvPr>
            </p:nvSpPr>
            <p:spPr>
              <a:blipFill>
                <a:blip r:embed="rId2"/>
                <a:stretch>
                  <a:fillRect l="-2593" t="-40000" b="-57143"/>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BEEA1EEC-27FA-4331-AE82-915807EB8B1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0689"/>
          <a:stretch/>
        </p:blipFill>
        <p:spPr>
          <a:xfrm>
            <a:off x="1153056" y="1733550"/>
            <a:ext cx="6837887" cy="2528888"/>
          </a:xfrm>
        </p:spPr>
      </p:pic>
    </p:spTree>
    <p:extLst>
      <p:ext uri="{BB962C8B-B14F-4D97-AF65-F5344CB8AC3E}">
        <p14:creationId xmlns:p14="http://schemas.microsoft.com/office/powerpoint/2010/main" val="2799407538"/>
      </p:ext>
    </p:extLst>
  </p:cSld>
  <p:clrMapOvr>
    <a:masterClrMapping/>
  </p:clrMapOvr>
</p:sld>
</file>

<file path=ppt/theme/theme1.xml><?xml version="1.0" encoding="utf-8"?>
<a:theme xmlns:a="http://schemas.openxmlformats.org/drawingml/2006/main" name="16-9 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6-9 Light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7301</TotalTime>
  <Words>1905</Words>
  <Application>Microsoft Office PowerPoint</Application>
  <PresentationFormat>On-screen Show (16:9)</PresentationFormat>
  <Paragraphs>250</Paragraphs>
  <Slides>51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51</vt:i4>
      </vt:variant>
    </vt:vector>
  </HeadingPairs>
  <TitlesOfParts>
    <vt:vector size="59" baseType="lpstr">
      <vt:lpstr>Arial</vt:lpstr>
      <vt:lpstr>Arial Black</vt:lpstr>
      <vt:lpstr>Calibri</vt:lpstr>
      <vt:lpstr>Cambria Math</vt:lpstr>
      <vt:lpstr>Courier New</vt:lpstr>
      <vt:lpstr>16-9 Cover</vt:lpstr>
      <vt:lpstr>16-9 Light Background</vt:lpstr>
      <vt:lpstr>16-9 White Backgroud</vt:lpstr>
      <vt:lpstr>SVR Estimation</vt:lpstr>
      <vt:lpstr>Algorithm used – Extended Kalman Filter </vt:lpstr>
      <vt:lpstr>PowerPoint Presentation</vt:lpstr>
      <vt:lpstr>12-state model of CVS</vt:lpstr>
      <vt:lpstr>Issues with running EKF on 12-state model </vt:lpstr>
      <vt:lpstr>First attempt for reduced order model</vt:lpstr>
      <vt:lpstr>First attempt – 2 element windkessel</vt:lpstr>
      <vt:lpstr>PowerPoint Presentation</vt:lpstr>
      <vt:lpstr>Model 1 R_svr estimation (From Ethan)</vt:lpstr>
      <vt:lpstr>What if P_lv unknown ?</vt:lpstr>
      <vt:lpstr>Propose new model</vt:lpstr>
      <vt:lpstr>PowerPoint Presentation</vt:lpstr>
      <vt:lpstr>Iterations for testing</vt:lpstr>
      <vt:lpstr>PowerPoint Presentation</vt:lpstr>
      <vt:lpstr>PowerPoint Presentation</vt:lpstr>
      <vt:lpstr>Left Ventricle Elastance (LUT)</vt:lpstr>
      <vt:lpstr>PowerPoint Presentation</vt:lpstr>
      <vt:lpstr>PowerPoint Presentation</vt:lpstr>
      <vt:lpstr>State Augmentation – non linear system</vt:lpstr>
      <vt:lpstr>Selecting model parameters - Impedance</vt:lpstr>
      <vt:lpstr>Strategy for open and closing valves</vt:lpstr>
      <vt:lpstr>Scaling done to Yu model</vt:lpstr>
      <vt:lpstr>State magnitudes – better with scaling</vt:lpstr>
      <vt:lpstr>Comparison of outputs</vt:lpstr>
      <vt:lpstr>Identifiability analysis using Transfer approach shown in Yu’s dissertation</vt:lpstr>
      <vt:lpstr>Emulation and Testing</vt:lpstr>
      <vt:lpstr>PowerPoint Presentation</vt:lpstr>
      <vt:lpstr>PowerPoint Presentation</vt:lpstr>
      <vt:lpstr>To remove spikes in estimate, implement low pass filter</vt:lpstr>
      <vt:lpstr>Realistic algorithm rate and measurement rates (Based on Jeff’s email)</vt:lpstr>
      <vt:lpstr>PowerPoint Presentation</vt:lpstr>
      <vt:lpstr>Limit of performance (degradation at 333 Hz measurements)</vt:lpstr>
      <vt:lpstr>Discussion on Part 1</vt:lpstr>
      <vt:lpstr>So, switched to Part 2</vt:lpstr>
      <vt:lpstr>Part2 -&gt; TORVAD dictates valve states, VAD off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Observations </vt:lpstr>
      <vt:lpstr>Failed estimation with Part 2 approach 2</vt:lpstr>
      <vt:lpstr>Another key 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University Marketing and Creative Services</dc:creator>
  <cp:keywords/>
  <dc:description/>
  <cp:lastModifiedBy>Suraj Pawar</cp:lastModifiedBy>
  <cp:revision>514</cp:revision>
  <cp:lastPrinted>2011-01-24T02:49:42Z</cp:lastPrinted>
  <dcterms:created xsi:type="dcterms:W3CDTF">2011-06-30T15:04:08Z</dcterms:created>
  <dcterms:modified xsi:type="dcterms:W3CDTF">2018-12-08T00:18:06Z</dcterms:modified>
  <cp:category/>
</cp:coreProperties>
</file>