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350" r:id="rId2"/>
    <p:sldId id="374" r:id="rId3"/>
    <p:sldId id="380" r:id="rId4"/>
    <p:sldId id="365" r:id="rId5"/>
    <p:sldId id="379" r:id="rId6"/>
    <p:sldId id="353" r:id="rId7"/>
    <p:sldId id="354" r:id="rId8"/>
    <p:sldId id="375" r:id="rId9"/>
    <p:sldId id="368" r:id="rId10"/>
    <p:sldId id="369" r:id="rId11"/>
    <p:sldId id="370" r:id="rId12"/>
    <p:sldId id="371" r:id="rId13"/>
    <p:sldId id="372" r:id="rId14"/>
    <p:sldId id="381" r:id="rId15"/>
    <p:sldId id="376" r:id="rId16"/>
    <p:sldId id="373" r:id="rId17"/>
    <p:sldId id="377" r:id="rId18"/>
    <p:sldId id="378" r:id="rId19"/>
    <p:sldId id="355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03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09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1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1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25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9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36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18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17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3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39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8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4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67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9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000" y="1540934"/>
            <a:ext cx="8175625" cy="2478734"/>
          </a:xfrm>
        </p:spPr>
        <p:txBody>
          <a:bodyPr/>
          <a:lstStyle/>
          <a:p>
            <a:pPr algn="r"/>
            <a:r>
              <a:rPr lang="en-US" dirty="0">
                <a:latin typeface="Amasis MT Pro Black" panose="02040A04050005020304" pitchFamily="18" charset="0"/>
              </a:rPr>
              <a:t>Prediction of hotel booking cancellations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363729"/>
            <a:ext cx="5491570" cy="2028604"/>
          </a:xfrm>
        </p:spPr>
        <p:txBody>
          <a:bodyPr/>
          <a:lstStyle/>
          <a:p>
            <a:r>
              <a:rPr lang="en-US" dirty="0">
                <a:latin typeface="+mj-lt"/>
              </a:rPr>
              <a:t>Suraj Rana Vujjini</a:t>
            </a:r>
            <a:endParaRPr lang="en-US" dirty="0"/>
          </a:p>
          <a:p>
            <a:r>
              <a:rPr lang="en-US" dirty="0"/>
              <a:t>GJ58372</a:t>
            </a:r>
          </a:p>
          <a:p>
            <a:r>
              <a:rPr lang="en-US" dirty="0"/>
              <a:t>Department of Data Science</a:t>
            </a:r>
          </a:p>
          <a:p>
            <a:r>
              <a:rPr lang="en-US" dirty="0"/>
              <a:t>Data 602 – Intro to Data Analysis and Machine Learning</a:t>
            </a:r>
          </a:p>
          <a:p>
            <a:r>
              <a:rPr lang="en-US" dirty="0"/>
              <a:t>Christopher McGraw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7C16BD2A-588D-4A66-B53E-623C961B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5"/>
          <a:stretch/>
        </p:blipFill>
        <p:spPr>
          <a:xfrm>
            <a:off x="6096000" y="398663"/>
            <a:ext cx="6096000" cy="606067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398663"/>
            <a:ext cx="4941477" cy="1091263"/>
          </a:xfrm>
        </p:spPr>
        <p:txBody>
          <a:bodyPr anchor="b">
            <a:normAutofit/>
          </a:bodyPr>
          <a:lstStyle/>
          <a:p>
            <a:r>
              <a:rPr lang="en-US" sz="3200" dirty="0"/>
              <a:t>Cancellations WRT Source of reservations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555BD8C-0564-6BEA-C66D-C5D9D012B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easy cancellation policy of online booking sites allow users to cancel at their 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the reason for the high cancellation ratio for online bookings.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followed by offline and aviation.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Corporate has relatively low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217289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C90C9-DAC6-447C-86AB-EA146903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9700"/>
            <a:ext cx="6096000" cy="40386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476251"/>
            <a:ext cx="6096000" cy="1013676"/>
          </a:xfrm>
        </p:spPr>
        <p:txBody>
          <a:bodyPr anchor="b">
            <a:normAutofit fontScale="90000"/>
          </a:bodyPr>
          <a:lstStyle/>
          <a:p>
            <a:r>
              <a:rPr lang="en-US" sz="3700" dirty="0"/>
              <a:t>Cancellations WRT Total nights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guest chose to stay for 3 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good information for cancellations as the cancellations are higher when the reservations are high. </a:t>
            </a:r>
          </a:p>
        </p:txBody>
      </p:sp>
    </p:spTree>
    <p:extLst>
      <p:ext uri="{BB962C8B-B14F-4D97-AF65-F5344CB8AC3E}">
        <p14:creationId xmlns:p14="http://schemas.microsoft.com/office/powerpoint/2010/main" val="293655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6B075B1-D8C5-4E6C-B461-9F9507123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6380"/>
            <a:ext cx="6096000" cy="3825240"/>
          </a:xfrm>
          <a:prstGeom prst="rect">
            <a:avLst/>
          </a:prstGeom>
          <a:noFill/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7719FFCD-26A2-15F4-8767-C7943564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Autofit/>
          </a:bodyPr>
          <a:lstStyle/>
          <a:p>
            <a:r>
              <a:rPr lang="en-US" sz="3200" dirty="0"/>
              <a:t>Cancellations WRT no. of parking spots chosen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FDE2B-A5D8-7058-7562-96BDD23E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if guests choose to reserve a parking spot, they will most likely not cancel the reservation.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they do not reserve a parking spot, there is a higher chance of the reservation getting cancelled.</a:t>
            </a:r>
          </a:p>
        </p:txBody>
      </p:sp>
    </p:spTree>
    <p:extLst>
      <p:ext uri="{BB962C8B-B14F-4D97-AF65-F5344CB8AC3E}">
        <p14:creationId xmlns:p14="http://schemas.microsoft.com/office/powerpoint/2010/main" val="312779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5A7C07-9632-44AC-86AC-6A49B4E2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1539240"/>
            <a:ext cx="6096000" cy="377952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94027" cy="610863"/>
          </a:xfrm>
        </p:spPr>
        <p:txBody>
          <a:bodyPr anchor="b">
            <a:noAutofit/>
          </a:bodyPr>
          <a:lstStyle/>
          <a:p>
            <a:r>
              <a:rPr lang="en-US" sz="3200" dirty="0"/>
              <a:t>Cancellations WRT no. of special requests made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requests are made for online order where a guest can request certain things during their stay at the hotel.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that a guest is serious about his/her stay at the hotel.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from the graph, as the number of special requests increases, there is less chance of a booking getting cancelled. </a:t>
            </a:r>
          </a:p>
        </p:txBody>
      </p:sp>
    </p:spTree>
    <p:extLst>
      <p:ext uri="{BB962C8B-B14F-4D97-AF65-F5344CB8AC3E}">
        <p14:creationId xmlns:p14="http://schemas.microsoft.com/office/powerpoint/2010/main" val="269214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Splitting the data &amp; Preprocessing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276A8-6857-4A0F-ABCF-38B9BF00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2374628"/>
            <a:ext cx="5326040" cy="124140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966005B-39E1-4DB2-9F4D-B2E1B395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23" y="3730219"/>
            <a:ext cx="5240581" cy="6930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examples: 29,020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examples: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7,255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B05FEC-742C-4333-B330-A50943268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23" y="4737530"/>
            <a:ext cx="10479269" cy="12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8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Classification –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0AABF-43B0-42D5-AA55-E43C253F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3" y="3360815"/>
            <a:ext cx="6108730" cy="2282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8EA6A-5C0F-43B5-84A2-E14C4F0EF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962" y="3033656"/>
            <a:ext cx="4356289" cy="29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Classification –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F9CD1-EAD8-41BD-86EE-DD1E56C6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3429000"/>
            <a:ext cx="4941477" cy="1802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872E7-B1F6-4596-9862-C3B00D04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8" y="2710927"/>
            <a:ext cx="4913469" cy="32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1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Classification –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F2D03-8176-49FC-B826-C8691CD8E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9"/>
          <a:stretch/>
        </p:blipFill>
        <p:spPr>
          <a:xfrm>
            <a:off x="790659" y="3218430"/>
            <a:ext cx="5305341" cy="1975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E4BF0-888A-49C3-B628-E86F9695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497" y="2427100"/>
            <a:ext cx="4793334" cy="32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Classification – 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745FA-2BC9-45C7-90FD-2C058775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3249806"/>
            <a:ext cx="5490565" cy="2015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49FC5B-9D51-4E1C-86BC-202D9907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19" y="2818504"/>
            <a:ext cx="4472792" cy="31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4076700"/>
          </a:xfrm>
        </p:spPr>
        <p:txBody>
          <a:bodyPr>
            <a:normAutofit/>
          </a:bodyPr>
          <a:lstStyle/>
          <a:p>
            <a:r>
              <a:rPr lang="en-US" sz="2400" dirty="0"/>
              <a:t>To conclude, irrespective of the price, hotel reservations get cancelled due to several reasons. From these findings, it can be understood that if a guest has more requests or book a parking spot thereby validating their stay and tend to cancel less.</a:t>
            </a:r>
            <a:br>
              <a:rPr lang="en-US" sz="2400" dirty="0"/>
            </a:br>
            <a:r>
              <a:rPr lang="en-US" sz="2400" dirty="0"/>
              <a:t>From all the classifiers I have used, I found that Random forest is the best classification algorithm that worked best for this dataset.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BD2A70-CCF0-4148-83AD-11DF19B5399F}"/>
              </a:ext>
            </a:extLst>
          </p:cNvPr>
          <p:cNvSpPr/>
          <p:nvPr/>
        </p:nvSpPr>
        <p:spPr>
          <a:xfrm>
            <a:off x="779929" y="1075765"/>
            <a:ext cx="1497106" cy="11654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5E629-05EB-4A99-9921-34FF6767258B}"/>
              </a:ext>
            </a:extLst>
          </p:cNvPr>
          <p:cNvSpPr txBox="1"/>
          <p:nvPr/>
        </p:nvSpPr>
        <p:spPr>
          <a:xfrm>
            <a:off x="896471" y="1656401"/>
            <a:ext cx="535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Minimise Losses From OTA Booking Cancellation">
            <a:extLst>
              <a:ext uri="{FF2B5EF4-FFF2-40B4-BE49-F238E27FC236}">
                <a16:creationId xmlns:a16="http://schemas.microsoft.com/office/drawing/2014/main" id="{ECB4DCD2-86EC-4836-9C85-4512A2D4D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6096000" y="-22543"/>
            <a:ext cx="6096000" cy="69030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37707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Hotels thrive on advance reservation systems. Due to the current completive market, hotels need to have an easy cancellation policy for guests.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average percentage of canceled reservations is 24%. Cancellations effect the revenue of the hotel will lose potential revenue customers who will not cancel.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As a part of the project, I will be  analyzing bookings data from Microtel BWI and will be creating a model to predict if the reservation will cancel or not. This can help the hotel forecast the future revenue and also help price the rooms accordingly.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0397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55ADAAF-5867-4244-A5BC-2C064B6C6B5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Aim of this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29759-4982-440D-B517-B86D4185636C}"/>
              </a:ext>
            </a:extLst>
          </p:cNvPr>
          <p:cNvSpPr txBox="1"/>
          <p:nvPr/>
        </p:nvSpPr>
        <p:spPr>
          <a:xfrm>
            <a:off x="964023" y="2492188"/>
            <a:ext cx="7400048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aim of this project is to create a model that finds reservations that have a high chance of getting cancelled. This solves problems like room management and forecasting income for the hotel management.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model can predict the reservations that could be canceled with a good accuracy. These reservations are the ones mostly made by guests who are not sure about their stay at the hotel.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About the dataset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No. of Rows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36,275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No. of columns 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Total number of values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689,225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D7AFC4-7A04-4DB0-93F5-DABB01557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8" r="6993" b="-1"/>
          <a:stretch/>
        </p:blipFill>
        <p:spPr>
          <a:xfrm>
            <a:off x="4792133" y="1715643"/>
            <a:ext cx="5448810" cy="4624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587811-764C-43CB-9910-8EAA910C80EA}"/>
              </a:ext>
            </a:extLst>
          </p:cNvPr>
          <p:cNvSpPr txBox="1"/>
          <p:nvPr/>
        </p:nvSpPr>
        <p:spPr>
          <a:xfrm>
            <a:off x="5905500" y="6411777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SNS heatmap of null values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9383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DBF1-F914-40E3-AA6A-B4030C3E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248644" cy="610863"/>
          </a:xfrm>
        </p:spPr>
        <p:txBody>
          <a:bodyPr>
            <a:normAutofit/>
          </a:bodyPr>
          <a:lstStyle/>
          <a:p>
            <a:r>
              <a:rPr lang="en-US" dirty="0"/>
              <a:t>Columns in the dataset</a:t>
            </a:r>
          </a:p>
        </p:txBody>
      </p:sp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BB091926-64EF-4D87-B106-82CD91B2C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2" y="2467504"/>
            <a:ext cx="8798813" cy="37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1BE203-1F25-4D1B-8F24-1F83D65F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23" y="125230"/>
            <a:ext cx="4941477" cy="3817291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929863"/>
            <a:ext cx="6221824" cy="610863"/>
          </a:xfrm>
        </p:spPr>
        <p:txBody>
          <a:bodyPr anchor="b">
            <a:normAutofit/>
          </a:bodyPr>
          <a:lstStyle/>
          <a:p>
            <a:r>
              <a:rPr lang="en-US" sz="3200" dirty="0"/>
              <a:t>Correlation among the columns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A3EE907-114F-288A-69BF-74DEC8323C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created a new column “booking_status_ecoded” to use in the correlation heatmap.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there is a good correlation of the booking status column with lead time, as the lead time increases, there is a high chance of a booking getting cancelled.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D5E1A88-93C1-4A75-9C67-3097ED0974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28"/>
          <a:stretch/>
        </p:blipFill>
        <p:spPr>
          <a:xfrm>
            <a:off x="7174323" y="3942521"/>
            <a:ext cx="4823962" cy="285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DABC912-5684-49FE-A653-27714205D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3"/>
          <a:stretch/>
        </p:blipFill>
        <p:spPr>
          <a:xfrm>
            <a:off x="6096000" y="1508760"/>
            <a:ext cx="6096000" cy="370670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897897"/>
            <a:ext cx="6935377" cy="61086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Cancellations WRT months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A9E0EE9-EB60-3131-1DB4-6F0740C79E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expected, the bookings increase for summer months and fall during wintertime.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hotel, there was an increase in reservations for the month of October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cancellations tend to vary with reservations as seen from the graph.</a:t>
            </a: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F79AEC1-68C6-44C4-A0C3-69AD062C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5654"/>
            <a:ext cx="6096000" cy="492669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 fontScale="90000"/>
          </a:bodyPr>
          <a:lstStyle/>
          <a:p>
            <a:r>
              <a:rPr lang="en-US" sz="3400" b="1" dirty="0"/>
              <a:t>Reservations WRT day of the week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A9E0EE9-EB60-3131-1DB4-6F0740C79E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booking activity is highest on the weekends and lowest on the weekdays as expected.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Friday and Sunday are the ones with highest number of reservations</a:t>
            </a:r>
          </a:p>
        </p:txBody>
      </p:sp>
    </p:spTree>
    <p:extLst>
      <p:ext uri="{BB962C8B-B14F-4D97-AF65-F5344CB8AC3E}">
        <p14:creationId xmlns:p14="http://schemas.microsoft.com/office/powerpoint/2010/main" val="237842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 of reservations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3"/>
            <a:ext cx="4838700" cy="19489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is the major source for reservations at Microtel followed by reservations made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due to the ease of use and lucrative offers given by the booking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96914-20FA-4F8C-97BC-783FF846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2" y="2279976"/>
            <a:ext cx="3864643" cy="37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2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733</Words>
  <Application>Microsoft Office PowerPoint</Application>
  <PresentationFormat>Widescreen</PresentationFormat>
  <Paragraphs>80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Amasis MT Pro Black</vt:lpstr>
      <vt:lpstr>Arial</vt:lpstr>
      <vt:lpstr>Calibri</vt:lpstr>
      <vt:lpstr>Franklin Gothic Book</vt:lpstr>
      <vt:lpstr>Franklin Gothic Demi</vt:lpstr>
      <vt:lpstr>Wingdings</vt:lpstr>
      <vt:lpstr>Theme1</vt:lpstr>
      <vt:lpstr>Prediction of hotel booking cancellations</vt:lpstr>
      <vt:lpstr>Introduction</vt:lpstr>
      <vt:lpstr>Aim of this project</vt:lpstr>
      <vt:lpstr>About the dataset</vt:lpstr>
      <vt:lpstr>Columns in the dataset</vt:lpstr>
      <vt:lpstr>Correlation among the columns</vt:lpstr>
      <vt:lpstr>Cancellations WRT months</vt:lpstr>
      <vt:lpstr>Reservations WRT day of the week</vt:lpstr>
      <vt:lpstr>Source of reservations</vt:lpstr>
      <vt:lpstr>Cancellations WRT Source of reservations</vt:lpstr>
      <vt:lpstr>Cancellations WRT Total nights</vt:lpstr>
      <vt:lpstr>Cancellations WRT no. of parking spots chosen</vt:lpstr>
      <vt:lpstr>Cancellations WRT no. of special requests made</vt:lpstr>
      <vt:lpstr>Splitting the data &amp; Preprocessing pipeline</vt:lpstr>
      <vt:lpstr>Classification – Logistic regression</vt:lpstr>
      <vt:lpstr>Classification – Decision Tree</vt:lpstr>
      <vt:lpstr>Classification – Random Forest</vt:lpstr>
      <vt:lpstr>Classification – Gradient Boosting</vt:lpstr>
      <vt:lpstr>To conclude, irrespective of the price, hotel reservations get cancelled due to several reasons. From these findings, it can be understood that if a guest has more requests or book a parking spot thereby validating their stay and tend to cancel less. From all the classifiers I have used, I found that Random forest is the best classification algorithm that worked best for this dataset.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2022-05-11T22:34:13Z</dcterms:created>
  <dcterms:modified xsi:type="dcterms:W3CDTF">2022-05-11T22:35:14Z</dcterms:modified>
</cp:coreProperties>
</file>