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1" r:id="rId9"/>
    <p:sldId id="273" r:id="rId10"/>
    <p:sldId id="281" r:id="rId11"/>
    <p:sldId id="284" r:id="rId12"/>
    <p:sldId id="264" r:id="rId13"/>
    <p:sldId id="272" r:id="rId14"/>
    <p:sldId id="274" r:id="rId15"/>
    <p:sldId id="275" r:id="rId16"/>
    <p:sldId id="276" r:id="rId17"/>
    <p:sldId id="277" r:id="rId18"/>
    <p:sldId id="278" r:id="rId19"/>
    <p:sldId id="280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6" autoAdjust="0"/>
    <p:restoredTop sz="94660"/>
  </p:normalViewPr>
  <p:slideViewPr>
    <p:cSldViewPr snapToGrid="0">
      <p:cViewPr>
        <p:scale>
          <a:sx n="66" d="100"/>
          <a:sy n="66" d="100"/>
        </p:scale>
        <p:origin x="46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4C77-DAC2-4ADF-AC53-42C9A072A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4D60F-645E-4924-8AF4-F7A7E1DF6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B083A-9436-4E16-B55D-50394DA6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2820-136A-4D13-A1C5-0A9CFF27F362}" type="datetimeFigureOut">
              <a:rPr lang="en-CA" smtClean="0"/>
              <a:t>2019-11-30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14F0D-92DE-4488-99C2-D17A4F17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D7322-C68A-4BB4-AEA8-F35D67F1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9A28-EC4B-466B-8003-D86E460645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91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52A2-2575-4693-82B6-E66F2FFA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92DCF-1DF0-4043-B36D-5C9903971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D96C-E1EA-46C3-8E4F-DB50842E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2820-136A-4D13-A1C5-0A9CFF27F362}" type="datetimeFigureOut">
              <a:rPr lang="en-CA" smtClean="0"/>
              <a:t>2019-11-30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F586D-FACA-48E4-892D-94DB302A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DC221-3B5D-47B5-9C98-1917A406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9A28-EC4B-466B-8003-D86E460645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575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6FB088-011A-4B52-83E7-180F0C82E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AA466-1980-4235-86B7-0845B5004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61761-7B74-4F20-90FC-90767C38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2820-136A-4D13-A1C5-0A9CFF27F362}" type="datetimeFigureOut">
              <a:rPr lang="en-CA" smtClean="0"/>
              <a:t>2019-11-30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B651A-99C7-44E7-9C28-66E67F0B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CED24-5536-4A1B-9EBB-513DBE17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9A28-EC4B-466B-8003-D86E460645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90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7D91-558B-4714-B171-14B0F72F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BFC2-5AE7-4DE9-8C4A-2F96B0E78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418CF-BFCF-4E71-9D53-1FA2FD99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2820-136A-4D13-A1C5-0A9CFF27F362}" type="datetimeFigureOut">
              <a:rPr lang="en-CA" smtClean="0"/>
              <a:t>2019-11-30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2877E-FDA3-497D-9CD4-54679B55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E7269-9530-4429-B584-7C7CC537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9A28-EC4B-466B-8003-D86E460645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847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BAD6-AA1A-4B99-8DB5-0D840370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A7C06-6134-4894-B835-DE2FE1451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B669A-4760-4EA1-AD34-FE894027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2820-136A-4D13-A1C5-0A9CFF27F362}" type="datetimeFigureOut">
              <a:rPr lang="en-CA" smtClean="0"/>
              <a:t>2019-11-30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1F65C-2110-46A2-A09A-FADCC81F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100DC-DE4F-4513-B252-99FFE5EF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9A28-EC4B-466B-8003-D86E460645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26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2E01-51EE-4EEB-8C44-F1F6AC90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BDD9-577B-4F6E-B858-6AE4DB348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871B6-39C9-4245-B265-7C4E9BEF9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68433-BCF9-4CBD-B3F8-9E02BF81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2820-136A-4D13-A1C5-0A9CFF27F362}" type="datetimeFigureOut">
              <a:rPr lang="en-CA" smtClean="0"/>
              <a:t>2019-11-30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B9F6F-DABB-4DFE-B38C-03435738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66172-4973-46B4-A401-D61303A2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9A28-EC4B-466B-8003-D86E460645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449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5EEA-EBF9-4397-9C06-48BDB71E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910F8-D15F-4399-ACD1-A58986B09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FD617-E3B8-4930-B59C-D42A6B1B5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F5CA4-E9AA-4484-90EA-0645C893E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BBF62-6535-4DBB-910D-4FE90B9D4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70BBC-B9B7-4B7E-B592-33B73E58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2820-136A-4D13-A1C5-0A9CFF27F362}" type="datetimeFigureOut">
              <a:rPr lang="en-CA" smtClean="0"/>
              <a:t>2019-11-30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2FEFD-42EE-4249-8902-6C46D4C3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85E89-666F-4F45-BC5C-36862EF6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9A28-EC4B-466B-8003-D86E460645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45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9D8D-35E8-44EF-BF6B-755E10CD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2F5081-E90F-4F67-AE55-6F0CAFB9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2820-136A-4D13-A1C5-0A9CFF27F362}" type="datetimeFigureOut">
              <a:rPr lang="en-CA" smtClean="0"/>
              <a:t>2019-11-30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B90A9-D8D6-40C7-A635-99CEA10B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471B5-62AF-49C5-AAA6-4412362A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9A28-EC4B-466B-8003-D86E460645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077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A0937-011C-4D19-89A9-E2B8C440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2820-136A-4D13-A1C5-0A9CFF27F362}" type="datetimeFigureOut">
              <a:rPr lang="en-CA" smtClean="0"/>
              <a:t>2019-11-30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2E39C-2A7C-4200-92E1-9CB40FC4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D177E-E1D4-43EF-8FFD-20345F57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9A28-EC4B-466B-8003-D86E460645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37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72CD-B49A-44D2-B197-1CBFF53A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8028-17DB-48FD-944C-765C123E1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59471-5961-4703-AF5B-E1108EDBA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9DF20-4E60-44E4-8EC7-09262C5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2820-136A-4D13-A1C5-0A9CFF27F362}" type="datetimeFigureOut">
              <a:rPr lang="en-CA" smtClean="0"/>
              <a:t>2019-11-30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4EBC0-0C22-4651-A051-F3ACB4D9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D40AD-98F9-44F1-AE29-B95B473E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9A28-EC4B-466B-8003-D86E460645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11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5AE4-9228-46B9-993D-0A8E8E92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FED4F-9B8D-448B-B22A-4033EE398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CBBA4-A8B2-43E3-AF24-283E9251A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25636-861E-420F-AC3D-82AF8DA8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2820-136A-4D13-A1C5-0A9CFF27F362}" type="datetimeFigureOut">
              <a:rPr lang="en-CA" smtClean="0"/>
              <a:t>2019-11-30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DECE3-A1CE-4941-B427-88797C14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C3117-48D5-4FD6-826A-0A4ADFC3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9A28-EC4B-466B-8003-D86E460645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93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1A293-0EA2-413F-AE3E-D306A8CB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B4754-7077-4644-9FFF-8AD2B6762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54E3C-9AC3-4D97-AF40-630A2477B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22820-136A-4D13-A1C5-0A9CFF27F362}" type="datetimeFigureOut">
              <a:rPr lang="en-CA" smtClean="0"/>
              <a:t>2019-11-30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E0DF1-7778-4EFE-9A00-A6A1DBBA8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FF5A6-6EDF-4E55-ACF9-9A9EC9FC5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89A28-EC4B-466B-8003-D86E460645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853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man, bird, standing&#10;&#10;Description automatically generated">
            <a:extLst>
              <a:ext uri="{FF2B5EF4-FFF2-40B4-BE49-F238E27FC236}">
                <a16:creationId xmlns:a16="http://schemas.microsoft.com/office/drawing/2014/main" id="{A9928640-0E45-40C8-8263-DE1950A84C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" b="5600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6F1EBB-14DE-45F1-BAC3-0F97E7A55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Feature Based Opinion Mining of Cellphone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A36D8-BB87-41B8-86AC-B4BED8544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CA" sz="2000" dirty="0"/>
              <a:t>-Suraj Suresh Sajjan</a:t>
            </a:r>
          </a:p>
        </p:txBody>
      </p:sp>
    </p:spTree>
    <p:extLst>
      <p:ext uri="{BB962C8B-B14F-4D97-AF65-F5344CB8AC3E}">
        <p14:creationId xmlns:p14="http://schemas.microsoft.com/office/powerpoint/2010/main" val="147731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utdoor, man, bird, standing&#10;&#10;Description automatically generated">
            <a:extLst>
              <a:ext uri="{FF2B5EF4-FFF2-40B4-BE49-F238E27FC236}">
                <a16:creationId xmlns:a16="http://schemas.microsoft.com/office/drawing/2014/main" id="{25D67523-30B3-4099-994A-867EB2D62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0" r="21527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7CAA4-0699-4746-8081-FD87756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798445"/>
            <a:ext cx="10830275" cy="1311664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000000"/>
                </a:solidFill>
              </a:rPr>
              <a:t>Comparison of ML models for subjectivity classification:</a:t>
            </a:r>
            <a:br>
              <a:rPr lang="en-CA" dirty="0">
                <a:solidFill>
                  <a:srgbClr val="000000"/>
                </a:solidFill>
              </a:rPr>
            </a:br>
            <a:br>
              <a:rPr lang="en-CA" dirty="0">
                <a:solidFill>
                  <a:srgbClr val="000000"/>
                </a:solidFill>
              </a:rPr>
            </a:b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9EB5B9-9DE6-4F97-9D46-9B6958B1F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1846163"/>
            <a:ext cx="10904921" cy="378883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2.    Support Vector Machine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       Samsung Galaxy S10.                                                 iPhone XR.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We observe an accuracy of around 84% for the Galaxy S10 and 82% for the iPhone XR with this classifier. 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AD83F1-59CF-42DD-9E72-4F92C33AE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238" y="2908544"/>
            <a:ext cx="3353091" cy="1615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420210-5D81-4724-83C2-EF31CAA8F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207" y="2940408"/>
            <a:ext cx="3215919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71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utdoor, man, bird, standing&#10;&#10;Description automatically generated">
            <a:extLst>
              <a:ext uri="{FF2B5EF4-FFF2-40B4-BE49-F238E27FC236}">
                <a16:creationId xmlns:a16="http://schemas.microsoft.com/office/drawing/2014/main" id="{25D67523-30B3-4099-994A-867EB2D62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0" r="21527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7CAA4-0699-4746-8081-FD87756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798445"/>
            <a:ext cx="10830275" cy="1311664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000000"/>
                </a:solidFill>
              </a:rPr>
              <a:t>Comparison of ML models for subjectivity classification:</a:t>
            </a:r>
            <a:br>
              <a:rPr lang="en-CA" dirty="0">
                <a:solidFill>
                  <a:srgbClr val="000000"/>
                </a:solidFill>
              </a:rPr>
            </a:br>
            <a:br>
              <a:rPr lang="en-CA" dirty="0">
                <a:solidFill>
                  <a:srgbClr val="000000"/>
                </a:solidFill>
              </a:rPr>
            </a:b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9EB5B9-9DE6-4F97-9D46-9B6958B1F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1846163"/>
            <a:ext cx="10904921" cy="378883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2.    Multinomial Naïve Base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       Samsung Galaxy S10.                                                 iPhone XR.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We observe an accuracy of around 76% for the Galaxy S10 and 81% for the iPhone XR with this classifier. 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B37F35-54F1-4041-ACB1-EB54E74DE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659" y="2940408"/>
            <a:ext cx="3200677" cy="16003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29651A-DFDA-4C2A-8B56-2D83B3D82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549" y="2940408"/>
            <a:ext cx="3223539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3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utdoor, man, bird, standing&#10;&#10;Description automatically generated">
            <a:extLst>
              <a:ext uri="{FF2B5EF4-FFF2-40B4-BE49-F238E27FC236}">
                <a16:creationId xmlns:a16="http://schemas.microsoft.com/office/drawing/2014/main" id="{25D67523-30B3-4099-994A-867EB2D62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0" r="21527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7CAA4-0699-4746-8081-FD87756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798445"/>
            <a:ext cx="10830275" cy="131166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0000"/>
                </a:solidFill>
              </a:rPr>
              <a:t>Rule Based Opinion Mining.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9EB5B9-9DE6-4F97-9D46-9B6958B1F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351" y="1454277"/>
            <a:ext cx="10904921" cy="378883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Rule based Opinion Mining is an approach which makes use of sentiment libraries and a set of rules to identify an opinion’s polarity towards an aspect.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Some of the Natural Language Processing techniques utilized in this method are stemming, tokenization, part of speech tagging, parsing.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 sentiment libraries also known as Lexicons are large collection of adjectives, adverbs, and phrases which have been labelled as positive, negative or neutral.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 lexicon used in this project is </a:t>
            </a:r>
            <a:r>
              <a:rPr lang="en-US" sz="2000" dirty="0" err="1">
                <a:solidFill>
                  <a:srgbClr val="000000"/>
                </a:solidFill>
              </a:rPr>
              <a:t>SentiWordNet</a:t>
            </a:r>
            <a:r>
              <a:rPr lang="en-US" sz="2000" dirty="0">
                <a:solidFill>
                  <a:srgbClr val="0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3916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utdoor, man, bird, standing&#10;&#10;Description automatically generated">
            <a:extLst>
              <a:ext uri="{FF2B5EF4-FFF2-40B4-BE49-F238E27FC236}">
                <a16:creationId xmlns:a16="http://schemas.microsoft.com/office/drawing/2014/main" id="{25D67523-30B3-4099-994A-867EB2D62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0" r="21527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7CAA4-0699-4746-8081-FD87756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798445"/>
            <a:ext cx="10830275" cy="131166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0000"/>
                </a:solidFill>
              </a:rPr>
              <a:t>Part Of Speech(POS) tagging.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9EB5B9-9DE6-4F97-9D46-9B6958B1F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1846163"/>
            <a:ext cx="10904921" cy="378883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POS tagging refers to tagging the words of the sentences based on parts of speech such as Noun, Pronoun, Adjective, etc. Here, NLTK POS-tagger has been utilized.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Some of the tags are - JJ adjective ‘big’</a:t>
            </a:r>
          </a:p>
          <a:p>
            <a:r>
              <a:rPr lang="en-US" sz="2000" dirty="0">
                <a:solidFill>
                  <a:srgbClr val="000000"/>
                </a:solidFill>
              </a:rPr>
              <a:t>JJR adjective, comparative ‘bigger’</a:t>
            </a:r>
          </a:p>
          <a:p>
            <a:r>
              <a:rPr lang="en-US" sz="2000" dirty="0">
                <a:solidFill>
                  <a:srgbClr val="000000"/>
                </a:solidFill>
              </a:rPr>
              <a:t>JJS adjective, superlative ‘biggest’</a:t>
            </a:r>
          </a:p>
          <a:p>
            <a:r>
              <a:rPr lang="en-US" sz="2000" dirty="0">
                <a:solidFill>
                  <a:srgbClr val="000000"/>
                </a:solidFill>
              </a:rPr>
              <a:t>NN noun, singular ‘desk’</a:t>
            </a:r>
          </a:p>
          <a:p>
            <a:r>
              <a:rPr lang="en-US" sz="2000" dirty="0">
                <a:solidFill>
                  <a:srgbClr val="000000"/>
                </a:solidFill>
              </a:rPr>
              <a:t>NNS noun plural ‘desks’</a:t>
            </a:r>
          </a:p>
          <a:p>
            <a:r>
              <a:rPr lang="en-US" sz="2000" dirty="0">
                <a:solidFill>
                  <a:srgbClr val="000000"/>
                </a:solidFill>
              </a:rPr>
              <a:t>NNP proper noun, singular ‘Harrison’</a:t>
            </a:r>
          </a:p>
          <a:p>
            <a:r>
              <a:rPr lang="en-US" sz="2000" dirty="0">
                <a:solidFill>
                  <a:srgbClr val="000000"/>
                </a:solidFill>
              </a:rPr>
              <a:t>NNPS proper noun, plural ‘Americans’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64B6E5-7EC7-4C3E-8D7A-A8DB2BC90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315" y="5602161"/>
            <a:ext cx="4770533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56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utdoor, man, bird, standing&#10;&#10;Description automatically generated">
            <a:extLst>
              <a:ext uri="{FF2B5EF4-FFF2-40B4-BE49-F238E27FC236}">
                <a16:creationId xmlns:a16="http://schemas.microsoft.com/office/drawing/2014/main" id="{25D67523-30B3-4099-994A-867EB2D62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0" r="21527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7CAA4-0699-4746-8081-FD87756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798445"/>
            <a:ext cx="10830275" cy="131166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0000"/>
                </a:solidFill>
              </a:rPr>
              <a:t>Detection of the aspect words.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9EB5B9-9DE6-4F97-9D46-9B6958B1F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1846163"/>
            <a:ext cx="10904921" cy="37888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After POS tagging is performed, we treat all the sentences present in the reviews as one big text corpus. Since we are more interested in the sentiment expressed towards a particular aspect and not the entire sentence. 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5EFA3-2C76-4739-94C5-FB197080D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51" y="1877428"/>
            <a:ext cx="4587638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61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utdoor, man, bird, standing&#10;&#10;Description automatically generated">
            <a:extLst>
              <a:ext uri="{FF2B5EF4-FFF2-40B4-BE49-F238E27FC236}">
                <a16:creationId xmlns:a16="http://schemas.microsoft.com/office/drawing/2014/main" id="{25D67523-30B3-4099-994A-867EB2D62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0" r="21527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7CAA4-0699-4746-8081-FD87756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798445"/>
            <a:ext cx="10830275" cy="131166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0000"/>
                </a:solidFill>
              </a:rPr>
              <a:t>Aspect words for Galaxy S10 and iPhone XR.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9EB5B9-9DE6-4F97-9D46-9B6958B1F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351" y="959062"/>
            <a:ext cx="10904921" cy="37888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Once the aspect words are determined, they are stored in a list.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Few of the selected Aspects for Galaxy S10: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C4E3C0-CA48-4F8F-915B-D9E31D36C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97" y="2662936"/>
            <a:ext cx="3025402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35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utdoor, man, bird, standing&#10;&#10;Description automatically generated">
            <a:extLst>
              <a:ext uri="{FF2B5EF4-FFF2-40B4-BE49-F238E27FC236}">
                <a16:creationId xmlns:a16="http://schemas.microsoft.com/office/drawing/2014/main" id="{25D67523-30B3-4099-994A-867EB2D62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0" r="21527"/>
          <a:stretch/>
        </p:blipFill>
        <p:spPr>
          <a:xfrm>
            <a:off x="5797543" y="-116722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7CAA4-0699-4746-8081-FD87756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798445"/>
            <a:ext cx="10830275" cy="131166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0000"/>
                </a:solidFill>
              </a:rPr>
              <a:t>Detection of the sentiment towards Aspects.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9EB5B9-9DE6-4F97-9D46-9B6958B1F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630206"/>
            <a:ext cx="10904921" cy="37888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Function to determine the polarity of the opinion word: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C2C2C2-6FEC-43FF-AA4F-97BB2399B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97" y="2678365"/>
            <a:ext cx="4663844" cy="15012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A13478-5466-411A-B4CB-FF679F98456C}"/>
              </a:ext>
            </a:extLst>
          </p:cNvPr>
          <p:cNvSpPr txBox="1"/>
          <p:nvPr/>
        </p:nvSpPr>
        <p:spPr>
          <a:xfrm>
            <a:off x="880351" y="4296357"/>
            <a:ext cx="10506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 also take into account the negative words such as “not”, “isn’t”, “aren’t”. </a:t>
            </a:r>
          </a:p>
          <a:p>
            <a:endParaRPr lang="en-CA" dirty="0"/>
          </a:p>
          <a:p>
            <a:r>
              <a:rPr lang="en-CA" dirty="0"/>
              <a:t>For example, the finger print reader is not extremely accurate. Here, the presence of the word “not” changes the sentiment expressed  from positive into negative. </a:t>
            </a:r>
          </a:p>
        </p:txBody>
      </p:sp>
    </p:spTree>
    <p:extLst>
      <p:ext uri="{BB962C8B-B14F-4D97-AF65-F5344CB8AC3E}">
        <p14:creationId xmlns:p14="http://schemas.microsoft.com/office/powerpoint/2010/main" val="3004202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utdoor, man, bird, standing&#10;&#10;Description automatically generated">
            <a:extLst>
              <a:ext uri="{FF2B5EF4-FFF2-40B4-BE49-F238E27FC236}">
                <a16:creationId xmlns:a16="http://schemas.microsoft.com/office/drawing/2014/main" id="{25D67523-30B3-4099-994A-867EB2D62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0" r="21527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7CAA4-0699-4746-8081-FD87756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798445"/>
            <a:ext cx="11296212" cy="131166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0000"/>
                </a:solidFill>
              </a:rPr>
              <a:t>Classifying the aspects into positive and negative.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D28BB-4AD4-4488-BC3D-A020FB72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every word present in the aspects list, we take a count of all the adjectives and adverbs describing it and give polarity to it. If there is a negative word such as “not” associated with it, we use a logical NOT to negate the polarity of that sentiment word. </a:t>
            </a:r>
          </a:p>
          <a:p>
            <a:r>
              <a:rPr lang="en-CA" dirty="0"/>
              <a:t>Finally, we take the count of number of positive and negative sentiment words such as adjectives and adverbs and divide it by total number of sentiment words to get a percentage of positivity and negativity expressed towards that feature. </a:t>
            </a:r>
          </a:p>
        </p:txBody>
      </p:sp>
    </p:spTree>
    <p:extLst>
      <p:ext uri="{BB962C8B-B14F-4D97-AF65-F5344CB8AC3E}">
        <p14:creationId xmlns:p14="http://schemas.microsoft.com/office/powerpoint/2010/main" val="1782575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utdoor, man, bird, standing&#10;&#10;Description automatically generated">
            <a:extLst>
              <a:ext uri="{FF2B5EF4-FFF2-40B4-BE49-F238E27FC236}">
                <a16:creationId xmlns:a16="http://schemas.microsoft.com/office/drawing/2014/main" id="{25D67523-30B3-4099-994A-867EB2D62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0" r="21527"/>
          <a:stretch/>
        </p:blipFill>
        <p:spPr>
          <a:xfrm>
            <a:off x="5729449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7CAA4-0699-4746-8081-FD87756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798445"/>
            <a:ext cx="10830275" cy="131166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0000"/>
                </a:solidFill>
              </a:rPr>
              <a:t>Aspect based opinion results for the Samsung Galaxy S10: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602A231-A1E0-40C2-B2AC-C05DDDD69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38775" y="2110108"/>
            <a:ext cx="4126612" cy="452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utdoor, man, bird, standing&#10;&#10;Description automatically generated">
            <a:extLst>
              <a:ext uri="{FF2B5EF4-FFF2-40B4-BE49-F238E27FC236}">
                <a16:creationId xmlns:a16="http://schemas.microsoft.com/office/drawing/2014/main" id="{25D67523-30B3-4099-994A-867EB2D62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0" r="21527"/>
          <a:stretch/>
        </p:blipFill>
        <p:spPr>
          <a:xfrm>
            <a:off x="5729449" y="-116722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7CAA4-0699-4746-8081-FD87756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711497"/>
            <a:ext cx="10830275" cy="131166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0000"/>
                </a:solidFill>
              </a:rPr>
              <a:t>Aspect based opinion results for the iPhone XR:</a:t>
            </a:r>
            <a:br>
              <a:rPr lang="en-CA" dirty="0">
                <a:solidFill>
                  <a:srgbClr val="000000"/>
                </a:solidFill>
              </a:rPr>
            </a:br>
            <a:endParaRPr lang="en-CA" dirty="0">
              <a:solidFill>
                <a:srgbClr val="00000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D64D0A-39AE-453D-951C-1CD71C34B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49733" y="1562302"/>
            <a:ext cx="3629984" cy="480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1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utdoor, man, bird, standing&#10;&#10;Description automatically generated">
            <a:extLst>
              <a:ext uri="{FF2B5EF4-FFF2-40B4-BE49-F238E27FC236}">
                <a16:creationId xmlns:a16="http://schemas.microsoft.com/office/drawing/2014/main" id="{25D67523-30B3-4099-994A-867EB2D62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0" r="21527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7CAA4-0699-4746-8081-FD87756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0000"/>
                </a:solidFill>
              </a:rPr>
              <a:t>About the dataset.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9EB5B9-9DE6-4F97-9D46-9B6958B1F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20" y="1161800"/>
            <a:ext cx="10083827" cy="378883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data being used is the customer reviews available on Amazon for two cellphones, the Samsung Galaxy S10 and the iPhone XR.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 web scraping tool called “Web Scraper” was used to scrape the data.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 attributes which are made use of are the Date, Rating and Content of the reviews.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D355A0-135B-4A8F-8CB2-339146164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77" y="3615112"/>
            <a:ext cx="5563082" cy="162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12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utdoor, man, bird, standing&#10;&#10;Description automatically generated">
            <a:extLst>
              <a:ext uri="{FF2B5EF4-FFF2-40B4-BE49-F238E27FC236}">
                <a16:creationId xmlns:a16="http://schemas.microsoft.com/office/drawing/2014/main" id="{25D67523-30B3-4099-994A-867EB2D62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0" r="21527"/>
          <a:stretch/>
        </p:blipFill>
        <p:spPr>
          <a:xfrm>
            <a:off x="5729449" y="-116722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7CAA4-0699-4746-8081-FD87756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711497"/>
            <a:ext cx="10830275" cy="131166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0000"/>
                </a:solidFill>
              </a:rPr>
              <a:t>Conclusion and Future Work.</a:t>
            </a:r>
            <a:br>
              <a:rPr lang="en-CA" dirty="0">
                <a:solidFill>
                  <a:srgbClr val="000000"/>
                </a:solidFill>
              </a:rPr>
            </a:b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9F9DD-1401-4C39-9884-5CAEDA2C3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With regard to subjectivity classification, Random Forest Classifier and Support Vector Machine produce better results than Naïve Base Classifier. </a:t>
            </a:r>
          </a:p>
          <a:p>
            <a:r>
              <a:rPr lang="en-CA" dirty="0"/>
              <a:t>Rule Based Approach towards Opinion Extraction help in fundamentally understanding what exactly is happening inside the system. </a:t>
            </a:r>
          </a:p>
          <a:p>
            <a:r>
              <a:rPr lang="en-CA" dirty="0"/>
              <a:t>They are a little hard to maintain in case a new rule is written to support new vocabulary.</a:t>
            </a:r>
          </a:p>
          <a:p>
            <a:r>
              <a:rPr lang="en-CA" dirty="0"/>
              <a:t>Newer automated methods with the use of machine learning exist which provide sentiment on a sentence level. More research needs to be done on how sentiment can be assigned on a feature level using these techniques. </a:t>
            </a:r>
          </a:p>
        </p:txBody>
      </p:sp>
    </p:spTree>
    <p:extLst>
      <p:ext uri="{BB962C8B-B14F-4D97-AF65-F5344CB8AC3E}">
        <p14:creationId xmlns:p14="http://schemas.microsoft.com/office/powerpoint/2010/main" val="3732424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man, bird, standing&#10;&#10;Description automatically generated">
            <a:extLst>
              <a:ext uri="{FF2B5EF4-FFF2-40B4-BE49-F238E27FC236}">
                <a16:creationId xmlns:a16="http://schemas.microsoft.com/office/drawing/2014/main" id="{A9928640-0E45-40C8-8263-DE1950A84C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" b="5600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6F1EBB-14DE-45F1-BAC3-0F97E7A55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0411" y="682907"/>
            <a:ext cx="3852041" cy="1720903"/>
          </a:xfrm>
        </p:spPr>
        <p:txBody>
          <a:bodyPr>
            <a:normAutofit/>
          </a:bodyPr>
          <a:lstStyle/>
          <a:p>
            <a:r>
              <a:rPr lang="en-CA" sz="40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19886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utdoor, man, bird, standing&#10;&#10;Description automatically generated">
            <a:extLst>
              <a:ext uri="{FF2B5EF4-FFF2-40B4-BE49-F238E27FC236}">
                <a16:creationId xmlns:a16="http://schemas.microsoft.com/office/drawing/2014/main" id="{25D67523-30B3-4099-994A-867EB2D62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0" r="21527"/>
          <a:stretch/>
        </p:blipFill>
        <p:spPr>
          <a:xfrm>
            <a:off x="5797543" y="-311275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7CAA4-0699-4746-8081-FD87756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798445"/>
            <a:ext cx="10634731" cy="131166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0000"/>
                </a:solidFill>
              </a:rPr>
              <a:t>The distribution of star rating for the devices.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20B058-C99B-4E31-A966-BD1E03AFA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0109"/>
            <a:ext cx="10184860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5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utdoor, man, bird, standing&#10;&#10;Description automatically generated">
            <a:extLst>
              <a:ext uri="{FF2B5EF4-FFF2-40B4-BE49-F238E27FC236}">
                <a16:creationId xmlns:a16="http://schemas.microsoft.com/office/drawing/2014/main" id="{25D67523-30B3-4099-994A-867EB2D62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0" r="21527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7CAA4-0699-4746-8081-FD87756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798445"/>
            <a:ext cx="10830275" cy="131166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0000"/>
                </a:solidFill>
              </a:rPr>
              <a:t>The distribution of the reviews across the months.</a:t>
            </a:r>
          </a:p>
        </p:txBody>
      </p:sp>
      <p:pic>
        <p:nvPicPr>
          <p:cNvPr id="4" name="Content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5B75FA8B-7067-4CCD-B8D8-D4635711B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9" y="2110109"/>
            <a:ext cx="10506787" cy="3949446"/>
          </a:xfrm>
        </p:spPr>
      </p:pic>
    </p:spTree>
    <p:extLst>
      <p:ext uri="{BB962C8B-B14F-4D97-AF65-F5344CB8AC3E}">
        <p14:creationId xmlns:p14="http://schemas.microsoft.com/office/powerpoint/2010/main" val="375403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utdoor, man, bird, standing&#10;&#10;Description automatically generated">
            <a:extLst>
              <a:ext uri="{FF2B5EF4-FFF2-40B4-BE49-F238E27FC236}">
                <a16:creationId xmlns:a16="http://schemas.microsoft.com/office/drawing/2014/main" id="{25D67523-30B3-4099-994A-867EB2D62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0" r="21527"/>
          <a:stretch/>
        </p:blipFill>
        <p:spPr>
          <a:xfrm>
            <a:off x="5797543" y="-116722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7CAA4-0699-4746-8081-FD87756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798445"/>
            <a:ext cx="11386698" cy="131166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0000"/>
                </a:solidFill>
              </a:rPr>
              <a:t>Classification of the reviews based on subjectivity.</a:t>
            </a:r>
            <a:br>
              <a:rPr lang="en-CA" dirty="0">
                <a:solidFill>
                  <a:srgbClr val="000000"/>
                </a:solidFill>
              </a:rPr>
            </a:b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1C322-83F5-4353-94B0-65CBF2AAC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made use of a library called </a:t>
            </a:r>
            <a:r>
              <a:rPr lang="en-CA" dirty="0" err="1"/>
              <a:t>textblob</a:t>
            </a:r>
            <a:r>
              <a:rPr lang="en-CA" dirty="0"/>
              <a:t> to assign subjectivity scores to the sentences.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9582F4-3E3B-45A2-92E5-49892C3F5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152" y="2726093"/>
            <a:ext cx="4061812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5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utdoor, man, bird, standing&#10;&#10;Description automatically generated">
            <a:extLst>
              <a:ext uri="{FF2B5EF4-FFF2-40B4-BE49-F238E27FC236}">
                <a16:creationId xmlns:a16="http://schemas.microsoft.com/office/drawing/2014/main" id="{25D67523-30B3-4099-994A-867EB2D62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0" r="21527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7CAA4-0699-4746-8081-FD87756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798445"/>
            <a:ext cx="10830275" cy="131166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0000"/>
                </a:solidFill>
              </a:rPr>
              <a:t>Text preprocessing.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9EB5B9-9DE6-4F97-9D46-9B6958B1F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1454277"/>
            <a:ext cx="10904921" cy="378883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Some of the techniques used for text preprocessing: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Stemming.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Lemmatization.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Removal of stop words and special symbols.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Conversion of uppercase text to lowercase.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53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utdoor, man, bird, standing&#10;&#10;Description automatically generated">
            <a:extLst>
              <a:ext uri="{FF2B5EF4-FFF2-40B4-BE49-F238E27FC236}">
                <a16:creationId xmlns:a16="http://schemas.microsoft.com/office/drawing/2014/main" id="{25D67523-30B3-4099-994A-867EB2D62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0" r="21527"/>
          <a:stretch/>
        </p:blipFill>
        <p:spPr>
          <a:xfrm>
            <a:off x="5797543" y="-311275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7CAA4-0699-4746-8081-FD87756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798445"/>
            <a:ext cx="10830275" cy="131166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0000"/>
                </a:solidFill>
              </a:rPr>
              <a:t>Top 20 Unigrams for S10 with stop words.</a:t>
            </a:r>
          </a:p>
        </p:txBody>
      </p:sp>
      <p:pic>
        <p:nvPicPr>
          <p:cNvPr id="28" name="Content Placeholder 27" descr="A picture containing object, fence&#10;&#10;Description automatically generated">
            <a:extLst>
              <a:ext uri="{FF2B5EF4-FFF2-40B4-BE49-F238E27FC236}">
                <a16:creationId xmlns:a16="http://schemas.microsoft.com/office/drawing/2014/main" id="{0F10165D-11B3-455A-B0FE-66976AA9B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8174"/>
            <a:ext cx="10515600" cy="4206240"/>
          </a:xfrm>
        </p:spPr>
      </p:pic>
    </p:spTree>
    <p:extLst>
      <p:ext uri="{BB962C8B-B14F-4D97-AF65-F5344CB8AC3E}">
        <p14:creationId xmlns:p14="http://schemas.microsoft.com/office/powerpoint/2010/main" val="88855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utdoor, man, bird, standing&#10;&#10;Description automatically generated">
            <a:extLst>
              <a:ext uri="{FF2B5EF4-FFF2-40B4-BE49-F238E27FC236}">
                <a16:creationId xmlns:a16="http://schemas.microsoft.com/office/drawing/2014/main" id="{25D67523-30B3-4099-994A-867EB2D62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0" r="21527"/>
          <a:stretch/>
        </p:blipFill>
        <p:spPr>
          <a:xfrm>
            <a:off x="5797543" y="-311275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7CAA4-0699-4746-8081-FD87756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798445"/>
            <a:ext cx="10830275" cy="131166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0000"/>
                </a:solidFill>
              </a:rPr>
              <a:t>Top 5 Trigrams for the S10 and XR.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4F2B77-D0F2-4487-8D8D-4B26085C6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096" y="1879132"/>
            <a:ext cx="2987299" cy="4084674"/>
          </a:xfrm>
          <a:prstGeom prst="rect">
            <a:avLst/>
          </a:prstGeo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D98241BF-358C-42D1-AF72-FA06E3233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472799" y="1997060"/>
            <a:ext cx="3246401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4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utdoor, man, bird, standing&#10;&#10;Description automatically generated">
            <a:extLst>
              <a:ext uri="{FF2B5EF4-FFF2-40B4-BE49-F238E27FC236}">
                <a16:creationId xmlns:a16="http://schemas.microsoft.com/office/drawing/2014/main" id="{25D67523-30B3-4099-994A-867EB2D62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0" r="21527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7CAA4-0699-4746-8081-FD87756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798445"/>
            <a:ext cx="10830275" cy="1311664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000000"/>
                </a:solidFill>
              </a:rPr>
              <a:t>Comparison of ML models for subjectivity classification:</a:t>
            </a:r>
            <a:br>
              <a:rPr lang="en-CA" dirty="0">
                <a:solidFill>
                  <a:srgbClr val="000000"/>
                </a:solidFill>
              </a:rPr>
            </a:br>
            <a:br>
              <a:rPr lang="en-CA" dirty="0">
                <a:solidFill>
                  <a:srgbClr val="000000"/>
                </a:solidFill>
              </a:rPr>
            </a:b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9EB5B9-9DE6-4F97-9D46-9B6958B1F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1846163"/>
            <a:ext cx="10904921" cy="378883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All the sentences with a subjectivity score greater than 0.5 were labelled as 1 and the remaining were labelled as 0 for training of the models. 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Random Forest Classifier.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       Samsung Galaxy S10.                                                 iPhone XR.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We observe an accuracy of around 82.5% for both the devices with this classifier. 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BF8C7E-B19F-481C-8C83-EA3F69A36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403" y="3323311"/>
            <a:ext cx="3215919" cy="16384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06AAB8-8A49-47E2-94EB-1614E76FB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997" y="3384276"/>
            <a:ext cx="3406435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7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884</Words>
  <Application>Microsoft Office PowerPoint</Application>
  <PresentationFormat>Widescreen</PresentationFormat>
  <Paragraphs>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Feature Based Opinion Mining of Cellphone Reviews</vt:lpstr>
      <vt:lpstr>About the dataset.</vt:lpstr>
      <vt:lpstr>The distribution of star rating for the devices.</vt:lpstr>
      <vt:lpstr>The distribution of the reviews across the months.</vt:lpstr>
      <vt:lpstr>Classification of the reviews based on subjectivity. </vt:lpstr>
      <vt:lpstr>Text preprocessing.</vt:lpstr>
      <vt:lpstr>Top 20 Unigrams for S10 with stop words.</vt:lpstr>
      <vt:lpstr>Top 5 Trigrams for the S10 and XR.</vt:lpstr>
      <vt:lpstr>Comparison of ML models for subjectivity classification:  </vt:lpstr>
      <vt:lpstr>Comparison of ML models for subjectivity classification:  </vt:lpstr>
      <vt:lpstr>Comparison of ML models for subjectivity classification:  </vt:lpstr>
      <vt:lpstr>Rule Based Opinion Mining.</vt:lpstr>
      <vt:lpstr>Part Of Speech(POS) tagging.</vt:lpstr>
      <vt:lpstr>Detection of the aspect words.</vt:lpstr>
      <vt:lpstr>Aspect words for Galaxy S10 and iPhone XR.</vt:lpstr>
      <vt:lpstr>Detection of the sentiment towards Aspects.</vt:lpstr>
      <vt:lpstr>Classifying the aspects into positive and negative.</vt:lpstr>
      <vt:lpstr>Aspect based opinion results for the Samsung Galaxy S10:</vt:lpstr>
      <vt:lpstr>Aspect based opinion results for the iPhone XR: </vt:lpstr>
      <vt:lpstr>Conclusion and Future Work. 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Based Opinion Mining of Cellphone Reviews</dc:title>
  <dc:creator>Suraj Sajjan</dc:creator>
  <cp:lastModifiedBy>Suraj Sajjan</cp:lastModifiedBy>
  <cp:revision>48</cp:revision>
  <dcterms:created xsi:type="dcterms:W3CDTF">2019-12-01T02:25:21Z</dcterms:created>
  <dcterms:modified xsi:type="dcterms:W3CDTF">2019-12-02T17:00:07Z</dcterms:modified>
</cp:coreProperties>
</file>