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5" r:id="rId9"/>
    <p:sldId id="260" r:id="rId10"/>
    <p:sldId id="266" r:id="rId11"/>
    <p:sldId id="267" r:id="rId12"/>
    <p:sldId id="270" r:id="rId13"/>
    <p:sldId id="271" r:id="rId14"/>
    <p:sldId id="274" r:id="rId15"/>
    <p:sldId id="273" r:id="rId16"/>
    <p:sldId id="268" r:id="rId17"/>
    <p:sldId id="275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23EA-FB95-4AC8-A4BD-58E4669E0B1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53E84-709F-48AD-B377-36E23602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890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46754-D48D-4561-B55F-9FFCE584DA4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09CBC-FADD-4676-B5C3-313D902C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4925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9CBC-FADD-4676-B5C3-313D902CEF1C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8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809CBC-FADD-4676-B5C3-313D902CE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4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809CBC-FADD-4676-B5C3-313D902CEF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1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809CBC-FADD-4676-B5C3-313D902CEF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9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6CAF49-65C5-4079-8211-C2C336248627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24600"/>
            <a:ext cx="4038600" cy="365125"/>
          </a:xfrm>
        </p:spPr>
        <p:txBody>
          <a:bodyPr/>
          <a:lstStyle/>
          <a:p>
            <a:r>
              <a:rPr lang="en-US" dirty="0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5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4502B-A5B8-4C9C-9496-E4BC2519CBE5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E1B723-7CA0-47A5-B864-E1D2576AFFEC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7823A9-133F-442E-9BE6-B55F55A35407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24600"/>
            <a:ext cx="4038600" cy="365125"/>
          </a:xfrm>
        </p:spPr>
        <p:txBody>
          <a:bodyPr/>
          <a:lstStyle/>
          <a:p>
            <a:r>
              <a:rPr lang="en-US" dirty="0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8200" cy="79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31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09A8F3-C458-4A7F-8381-F162D0A5FB24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6A959C-253A-4732-A364-3F7972572838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5CDA54-F9C2-4AE0-A35F-BBB320900C40}" type="datetime1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8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70F2D0-8E3D-4806-88B7-A35EEEE634CB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391245-9AD2-410B-81D5-23E049DAEA56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5A9C23-7BD8-4329-A009-2B1B7DF4CDCA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2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3F3668-C2E4-47B0-9F4D-70A47AFDBCBE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40080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645578"/>
            <a:ext cx="5867400" cy="1755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1600">
              <a:spcBef>
                <a:spcPts val="0"/>
              </a:spcBef>
            </a:pPr>
            <a:r>
              <a:rPr lang="en-US" b="1" dirty="0">
                <a:solidFill>
                  <a:srgbClr val="366092"/>
                </a:solidFill>
              </a:rPr>
              <a:t/>
            </a:r>
            <a:br>
              <a:rPr lang="en-US" b="1" dirty="0">
                <a:solidFill>
                  <a:srgbClr val="366092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7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3810000" cy="9906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700" dirty="0"/>
              <a:t>Presented By</a:t>
            </a:r>
            <a:r>
              <a:rPr lang="en-US" sz="2700" dirty="0" smtClean="0"/>
              <a:t>:</a:t>
            </a:r>
          </a:p>
          <a:p>
            <a:pPr algn="l"/>
            <a:r>
              <a:rPr lang="en-US" sz="2700" dirty="0" smtClean="0"/>
              <a:t> </a:t>
            </a:r>
            <a:r>
              <a:rPr lang="en-IN" sz="2800" dirty="0"/>
              <a:t>Singh </a:t>
            </a:r>
            <a:r>
              <a:rPr lang="en-IN" sz="2800" dirty="0" err="1"/>
              <a:t>Suraj</a:t>
            </a:r>
            <a:r>
              <a:rPr lang="en-IN" sz="2800" dirty="0"/>
              <a:t> Arvind (40016)</a:t>
            </a: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29200" y="4800600"/>
            <a:ext cx="3962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Under the Guidance of </a:t>
            </a:r>
            <a:r>
              <a:rPr lang="en-US" dirty="0" smtClean="0"/>
              <a:t>:</a:t>
            </a:r>
          </a:p>
          <a:p>
            <a:pPr algn="l"/>
            <a:r>
              <a:rPr lang="en" dirty="0"/>
              <a:t>Dr. Jyoti Pareek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4038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1371600"/>
            <a:ext cx="6629400" cy="3505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Department of Computer Science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>Gujarat University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M.Sc.(Artificial Intelligence &amp; Machine Learning)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IV</a:t>
            </a:r>
            <a:endParaRPr lang="en-IN" sz="20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" b="1" dirty="0">
                <a:solidFill>
                  <a:srgbClr val="0E0F25"/>
                </a:solidFill>
                <a:highlight>
                  <a:srgbClr val="FFFFFF"/>
                </a:highlight>
              </a:rPr>
              <a:t>Sign Language Recognition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34856"/>
            <a:ext cx="1219200" cy="116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1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and validation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676400"/>
            <a:ext cx="5410200" cy="38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and validation accuracy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828800"/>
            <a:ext cx="5186739" cy="37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Plot fractional incorrect misclassifications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759" y="1600200"/>
            <a:ext cx="475448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and Accuracy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2927800" cy="327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1" y="1828800"/>
            <a:ext cx="4880086" cy="1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DETECTION PROCESS CAMARA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837" y="2133600"/>
            <a:ext cx="8075294" cy="3429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 </a:t>
            </a:r>
            <a:r>
              <a:rPr lang="en-IN" dirty="0"/>
              <a:t>Using Camera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1608742"/>
            <a:ext cx="5562600" cy="446333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1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study may extend our work to accept video frames to include letters j and z in the classification so that more varied inputs can be processed and understood by the network.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there is a need for a large public dataset for automatic sign language recognition to utilize new deep learning techniques and a better way to benchmark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3333"/>
            <a:ext cx="8229600" cy="31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18</a:t>
            </a:fld>
            <a:endParaRPr lang="en-US"/>
          </a:p>
        </p:txBody>
      </p:sp>
      <p:pic>
        <p:nvPicPr>
          <p:cNvPr id="6" name="Google Shape;117;p23"/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1" y="1341438"/>
            <a:ext cx="5638799" cy="3916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8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always having a great impact in every domain and how it is considered the meaning of the thoughts and expressions that attract the researchers to bridge this gap for every living being.</a:t>
            </a:r>
          </a:p>
          <a:p>
            <a:pPr>
              <a:spcBef>
                <a:spcPts val="1200"/>
              </a:spcBef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this project is to identify the symbolic expression through images so that the communication gap between a normal and hearing impaired person can be easily bridged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 is hardly live without communication, no matter whether it is in form of textual, voice or visual expression.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among the deaf and dumb people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carried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or visual expression.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communication is always in the scope of confidential and secure communication.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is learned by deaf and dumb, and usually it is not known to normal people, so it becomes a challenge for communication between a normal and hearing impaired person.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Nunito"/>
              </a:rPr>
              <a:t>Dataset Description </a:t>
            </a:r>
            <a:r>
              <a:rPr lang="en-IN" dirty="0" smtClean="0">
                <a:latin typeface="Nunito"/>
              </a:rPr>
              <a:t>and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14313" indent="-214313" algn="just"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format is patterned to match closely with the classic MNIST. Each training and test case marks a label from 0 to 25 as a matched map for every alphabetic letter A-Z (and no cases for 9=J or 25=Z due to gesture motions). The training data (27,455 samples) and test data (7172 samples) are approximately half the size of the standard MNIST but otherwise similar with a header row of the label, pixel1, pixel2…. pixel784 which represents a single 28x28 pixel image with grayscale values ranging 0-255. </a:t>
            </a:r>
          </a:p>
          <a:p>
            <a:pPr marL="214313" indent="-214313" algn="just"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seems balanced as for each training label, and enough training examples exist shown in Figure on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that we obtained during the exploration of the dataset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11.png" descr="Fig. 1">
            <a:extLst>
              <a:ext uri="{FF2B5EF4-FFF2-40B4-BE49-F238E27FC236}">
                <a16:creationId xmlns="" xmlns:a16="http://schemas.microsoft.com/office/drawing/2014/main" id="{14EB82B8-DAF0-4C2F-B5DF-1BB518C49D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04929" y="1600200"/>
            <a:ext cx="4881671" cy="45259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198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Images of the Dataset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 descr="https://miro.medium.com/max/665/1*MLudTwKUYiCYQE0cV7p6a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1620044"/>
            <a:ext cx="633412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588294"/>
            <a:ext cx="6334125" cy="44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Nunito"/>
              </a:rPr>
              <a:t>Steps for model construction and validation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7680C90-8FC3-4178-A424-3F9AD7DE02B5}"/>
              </a:ext>
            </a:extLst>
          </p:cNvPr>
          <p:cNvSpPr/>
          <p:nvPr/>
        </p:nvSpPr>
        <p:spPr>
          <a:xfrm>
            <a:off x="2424125" y="1651332"/>
            <a:ext cx="4114800" cy="551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Exploring the dataset</a:t>
            </a:r>
          </a:p>
        </p:txBody>
      </p:sp>
      <p:sp>
        <p:nvSpPr>
          <p:cNvPr id="7" name="Arrow: Down 4">
            <a:extLst>
              <a:ext uri="{FF2B5EF4-FFF2-40B4-BE49-F238E27FC236}">
                <a16:creationId xmlns="" xmlns:a16="http://schemas.microsoft.com/office/drawing/2014/main" id="{9EC280C9-2A05-4A63-8900-BD20E7153E60}"/>
              </a:ext>
            </a:extLst>
          </p:cNvPr>
          <p:cNvSpPr/>
          <p:nvPr/>
        </p:nvSpPr>
        <p:spPr>
          <a:xfrm>
            <a:off x="4313799" y="3306136"/>
            <a:ext cx="350354" cy="53671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742A397-B354-4469-9D63-8142589F7B9A}"/>
              </a:ext>
            </a:extLst>
          </p:cNvPr>
          <p:cNvSpPr/>
          <p:nvPr/>
        </p:nvSpPr>
        <p:spPr>
          <a:xfrm>
            <a:off x="2431576" y="2763668"/>
            <a:ext cx="4114800" cy="551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Building the CNN Model</a:t>
            </a:r>
          </a:p>
        </p:txBody>
      </p:sp>
      <p:sp>
        <p:nvSpPr>
          <p:cNvPr id="9" name="Arrow: Down 7">
            <a:extLst>
              <a:ext uri="{FF2B5EF4-FFF2-40B4-BE49-F238E27FC236}">
                <a16:creationId xmlns="" xmlns:a16="http://schemas.microsoft.com/office/drawing/2014/main" id="{DB159741-18CD-49B6-910B-3B5F53563F51}"/>
              </a:ext>
            </a:extLst>
          </p:cNvPr>
          <p:cNvSpPr/>
          <p:nvPr/>
        </p:nvSpPr>
        <p:spPr>
          <a:xfrm>
            <a:off x="4306348" y="2212047"/>
            <a:ext cx="350354" cy="551621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7305803-FCCD-4200-9A6A-60ED8805CCE6}"/>
              </a:ext>
            </a:extLst>
          </p:cNvPr>
          <p:cNvSpPr/>
          <p:nvPr/>
        </p:nvSpPr>
        <p:spPr>
          <a:xfrm>
            <a:off x="2431576" y="3866911"/>
            <a:ext cx="4114800" cy="551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Training and validating the model with the training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9D4C04C-12FE-460A-8973-11225FCC4BB9}"/>
              </a:ext>
            </a:extLst>
          </p:cNvPr>
          <p:cNvSpPr/>
          <p:nvPr/>
        </p:nvSpPr>
        <p:spPr>
          <a:xfrm>
            <a:off x="2431576" y="5038864"/>
            <a:ext cx="4114800" cy="551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Testing the model with testing dataset</a:t>
            </a:r>
          </a:p>
        </p:txBody>
      </p:sp>
      <p:sp>
        <p:nvSpPr>
          <p:cNvPr id="12" name="Arrow: Down 13">
            <a:extLst>
              <a:ext uri="{FF2B5EF4-FFF2-40B4-BE49-F238E27FC236}">
                <a16:creationId xmlns="" xmlns:a16="http://schemas.microsoft.com/office/drawing/2014/main" id="{B54CC3D7-736A-41C3-86B8-E440CFB51332}"/>
              </a:ext>
            </a:extLst>
          </p:cNvPr>
          <p:cNvSpPr/>
          <p:nvPr/>
        </p:nvSpPr>
        <p:spPr>
          <a:xfrm>
            <a:off x="4313799" y="4418532"/>
            <a:ext cx="350354" cy="62033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36488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Nunito"/>
              </a:rPr>
              <a:t>Architecture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4468667"/>
            <a:ext cx="6912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Input Image</a:t>
            </a:r>
          </a:p>
          <a:p>
            <a:endParaRPr lang="en-IN" sz="750" dirty="0"/>
          </a:p>
        </p:txBody>
      </p:sp>
      <p:sp>
        <p:nvSpPr>
          <p:cNvPr id="7" name="TextBox 6"/>
          <p:cNvSpPr txBox="1"/>
          <p:nvPr/>
        </p:nvSpPr>
        <p:spPr>
          <a:xfrm>
            <a:off x="2990333" y="4328038"/>
            <a:ext cx="11576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 smtClean="0"/>
              <a:t>Convolution(64)+</a:t>
            </a:r>
            <a:r>
              <a:rPr lang="en-IN" sz="750" dirty="0" err="1"/>
              <a:t>ReLU</a:t>
            </a:r>
            <a:endParaRPr lang="en-IN" sz="750" dirty="0"/>
          </a:p>
          <a:p>
            <a:endParaRPr lang="en-IN" sz="750" dirty="0"/>
          </a:p>
        </p:txBody>
      </p:sp>
      <p:sp>
        <p:nvSpPr>
          <p:cNvPr id="8" name="TextBox 7"/>
          <p:cNvSpPr txBox="1"/>
          <p:nvPr/>
        </p:nvSpPr>
        <p:spPr>
          <a:xfrm>
            <a:off x="5597753" y="4117550"/>
            <a:ext cx="81443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750" dirty="0"/>
          </a:p>
          <a:p>
            <a:r>
              <a:rPr lang="en-IN" sz="750" dirty="0"/>
              <a:t> Max Pooling</a:t>
            </a:r>
          </a:p>
          <a:p>
            <a:r>
              <a:rPr lang="en-IN" sz="750" dirty="0"/>
              <a:t>(2 x 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5268" y="4246602"/>
            <a:ext cx="840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750" dirty="0"/>
          </a:p>
          <a:p>
            <a:r>
              <a:rPr lang="en-IN" sz="750" dirty="0"/>
              <a:t> Max Pooling (2 x 2)</a:t>
            </a:r>
          </a:p>
          <a:p>
            <a:endParaRPr lang="en-IN" sz="750" dirty="0"/>
          </a:p>
        </p:txBody>
      </p:sp>
      <p:sp>
        <p:nvSpPr>
          <p:cNvPr id="10" name="TextBox 9"/>
          <p:cNvSpPr txBox="1"/>
          <p:nvPr/>
        </p:nvSpPr>
        <p:spPr>
          <a:xfrm>
            <a:off x="4002528" y="4188163"/>
            <a:ext cx="876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750" dirty="0"/>
          </a:p>
          <a:p>
            <a:r>
              <a:rPr lang="en-IN" sz="750" dirty="0"/>
              <a:t> Max </a:t>
            </a:r>
            <a:r>
              <a:rPr lang="en-IN" sz="750" dirty="0" smtClean="0"/>
              <a:t>Pooling   </a:t>
            </a:r>
            <a:r>
              <a:rPr lang="en-IN" sz="750" dirty="0"/>
              <a:t>(2 x 2)</a:t>
            </a:r>
          </a:p>
          <a:p>
            <a:endParaRPr lang="en-IN" sz="750" dirty="0"/>
          </a:p>
        </p:txBody>
      </p:sp>
      <p:sp>
        <p:nvSpPr>
          <p:cNvPr id="11" name="TextBox 10"/>
          <p:cNvSpPr txBox="1"/>
          <p:nvPr/>
        </p:nvSpPr>
        <p:spPr>
          <a:xfrm>
            <a:off x="6947111" y="4361287"/>
            <a:ext cx="74732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 smtClean="0"/>
              <a:t>Dropout(128)</a:t>
            </a:r>
            <a:endParaRPr lang="en-IN" sz="750" dirty="0"/>
          </a:p>
        </p:txBody>
      </p:sp>
      <p:sp>
        <p:nvSpPr>
          <p:cNvPr id="12" name="TextBox 11"/>
          <p:cNvSpPr txBox="1"/>
          <p:nvPr/>
        </p:nvSpPr>
        <p:spPr>
          <a:xfrm>
            <a:off x="8541642" y="2767747"/>
            <a:ext cx="24878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38336" y="2951293"/>
            <a:ext cx="24878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1504" y="3144454"/>
            <a:ext cx="25359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73099" y="4019426"/>
            <a:ext cx="24878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9479" y="2895807"/>
            <a:ext cx="685800" cy="1585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750"/>
          </a:p>
        </p:txBody>
      </p:sp>
      <p:sp>
        <p:nvSpPr>
          <p:cNvPr id="17" name="Rectangle 16"/>
          <p:cNvSpPr/>
          <p:nvPr/>
        </p:nvSpPr>
        <p:spPr>
          <a:xfrm>
            <a:off x="1203006" y="3063394"/>
            <a:ext cx="685800" cy="1200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750"/>
          </a:p>
        </p:txBody>
      </p:sp>
      <p:sp>
        <p:nvSpPr>
          <p:cNvPr id="18" name="Rectangle 17"/>
          <p:cNvSpPr/>
          <p:nvPr/>
        </p:nvSpPr>
        <p:spPr>
          <a:xfrm>
            <a:off x="2202592" y="3135959"/>
            <a:ext cx="685800" cy="1010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750"/>
          </a:p>
        </p:txBody>
      </p:sp>
      <p:sp>
        <p:nvSpPr>
          <p:cNvPr id="19" name="Rectangle 18"/>
          <p:cNvSpPr/>
          <p:nvPr/>
        </p:nvSpPr>
        <p:spPr>
          <a:xfrm>
            <a:off x="3135526" y="3192261"/>
            <a:ext cx="685800" cy="872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750"/>
          </a:p>
        </p:txBody>
      </p:sp>
      <p:sp>
        <p:nvSpPr>
          <p:cNvPr id="20" name="Rectangle 19"/>
          <p:cNvSpPr/>
          <p:nvPr/>
        </p:nvSpPr>
        <p:spPr>
          <a:xfrm>
            <a:off x="3967012" y="3416682"/>
            <a:ext cx="685800" cy="613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750"/>
          </a:p>
        </p:txBody>
      </p:sp>
      <p:sp>
        <p:nvSpPr>
          <p:cNvPr id="21" name="Rectangle 20"/>
          <p:cNvSpPr/>
          <p:nvPr/>
        </p:nvSpPr>
        <p:spPr>
          <a:xfrm>
            <a:off x="4683703" y="3448983"/>
            <a:ext cx="685800" cy="473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75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75215" y="2945936"/>
            <a:ext cx="427791" cy="343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75215" y="3936978"/>
            <a:ext cx="427791" cy="29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64542" y="3514276"/>
            <a:ext cx="685800" cy="374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750"/>
          </a:p>
        </p:txBody>
      </p:sp>
      <p:sp>
        <p:nvSpPr>
          <p:cNvPr id="25" name="Rectangle 24"/>
          <p:cNvSpPr/>
          <p:nvPr/>
        </p:nvSpPr>
        <p:spPr>
          <a:xfrm>
            <a:off x="6448475" y="2905077"/>
            <a:ext cx="284206" cy="1283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750"/>
          </a:p>
        </p:txBody>
      </p:sp>
      <p:sp>
        <p:nvSpPr>
          <p:cNvPr id="26" name="Rectangle 25"/>
          <p:cNvSpPr/>
          <p:nvPr/>
        </p:nvSpPr>
        <p:spPr>
          <a:xfrm>
            <a:off x="7102045" y="2928891"/>
            <a:ext cx="284206" cy="1283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750"/>
          </a:p>
        </p:txBody>
      </p:sp>
      <p:sp>
        <p:nvSpPr>
          <p:cNvPr id="27" name="Rectangle 26"/>
          <p:cNvSpPr/>
          <p:nvPr/>
        </p:nvSpPr>
        <p:spPr>
          <a:xfrm>
            <a:off x="7565716" y="2905077"/>
            <a:ext cx="284206" cy="1283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75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661177" y="3078726"/>
            <a:ext cx="541415" cy="269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661177" y="3756575"/>
            <a:ext cx="541415" cy="273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84505" y="3161117"/>
            <a:ext cx="451021" cy="208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684505" y="3796537"/>
            <a:ext cx="451021" cy="12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75075" y="3163175"/>
            <a:ext cx="486271" cy="31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0" idx="1"/>
          </p:cNvCxnSpPr>
          <p:nvPr/>
        </p:nvCxnSpPr>
        <p:spPr>
          <a:xfrm flipV="1">
            <a:off x="3608172" y="3723244"/>
            <a:ext cx="358840" cy="112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1" idx="0"/>
          </p:cNvCxnSpPr>
          <p:nvPr/>
        </p:nvCxnSpPr>
        <p:spPr>
          <a:xfrm>
            <a:off x="4481103" y="3369650"/>
            <a:ext cx="545500" cy="7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352667" y="3781830"/>
            <a:ext cx="404580" cy="7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4" idx="0"/>
          </p:cNvCxnSpPr>
          <p:nvPr/>
        </p:nvCxnSpPr>
        <p:spPr>
          <a:xfrm>
            <a:off x="5187222" y="3433530"/>
            <a:ext cx="620220" cy="80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962605" y="3791938"/>
            <a:ext cx="651349" cy="6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5" idx="0"/>
          </p:cNvCxnSpPr>
          <p:nvPr/>
        </p:nvCxnSpPr>
        <p:spPr>
          <a:xfrm flipV="1">
            <a:off x="5997456" y="2905076"/>
            <a:ext cx="593123" cy="576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04971" y="3701506"/>
            <a:ext cx="674318" cy="451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22509" y="3097068"/>
            <a:ext cx="364089" cy="192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42385" y="2937163"/>
            <a:ext cx="359660" cy="22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5" idx="3"/>
          </p:cNvCxnSpPr>
          <p:nvPr/>
        </p:nvCxnSpPr>
        <p:spPr>
          <a:xfrm>
            <a:off x="6732681" y="3546620"/>
            <a:ext cx="355257" cy="235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740607" y="3701733"/>
            <a:ext cx="345991" cy="235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722509" y="3777730"/>
            <a:ext cx="364089" cy="347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691935" y="3561145"/>
            <a:ext cx="388802" cy="424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6" idx="1"/>
          </p:cNvCxnSpPr>
          <p:nvPr/>
        </p:nvCxnSpPr>
        <p:spPr>
          <a:xfrm>
            <a:off x="6728690" y="3357639"/>
            <a:ext cx="373355" cy="21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732681" y="3022939"/>
            <a:ext cx="388802" cy="492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71099" y="4385102"/>
            <a:ext cx="118494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750" dirty="0" smtClean="0"/>
              <a:t>Convolution (32)+</a:t>
            </a:r>
            <a:r>
              <a:rPr lang="en-IN" sz="750" dirty="0" err="1" smtClean="0"/>
              <a:t>ReLU</a:t>
            </a:r>
            <a:endParaRPr lang="en-IN" sz="750" dirty="0"/>
          </a:p>
        </p:txBody>
      </p:sp>
      <p:sp>
        <p:nvSpPr>
          <p:cNvPr id="49" name="TextBox 48"/>
          <p:cNvSpPr txBox="1"/>
          <p:nvPr/>
        </p:nvSpPr>
        <p:spPr>
          <a:xfrm>
            <a:off x="4685113" y="4211246"/>
            <a:ext cx="101854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50" dirty="0" smtClean="0"/>
              <a:t>Convolution(128)+</a:t>
            </a:r>
            <a:r>
              <a:rPr lang="en-IN" sz="750" dirty="0" err="1" smtClean="0"/>
              <a:t>ReLU</a:t>
            </a:r>
            <a:endParaRPr lang="en-IN" sz="750" dirty="0"/>
          </a:p>
          <a:p>
            <a:endParaRPr lang="en-IN" sz="750" dirty="0"/>
          </a:p>
        </p:txBody>
      </p:sp>
      <p:sp>
        <p:nvSpPr>
          <p:cNvPr id="50" name="TextBox 49"/>
          <p:cNvSpPr txBox="1"/>
          <p:nvPr/>
        </p:nvSpPr>
        <p:spPr>
          <a:xfrm>
            <a:off x="6408320" y="4327394"/>
            <a:ext cx="47801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750" dirty="0"/>
              <a:t>Flatten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68734" y="4245617"/>
            <a:ext cx="61908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750" dirty="0" smtClean="0"/>
              <a:t>   	</a:t>
            </a:r>
            <a:r>
              <a:rPr lang="en-IN" sz="750" dirty="0" err="1" smtClean="0"/>
              <a:t>Softmax</a:t>
            </a:r>
            <a:endParaRPr lang="en-IN" sz="75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8364231" y="2929798"/>
            <a:ext cx="132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364231" y="3069384"/>
            <a:ext cx="132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364231" y="3235324"/>
            <a:ext cx="132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351874" y="4135351"/>
            <a:ext cx="132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86250" y="2983125"/>
            <a:ext cx="206295" cy="210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054489" y="2905076"/>
            <a:ext cx="284206" cy="1330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750"/>
          </a:p>
        </p:txBody>
      </p:sp>
      <p:sp>
        <p:nvSpPr>
          <p:cNvPr id="58" name="TextBox 57"/>
          <p:cNvSpPr txBox="1"/>
          <p:nvPr/>
        </p:nvSpPr>
        <p:spPr>
          <a:xfrm>
            <a:off x="7425558" y="4265617"/>
            <a:ext cx="69442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 smtClean="0"/>
              <a:t>Dropout(28)</a:t>
            </a:r>
            <a:endParaRPr lang="en-IN" sz="750" dirty="0"/>
          </a:p>
        </p:txBody>
      </p:sp>
      <p:cxnSp>
        <p:nvCxnSpPr>
          <p:cNvPr id="59" name="Straight Connector 58"/>
          <p:cNvCxnSpPr>
            <a:endCxn id="27" idx="1"/>
          </p:cNvCxnSpPr>
          <p:nvPr/>
        </p:nvCxnSpPr>
        <p:spPr>
          <a:xfrm>
            <a:off x="7381725" y="3305306"/>
            <a:ext cx="183991" cy="241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386250" y="3347989"/>
            <a:ext cx="206295" cy="448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386250" y="3723243"/>
            <a:ext cx="206295" cy="30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386251" y="3043625"/>
            <a:ext cx="183991" cy="14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386250" y="3570434"/>
            <a:ext cx="206295" cy="448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849922" y="3097068"/>
            <a:ext cx="204568" cy="82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386251" y="3236786"/>
            <a:ext cx="179465" cy="33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7" idx="1"/>
          </p:cNvCxnSpPr>
          <p:nvPr/>
        </p:nvCxnSpPr>
        <p:spPr>
          <a:xfrm flipV="1">
            <a:off x="7819370" y="3570561"/>
            <a:ext cx="235120" cy="145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349764" y="3157354"/>
            <a:ext cx="228600" cy="174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795271" y="3264014"/>
            <a:ext cx="286838" cy="105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7849921" y="3369650"/>
            <a:ext cx="199362" cy="20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7844715" y="3654004"/>
            <a:ext cx="237394" cy="365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849921" y="2983125"/>
            <a:ext cx="232188" cy="11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849921" y="3773333"/>
            <a:ext cx="220439" cy="42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95270" y="3156109"/>
            <a:ext cx="232188" cy="11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57" idx="1"/>
          </p:cNvCxnSpPr>
          <p:nvPr/>
        </p:nvCxnSpPr>
        <p:spPr>
          <a:xfrm>
            <a:off x="7836110" y="3406119"/>
            <a:ext cx="218379" cy="164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9</a:t>
            </a:fld>
            <a:endParaRPr lang="en-US"/>
          </a:p>
        </p:txBody>
      </p:sp>
      <p:pic>
        <p:nvPicPr>
          <p:cNvPr id="75" name="Content Placeholder 7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688" y="1600200"/>
            <a:ext cx="436462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9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334</TotalTime>
  <Words>476</Words>
  <Application>Microsoft Office PowerPoint</Application>
  <PresentationFormat>On-screen Show (4:3)</PresentationFormat>
  <Paragraphs>94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Nunito</vt:lpstr>
      <vt:lpstr>Times New Roman</vt:lpstr>
      <vt:lpstr>Office Theme</vt:lpstr>
      <vt:lpstr>PowerPoint Presentation</vt:lpstr>
      <vt:lpstr>Objective</vt:lpstr>
      <vt:lpstr>Introduction</vt:lpstr>
      <vt:lpstr>Dataset Description and Exploration</vt:lpstr>
      <vt:lpstr>PowerPoint Presentation</vt:lpstr>
      <vt:lpstr>Images of the Dataset </vt:lpstr>
      <vt:lpstr>Steps for model construction and validation</vt:lpstr>
      <vt:lpstr>Architecture</vt:lpstr>
      <vt:lpstr>Model Summary</vt:lpstr>
      <vt:lpstr>Training and validation loss</vt:lpstr>
      <vt:lpstr>Training and validation accuracy</vt:lpstr>
      <vt:lpstr>Plot fractional incorrect misclassifications</vt:lpstr>
      <vt:lpstr>Predict and Accuracy</vt:lpstr>
      <vt:lpstr>DETECTION PROCESS CAMARA</vt:lpstr>
      <vt:lpstr>Predict Using Camera</vt:lpstr>
      <vt:lpstr>Future Reference</vt:lpstr>
      <vt:lpstr>References 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Khyati Rami</dc:creator>
  <cp:lastModifiedBy>HP</cp:lastModifiedBy>
  <cp:revision>55</cp:revision>
  <dcterms:created xsi:type="dcterms:W3CDTF">2019-12-05T09:02:25Z</dcterms:created>
  <dcterms:modified xsi:type="dcterms:W3CDTF">2022-06-30T10:00:34Z</dcterms:modified>
</cp:coreProperties>
</file>