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notesMasterIdLst>
    <p:notesMasterId r:id="rId16"/>
  </p:notesMasterIdLst>
  <p:sldIdLst>
    <p:sldId id="256" r:id="rId2"/>
    <p:sldId id="257" r:id="rId3"/>
    <p:sldId id="270" r:id="rId4"/>
    <p:sldId id="258" r:id="rId5"/>
    <p:sldId id="267" r:id="rId6"/>
    <p:sldId id="271" r:id="rId7"/>
    <p:sldId id="264" r:id="rId8"/>
    <p:sldId id="259" r:id="rId9"/>
    <p:sldId id="268" r:id="rId10"/>
    <p:sldId id="273" r:id="rId11"/>
    <p:sldId id="272" r:id="rId12"/>
    <p:sldId id="261" r:id="rId13"/>
    <p:sldId id="263"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8ACF16C-48FA-3A1C-FE45-7F1978216035}" name="MOHINI BADGUJAR" initials="MB" userId="08dd296d639944f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60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707A9-C101-4230-842E-4B4A610AD0F7}" type="datetimeFigureOut">
              <a:rPr lang="en-IN" smtClean="0"/>
              <a:t>26-01-2023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FA15E1-02F3-4765-AC41-11DEC171A993}" type="slidenum">
              <a:rPr lang="en-IN" smtClean="0"/>
              <a:t>‹#›</a:t>
            </a:fld>
            <a:endParaRPr lang="en-IN"/>
          </a:p>
        </p:txBody>
      </p:sp>
    </p:spTree>
    <p:extLst>
      <p:ext uri="{BB962C8B-B14F-4D97-AF65-F5344CB8AC3E}">
        <p14:creationId xmlns:p14="http://schemas.microsoft.com/office/powerpoint/2010/main" val="117711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FA15E1-02F3-4765-AC41-11DEC171A993}" type="slidenum">
              <a:rPr lang="en-IN" smtClean="0"/>
              <a:t>1</a:t>
            </a:fld>
            <a:endParaRPr lang="en-IN"/>
          </a:p>
        </p:txBody>
      </p:sp>
    </p:spTree>
    <p:extLst>
      <p:ext uri="{BB962C8B-B14F-4D97-AF65-F5344CB8AC3E}">
        <p14:creationId xmlns:p14="http://schemas.microsoft.com/office/powerpoint/2010/main" val="415769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97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309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837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8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4861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2448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804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451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813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032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888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536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414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33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426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489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1/26/2023</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77631025"/>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924800" cy="1927225"/>
          </a:xfrm>
        </p:spPr>
        <p:txBody>
          <a:bodyPr/>
          <a:lstStyle/>
          <a:p>
            <a:pPr algn="ctr"/>
            <a:r>
              <a:rPr lang="en-IN" sz="4800" b="1" dirty="0"/>
              <a:t>AMAZON WEB SERVICES</a:t>
            </a:r>
          </a:p>
        </p:txBody>
      </p:sp>
      <p:sp>
        <p:nvSpPr>
          <p:cNvPr id="3" name="Subtitle 2"/>
          <p:cNvSpPr>
            <a:spLocks noGrp="1"/>
          </p:cNvSpPr>
          <p:nvPr>
            <p:ph type="subTitle" idx="1"/>
          </p:nvPr>
        </p:nvSpPr>
        <p:spPr>
          <a:xfrm>
            <a:off x="5943600" y="3962400"/>
            <a:ext cx="1981200" cy="1981200"/>
          </a:xfrm>
        </p:spPr>
        <p:txBody>
          <a:bodyPr>
            <a:noAutofit/>
          </a:bodyPr>
          <a:lstStyle/>
          <a:p>
            <a:r>
              <a:rPr lang="en-IN" sz="1600" b="1" dirty="0">
                <a:latin typeface="Calibri" pitchFamily="34" charset="0"/>
                <a:cs typeface="Calibri" pitchFamily="34" charset="0"/>
              </a:rPr>
              <a:t>  AWS</a:t>
            </a:r>
          </a:p>
        </p:txBody>
      </p:sp>
      <p:pic>
        <p:nvPicPr>
          <p:cNvPr id="7" name="Picture 6">
            <a:extLst>
              <a:ext uri="{FF2B5EF4-FFF2-40B4-BE49-F238E27FC236}">
                <a16:creationId xmlns:a16="http://schemas.microsoft.com/office/drawing/2014/main" id="{EF5AEFF7-8D41-C146-3EB5-2A5F80B2E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 y="4343400"/>
            <a:ext cx="995363" cy="761999"/>
          </a:xfrm>
          <a:prstGeom prst="rect">
            <a:avLst/>
          </a:prstGeom>
        </p:spPr>
      </p:pic>
    </p:spTree>
    <p:extLst>
      <p:ext uri="{BB962C8B-B14F-4D97-AF65-F5344CB8AC3E}">
        <p14:creationId xmlns:p14="http://schemas.microsoft.com/office/powerpoint/2010/main" val="359407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3FD5-5ED1-F621-8707-8DFEE9AFEF9F}"/>
              </a:ext>
            </a:extLst>
          </p:cNvPr>
          <p:cNvSpPr>
            <a:spLocks noGrp="1"/>
          </p:cNvSpPr>
          <p:nvPr>
            <p:ph type="title"/>
          </p:nvPr>
        </p:nvSpPr>
        <p:spPr>
          <a:xfrm>
            <a:off x="1676401" y="609600"/>
            <a:ext cx="6858000" cy="609600"/>
          </a:xfrm>
        </p:spPr>
        <p:txBody>
          <a:bodyPr>
            <a:normAutofit/>
          </a:bodyPr>
          <a:lstStyle/>
          <a:p>
            <a:r>
              <a:rPr lang="en-US" sz="2800" b="1" dirty="0"/>
              <a:t>General comparison </a:t>
            </a:r>
            <a:endParaRPr lang="en-IN" sz="2800" dirty="0"/>
          </a:p>
        </p:txBody>
      </p:sp>
      <p:pic>
        <p:nvPicPr>
          <p:cNvPr id="2050" name="Picture 2" descr="C:\Users\User\Downloads\WhatsApp Image 2023-01-21 at 2.23.24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092" y="1447801"/>
            <a:ext cx="7046400" cy="52875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AC889D-8177-148A-6B8E-14CCCCDEF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118861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F69D-483E-23EA-21D1-9C3420E89147}"/>
              </a:ext>
            </a:extLst>
          </p:cNvPr>
          <p:cNvSpPr>
            <a:spLocks noGrp="1"/>
          </p:cNvSpPr>
          <p:nvPr>
            <p:ph type="title"/>
          </p:nvPr>
        </p:nvSpPr>
        <p:spPr/>
        <p:txBody>
          <a:bodyPr/>
          <a:lstStyle/>
          <a:p>
            <a:r>
              <a:rPr lang="en-IN" sz="2800" b="1" dirty="0"/>
              <a:t>AWS Global Infrastructure</a:t>
            </a:r>
            <a:r>
              <a:rPr lang="en-IN" dirty="0"/>
              <a:t>:</a:t>
            </a:r>
          </a:p>
        </p:txBody>
      </p:sp>
      <p:sp>
        <p:nvSpPr>
          <p:cNvPr id="3" name="Content Placeholder 2">
            <a:extLst>
              <a:ext uri="{FF2B5EF4-FFF2-40B4-BE49-F238E27FC236}">
                <a16:creationId xmlns:a16="http://schemas.microsoft.com/office/drawing/2014/main" id="{669BB510-63A7-0FE2-129F-46F2663E155F}"/>
              </a:ext>
            </a:extLst>
          </p:cNvPr>
          <p:cNvSpPr>
            <a:spLocks noGrp="1"/>
          </p:cNvSpPr>
          <p:nvPr>
            <p:ph idx="1"/>
          </p:nvPr>
        </p:nvSpPr>
        <p:spPr>
          <a:xfrm>
            <a:off x="1219200" y="1905000"/>
            <a:ext cx="7543800" cy="2667000"/>
          </a:xfrm>
        </p:spPr>
        <p:txBody>
          <a:bodyPr>
            <a:normAutofit fontScale="92500" lnSpcReduction="10000"/>
          </a:bodyPr>
          <a:lstStyle/>
          <a:p>
            <a:pPr marL="0" indent="0">
              <a:buNone/>
            </a:pPr>
            <a:r>
              <a:rPr lang="en-IN" sz="1900" b="1" dirty="0"/>
              <a:t>Components Of AWS Infrastructure:</a:t>
            </a:r>
          </a:p>
          <a:p>
            <a:pPr marL="0" indent="0">
              <a:buNone/>
            </a:pPr>
            <a:endParaRPr lang="en-IN" sz="1900" dirty="0">
              <a:latin typeface="Calibri" pitchFamily="34" charset="0"/>
              <a:cs typeface="Calibri" pitchFamily="34" charset="0"/>
            </a:endParaRPr>
          </a:p>
          <a:p>
            <a:pPr marL="0" indent="0">
              <a:buNone/>
            </a:pPr>
            <a:r>
              <a:rPr lang="en-IN" sz="1900" dirty="0">
                <a:latin typeface="Calibri" pitchFamily="34" charset="0"/>
                <a:cs typeface="Calibri" pitchFamily="34" charset="0"/>
              </a:rPr>
              <a:t>1) Region</a:t>
            </a:r>
          </a:p>
          <a:p>
            <a:pPr marL="457200" indent="-457200">
              <a:buAutoNum type="arabicParenR"/>
            </a:pPr>
            <a:endParaRPr lang="en-IN" sz="1900" dirty="0">
              <a:latin typeface="Calibri" pitchFamily="34" charset="0"/>
              <a:cs typeface="Calibri" pitchFamily="34" charset="0"/>
            </a:endParaRPr>
          </a:p>
          <a:p>
            <a:pPr marL="0" indent="0">
              <a:buNone/>
            </a:pPr>
            <a:r>
              <a:rPr lang="en-IN" sz="1900" dirty="0">
                <a:latin typeface="Calibri" pitchFamily="34" charset="0"/>
                <a:cs typeface="Calibri" pitchFamily="34" charset="0"/>
              </a:rPr>
              <a:t>2) Availability Zones</a:t>
            </a:r>
          </a:p>
          <a:p>
            <a:pPr marL="0" indent="0">
              <a:buNone/>
            </a:pPr>
            <a:endParaRPr lang="en-IN" sz="1900" dirty="0">
              <a:latin typeface="Calibri" pitchFamily="34" charset="0"/>
              <a:cs typeface="Calibri" pitchFamily="34" charset="0"/>
            </a:endParaRPr>
          </a:p>
          <a:p>
            <a:pPr marL="0" indent="0">
              <a:buNone/>
            </a:pPr>
            <a:r>
              <a:rPr lang="en-IN" sz="1900" dirty="0">
                <a:latin typeface="Calibri" pitchFamily="34" charset="0"/>
                <a:cs typeface="Calibri" pitchFamily="34" charset="0"/>
              </a:rPr>
              <a:t>3) Local Zones</a:t>
            </a:r>
          </a:p>
          <a:p>
            <a:pPr marL="0" indent="0">
              <a:buNone/>
            </a:pPr>
            <a:endParaRPr lang="en-IN" sz="2000" dirty="0"/>
          </a:p>
        </p:txBody>
      </p:sp>
      <p:pic>
        <p:nvPicPr>
          <p:cNvPr id="4" name="Picture 3">
            <a:extLst>
              <a:ext uri="{FF2B5EF4-FFF2-40B4-BE49-F238E27FC236}">
                <a16:creationId xmlns:a16="http://schemas.microsoft.com/office/drawing/2014/main" id="{679DE78A-FFB4-A377-2628-BEA259A16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188132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800" b="1" dirty="0"/>
              <a:t>Global network of AWS Regions and availability zones</a:t>
            </a:r>
          </a:p>
        </p:txBody>
      </p:sp>
      <p:pic>
        <p:nvPicPr>
          <p:cNvPr id="1026" name="Picture 2" descr="C:\Users\User\Pictures\Screenshots\Screenshot (177).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1600" y="1905000"/>
            <a:ext cx="7620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9D4E54E-E955-9D9A-51F4-1E25F6294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198684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t>Conclusion</a:t>
            </a:r>
          </a:p>
        </p:txBody>
      </p:sp>
      <p:sp>
        <p:nvSpPr>
          <p:cNvPr id="3" name="Content Placeholder 2"/>
          <p:cNvSpPr>
            <a:spLocks noGrp="1"/>
          </p:cNvSpPr>
          <p:nvPr>
            <p:ph idx="1"/>
          </p:nvPr>
        </p:nvSpPr>
        <p:spPr>
          <a:xfrm>
            <a:off x="457200" y="1600200"/>
            <a:ext cx="8229600" cy="4343400"/>
          </a:xfrm>
        </p:spPr>
        <p:txBody>
          <a:bodyPr>
            <a:normAutofit/>
          </a:bodyPr>
          <a:lstStyle/>
          <a:p>
            <a:r>
              <a:rPr lang="en-IN" sz="1800" dirty="0">
                <a:latin typeface="Calibri" pitchFamily="34" charset="0"/>
                <a:cs typeface="Calibri" pitchFamily="34" charset="0"/>
              </a:rPr>
              <a:t>In order to start using a model for practical decision-making, it needs to be effectively deployed into production.</a:t>
            </a:r>
          </a:p>
          <a:p>
            <a:endParaRPr lang="en-IN" sz="1800" dirty="0">
              <a:latin typeface="Calibri" pitchFamily="34" charset="0"/>
              <a:cs typeface="Calibri" pitchFamily="34" charset="0"/>
            </a:endParaRPr>
          </a:p>
          <a:p>
            <a:r>
              <a:rPr lang="en-IN" sz="1800" dirty="0">
                <a:latin typeface="Calibri" pitchFamily="34" charset="0"/>
                <a:cs typeface="Calibri" pitchFamily="34" charset="0"/>
              </a:rPr>
              <a:t>Cloud computing provides the most flexible and efficient way to deploy ML models.</a:t>
            </a:r>
          </a:p>
          <a:p>
            <a:endParaRPr lang="en-IN" sz="1800" dirty="0">
              <a:latin typeface="Calibri" pitchFamily="34" charset="0"/>
              <a:cs typeface="Calibri" pitchFamily="34" charset="0"/>
            </a:endParaRPr>
          </a:p>
          <a:p>
            <a:r>
              <a:rPr lang="en-US" sz="1800" dirty="0">
                <a:latin typeface="Calibri" pitchFamily="34" charset="0"/>
                <a:cs typeface="Calibri" pitchFamily="34" charset="0"/>
              </a:rPr>
              <a:t>AWS is the most popular cloud computing platform offered by the Amazon. </a:t>
            </a:r>
          </a:p>
          <a:p>
            <a:endParaRPr lang="en-IN" sz="1800" dirty="0">
              <a:latin typeface="Calibri" pitchFamily="34" charset="0"/>
              <a:cs typeface="Calibri" pitchFamily="34" charset="0"/>
            </a:endParaRPr>
          </a:p>
          <a:p>
            <a:r>
              <a:rPr lang="en-IN" sz="1800" dirty="0">
                <a:latin typeface="Calibri" pitchFamily="34" charset="0"/>
                <a:cs typeface="Calibri" pitchFamily="34" charset="0"/>
              </a:rPr>
              <a:t>The AWS cloud </a:t>
            </a:r>
            <a:r>
              <a:rPr lang="en-IN" sz="1800">
                <a:latin typeface="Calibri" pitchFamily="34" charset="0"/>
                <a:cs typeface="Calibri" pitchFamily="34" charset="0"/>
              </a:rPr>
              <a:t>spans </a:t>
            </a:r>
            <a:r>
              <a:rPr lang="en-IN">
                <a:latin typeface="Calibri" pitchFamily="34" charset="0"/>
                <a:cs typeface="Calibri" pitchFamily="34" charset="0"/>
              </a:rPr>
              <a:t>84</a:t>
            </a:r>
            <a:r>
              <a:rPr lang="en-IN" sz="1800">
                <a:latin typeface="Calibri" pitchFamily="34" charset="0"/>
                <a:cs typeface="Calibri" pitchFamily="34" charset="0"/>
              </a:rPr>
              <a:t> </a:t>
            </a:r>
            <a:r>
              <a:rPr lang="en-IN" sz="1800" dirty="0">
                <a:latin typeface="Calibri" pitchFamily="34" charset="0"/>
                <a:cs typeface="Calibri" pitchFamily="34" charset="0"/>
              </a:rPr>
              <a:t>availability zones </a:t>
            </a:r>
            <a:r>
              <a:rPr lang="en-IN" sz="1800">
                <a:latin typeface="Calibri" pitchFamily="34" charset="0"/>
                <a:cs typeface="Calibri" pitchFamily="34" charset="0"/>
              </a:rPr>
              <a:t>within </a:t>
            </a:r>
            <a:r>
              <a:rPr lang="en-IN">
                <a:latin typeface="Calibri" pitchFamily="34" charset="0"/>
                <a:cs typeface="Calibri" pitchFamily="34" charset="0"/>
              </a:rPr>
              <a:t>24</a:t>
            </a:r>
            <a:r>
              <a:rPr lang="en-IN" sz="1800">
                <a:latin typeface="Calibri" pitchFamily="34" charset="0"/>
                <a:cs typeface="Calibri" pitchFamily="34" charset="0"/>
              </a:rPr>
              <a:t> </a:t>
            </a:r>
            <a:r>
              <a:rPr lang="en-IN" sz="1800" dirty="0">
                <a:latin typeface="Calibri" pitchFamily="34" charset="0"/>
                <a:cs typeface="Calibri" pitchFamily="34" charset="0"/>
              </a:rPr>
              <a:t>geographical regions around the world.</a:t>
            </a:r>
          </a:p>
          <a:p>
            <a:endParaRPr lang="en-IN" sz="1800" dirty="0"/>
          </a:p>
        </p:txBody>
      </p:sp>
      <p:pic>
        <p:nvPicPr>
          <p:cNvPr id="4" name="Picture 3" descr="C:\Users\User\Downloads\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906" y="784383"/>
            <a:ext cx="433388" cy="260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4CAD6F-31DF-AE96-AED4-8A0FE6638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218358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2057400"/>
          </a:xfrm>
        </p:spPr>
        <p:txBody>
          <a:bodyPr/>
          <a:lstStyle/>
          <a:p>
            <a:pPr algn="ctr"/>
            <a:r>
              <a:rPr lang="en-IN" dirty="0">
                <a:latin typeface="Gabriola" pitchFamily="82" charset="0"/>
              </a:rPr>
              <a:t>Thank you</a:t>
            </a:r>
          </a:p>
        </p:txBody>
      </p:sp>
      <p:pic>
        <p:nvPicPr>
          <p:cNvPr id="3" name="Picture 2">
            <a:extLst>
              <a:ext uri="{FF2B5EF4-FFF2-40B4-BE49-F238E27FC236}">
                <a16:creationId xmlns:a16="http://schemas.microsoft.com/office/drawing/2014/main" id="{22CA9ECE-44A0-77DB-7EC4-12BECF4B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6" y="4495800"/>
            <a:ext cx="1031081" cy="457200"/>
          </a:xfrm>
          <a:prstGeom prst="rect">
            <a:avLst/>
          </a:prstGeom>
        </p:spPr>
      </p:pic>
    </p:spTree>
    <p:extLst>
      <p:ext uri="{BB962C8B-B14F-4D97-AF65-F5344CB8AC3E}">
        <p14:creationId xmlns:p14="http://schemas.microsoft.com/office/powerpoint/2010/main" val="717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0"/>
            <a:ext cx="6705601" cy="685800"/>
          </a:xfrm>
        </p:spPr>
        <p:txBody>
          <a:bodyPr>
            <a:normAutofit/>
          </a:bodyPr>
          <a:lstStyle/>
          <a:p>
            <a:r>
              <a:rPr lang="en-IN" sz="2800" b="1" dirty="0"/>
              <a:t>Data Science Project Steps</a:t>
            </a:r>
          </a:p>
        </p:txBody>
      </p:sp>
      <p:pic>
        <p:nvPicPr>
          <p:cNvPr id="4" name="Picture 2" descr="C:\Users\User\Downloads\Lifecycle 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301" y="1447800"/>
            <a:ext cx="613200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5185128-3F30-2DB4-B55C-EB0E47786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317848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624110"/>
            <a:ext cx="7010400" cy="1280890"/>
          </a:xfrm>
        </p:spPr>
        <p:txBody>
          <a:bodyPr>
            <a:normAutofit/>
          </a:bodyPr>
          <a:lstStyle/>
          <a:p>
            <a:r>
              <a:rPr lang="en-US" sz="2800" b="1" dirty="0"/>
              <a:t>Model Deployment </a:t>
            </a:r>
          </a:p>
        </p:txBody>
      </p:sp>
      <p:sp>
        <p:nvSpPr>
          <p:cNvPr id="3" name="Content Placeholder 2"/>
          <p:cNvSpPr>
            <a:spLocks noGrp="1"/>
          </p:cNvSpPr>
          <p:nvPr>
            <p:ph idx="1"/>
          </p:nvPr>
        </p:nvSpPr>
        <p:spPr>
          <a:xfrm>
            <a:off x="1600201" y="1600200"/>
            <a:ext cx="6934200" cy="4633690"/>
          </a:xfrm>
        </p:spPr>
        <p:txBody>
          <a:bodyPr>
            <a:normAutofit/>
          </a:bodyPr>
          <a:lstStyle/>
          <a:p>
            <a:r>
              <a:rPr lang="en-US" sz="2000" dirty="0">
                <a:latin typeface="Calibri" pitchFamily="34" charset="0"/>
                <a:cs typeface="Calibri" pitchFamily="34" charset="0"/>
              </a:rPr>
              <a:t>Machine learning model deployment is the process of placing a finished machine learning model into a live environment where it can be used for its intended purpose.</a:t>
            </a:r>
          </a:p>
          <a:p>
            <a:r>
              <a:rPr lang="en-US" sz="2000" dirty="0">
                <a:latin typeface="Calibri" pitchFamily="34" charset="0"/>
                <a:cs typeface="Calibri" pitchFamily="34" charset="0"/>
              </a:rPr>
              <a:t>Building a model is generally not the end of the project.</a:t>
            </a:r>
          </a:p>
          <a:p>
            <a:r>
              <a:rPr lang="en-US" sz="2000" dirty="0">
                <a:latin typeface="Calibri" pitchFamily="34" charset="0"/>
                <a:cs typeface="Calibri" pitchFamily="34" charset="0"/>
              </a:rPr>
              <a:t>Model deployment is the process of putting machine learning models into production</a:t>
            </a:r>
          </a:p>
          <a:p>
            <a:pPr marL="0" indent="0">
              <a:buNone/>
            </a:pPr>
            <a:endParaRPr lang="en-US" sz="2000" dirty="0"/>
          </a:p>
          <a:p>
            <a:endParaRPr lang="en-US" sz="2000" dirty="0"/>
          </a:p>
          <a:p>
            <a:r>
              <a:rPr lang="en-IN" sz="2000" dirty="0">
                <a:latin typeface="Calibri" pitchFamily="34" charset="0"/>
                <a:cs typeface="Calibri" pitchFamily="34" charset="0"/>
              </a:rPr>
              <a:t>Instance/ cloud creation</a:t>
            </a:r>
          </a:p>
          <a:p>
            <a:r>
              <a:rPr lang="en-IN" sz="2000" dirty="0">
                <a:latin typeface="Calibri" pitchFamily="34" charset="0"/>
                <a:cs typeface="Calibri" pitchFamily="34" charset="0"/>
              </a:rPr>
              <a:t>Python and dependencies</a:t>
            </a:r>
          </a:p>
          <a:p>
            <a:r>
              <a:rPr lang="en-IN" sz="2000" dirty="0">
                <a:latin typeface="Calibri" pitchFamily="34" charset="0"/>
                <a:cs typeface="Calibri" pitchFamily="34" charset="0"/>
              </a:rPr>
              <a:t>App configuration</a:t>
            </a:r>
          </a:p>
          <a:p>
            <a:pPr marL="0" indent="0">
              <a:buNone/>
            </a:pPr>
            <a:endParaRPr lang="en-US" sz="2000" dirty="0"/>
          </a:p>
        </p:txBody>
      </p:sp>
      <p:sp>
        <p:nvSpPr>
          <p:cNvPr id="4" name="Rectangle 3"/>
          <p:cNvSpPr/>
          <p:nvPr/>
        </p:nvSpPr>
        <p:spPr>
          <a:xfrm>
            <a:off x="-2133600" y="3810000"/>
            <a:ext cx="10058399" cy="400110"/>
          </a:xfrm>
          <a:prstGeom prst="rect">
            <a:avLst/>
          </a:prstGeom>
        </p:spPr>
        <p:txBody>
          <a:bodyPr wrap="square">
            <a:spAutoFit/>
          </a:bodyPr>
          <a:lstStyle/>
          <a:p>
            <a:endParaRPr lang="en-IN" sz="2000" dirty="0">
              <a:solidFill>
                <a:srgbClr val="CC0000"/>
              </a:solidFill>
            </a:endParaRPr>
          </a:p>
        </p:txBody>
      </p:sp>
      <p:sp>
        <p:nvSpPr>
          <p:cNvPr id="7" name="TextBox 6">
            <a:extLst>
              <a:ext uri="{FF2B5EF4-FFF2-40B4-BE49-F238E27FC236}">
                <a16:creationId xmlns:a16="http://schemas.microsoft.com/office/drawing/2014/main" id="{9D817094-CC09-F5E9-F160-EA73A855D0C7}"/>
              </a:ext>
            </a:extLst>
          </p:cNvPr>
          <p:cNvSpPr txBox="1"/>
          <p:nvPr/>
        </p:nvSpPr>
        <p:spPr>
          <a:xfrm>
            <a:off x="1371600" y="4191000"/>
            <a:ext cx="5970624" cy="461665"/>
          </a:xfrm>
          <a:prstGeom prst="rect">
            <a:avLst/>
          </a:prstGeom>
          <a:noFill/>
        </p:spPr>
        <p:txBody>
          <a:bodyPr wrap="square" rtlCol="0">
            <a:spAutoFit/>
          </a:bodyPr>
          <a:lstStyle/>
          <a:p>
            <a:r>
              <a:rPr lang="en-IN" sz="2400" b="1" dirty="0">
                <a:solidFill>
                  <a:schemeClr val="accent2">
                    <a:lumMod val="75000"/>
                  </a:schemeClr>
                </a:solidFill>
              </a:rPr>
              <a:t>Steps of Model Deployment </a:t>
            </a:r>
          </a:p>
        </p:txBody>
      </p:sp>
      <p:pic>
        <p:nvPicPr>
          <p:cNvPr id="5" name="Picture 4">
            <a:extLst>
              <a:ext uri="{FF2B5EF4-FFF2-40B4-BE49-F238E27FC236}">
                <a16:creationId xmlns:a16="http://schemas.microsoft.com/office/drawing/2014/main" id="{18394244-4247-A8F6-7308-1F28D17E0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306860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762000"/>
            <a:ext cx="6324599" cy="685800"/>
          </a:xfrm>
        </p:spPr>
        <p:txBody>
          <a:bodyPr>
            <a:normAutofit/>
          </a:bodyPr>
          <a:lstStyle/>
          <a:p>
            <a:r>
              <a:rPr lang="en-IN" sz="2800" b="1" dirty="0"/>
              <a:t>What is cloud computing ?</a:t>
            </a:r>
          </a:p>
        </p:txBody>
      </p:sp>
      <p:sp>
        <p:nvSpPr>
          <p:cNvPr id="3" name="Content Placeholder 2"/>
          <p:cNvSpPr>
            <a:spLocks noGrp="1"/>
          </p:cNvSpPr>
          <p:nvPr>
            <p:ph idx="1"/>
          </p:nvPr>
        </p:nvSpPr>
        <p:spPr>
          <a:xfrm>
            <a:off x="1676400" y="1752600"/>
            <a:ext cx="6858001" cy="4343400"/>
          </a:xfrm>
        </p:spPr>
        <p:txBody>
          <a:bodyPr>
            <a:normAutofit/>
          </a:bodyPr>
          <a:lstStyle/>
          <a:p>
            <a:r>
              <a:rPr lang="en-US" sz="1800" dirty="0">
                <a:latin typeface="Calibri" pitchFamily="34" charset="0"/>
                <a:cs typeface="Calibri" pitchFamily="34" charset="0"/>
              </a:rPr>
              <a:t>Cloud computing is the on-demand delivery of compute power, database storage, applications, and other IT resources through a cloud services platform via the internet, with pay-as-you-go pricing.</a:t>
            </a:r>
          </a:p>
          <a:p>
            <a:endParaRPr lang="en-IN" sz="1800" dirty="0">
              <a:latin typeface="Calibri" pitchFamily="34" charset="0"/>
              <a:cs typeface="Calibri" pitchFamily="34" charset="0"/>
            </a:endParaRPr>
          </a:p>
          <a:p>
            <a:r>
              <a:rPr lang="en-IN" sz="1800" dirty="0">
                <a:latin typeface="Calibri" pitchFamily="34" charset="0"/>
                <a:cs typeface="Calibri" pitchFamily="34" charset="0"/>
              </a:rPr>
              <a:t>Instead of buying, owning, and maintaining physical data centres and servers, you can access technology services, such as computing power, storage, and databases, on an as-needed basis from a cloud provider like Amazon Web Services (AWS).</a:t>
            </a:r>
          </a:p>
        </p:txBody>
      </p:sp>
      <p:pic>
        <p:nvPicPr>
          <p:cNvPr id="4" name="Picture 3">
            <a:extLst>
              <a:ext uri="{FF2B5EF4-FFF2-40B4-BE49-F238E27FC236}">
                <a16:creationId xmlns:a16="http://schemas.microsoft.com/office/drawing/2014/main" id="{49672B67-3048-DEDC-5CE7-D40674DB1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57326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85800"/>
            <a:ext cx="6781801" cy="609600"/>
          </a:xfrm>
        </p:spPr>
        <p:txBody>
          <a:bodyPr>
            <a:normAutofit/>
          </a:bodyPr>
          <a:lstStyle/>
          <a:p>
            <a:r>
              <a:rPr lang="en-IN" sz="2800" b="1" dirty="0"/>
              <a:t>Advantages of cloud computing</a:t>
            </a:r>
          </a:p>
        </p:txBody>
      </p:sp>
      <p:sp>
        <p:nvSpPr>
          <p:cNvPr id="3" name="Content Placeholder 2"/>
          <p:cNvSpPr>
            <a:spLocks noGrp="1"/>
          </p:cNvSpPr>
          <p:nvPr>
            <p:ph idx="1"/>
          </p:nvPr>
        </p:nvSpPr>
        <p:spPr>
          <a:xfrm>
            <a:off x="1474840" y="1600200"/>
            <a:ext cx="7010400" cy="4799647"/>
          </a:xfrm>
        </p:spPr>
        <p:txBody>
          <a:bodyPr>
            <a:normAutofit fontScale="25000" lnSpcReduction="20000"/>
          </a:bodyPr>
          <a:lstStyle/>
          <a:p>
            <a:pPr marL="0" indent="0">
              <a:buNone/>
            </a:pPr>
            <a:br>
              <a:rPr lang="en-IN" dirty="0">
                <a:latin typeface="Calibri" pitchFamily="34" charset="0"/>
                <a:cs typeface="Calibri" pitchFamily="34" charset="0"/>
              </a:rPr>
            </a:br>
            <a:endParaRPr lang="en-IN" dirty="0">
              <a:latin typeface="Calibri" pitchFamily="34" charset="0"/>
              <a:cs typeface="Calibri" pitchFamily="34" charset="0"/>
            </a:endParaRPr>
          </a:p>
          <a:p>
            <a:r>
              <a:rPr lang="en-IN" sz="7200" b="1" i="0" dirty="0">
                <a:solidFill>
                  <a:srgbClr val="610B4B"/>
                </a:solidFill>
                <a:effectLst/>
                <a:latin typeface="Calibri" pitchFamily="34" charset="0"/>
                <a:cs typeface="Calibri" pitchFamily="34" charset="0"/>
              </a:rPr>
              <a:t>Back-up and restore data </a:t>
            </a:r>
            <a:r>
              <a:rPr lang="en-IN" sz="7200" dirty="0">
                <a:latin typeface="Calibri" pitchFamily="34" charset="0"/>
                <a:cs typeface="Calibri" pitchFamily="34" charset="0"/>
              </a:rPr>
              <a:t>– Once the data is stored in the cloud, it is easier to get back-up and restore the data using the cloud</a:t>
            </a:r>
          </a:p>
          <a:p>
            <a:endParaRPr lang="en-IN" sz="7200" dirty="0">
              <a:latin typeface="Calibri" pitchFamily="34" charset="0"/>
              <a:cs typeface="Calibri" pitchFamily="34" charset="0"/>
            </a:endParaRPr>
          </a:p>
          <a:p>
            <a:r>
              <a:rPr lang="en-IN" sz="7200" b="1" i="0" dirty="0">
                <a:solidFill>
                  <a:srgbClr val="610B4B"/>
                </a:solidFill>
                <a:effectLst/>
                <a:latin typeface="Calibri" pitchFamily="34" charset="0"/>
                <a:cs typeface="Calibri" pitchFamily="34" charset="0"/>
              </a:rPr>
              <a:t>Improved collaboration </a:t>
            </a:r>
            <a:r>
              <a:rPr lang="en-IN" sz="7200" dirty="0">
                <a:latin typeface="Calibri" pitchFamily="34" charset="0"/>
                <a:cs typeface="Calibri" pitchFamily="34" charset="0"/>
              </a:rPr>
              <a:t>- </a:t>
            </a:r>
            <a:r>
              <a:rPr lang="en-US" sz="7200" b="0" i="0" dirty="0">
                <a:solidFill>
                  <a:srgbClr val="333333"/>
                </a:solidFill>
                <a:effectLst/>
                <a:latin typeface="Calibri" pitchFamily="34" charset="0"/>
                <a:cs typeface="Calibri" pitchFamily="34" charset="0"/>
              </a:rPr>
              <a:t>Cloud applications improve collaboration by allowing groups of people to quickly and easily share information in the cloud via shared storage</a:t>
            </a:r>
            <a:r>
              <a:rPr lang="en-IN" sz="7200" dirty="0">
                <a:latin typeface="Calibri" pitchFamily="34" charset="0"/>
                <a:cs typeface="Calibri" pitchFamily="34" charset="0"/>
              </a:rPr>
              <a:t>.</a:t>
            </a:r>
          </a:p>
          <a:p>
            <a:endParaRPr lang="en-IN" sz="7200" dirty="0">
              <a:latin typeface="Calibri" pitchFamily="34" charset="0"/>
              <a:cs typeface="Calibri" pitchFamily="34" charset="0"/>
            </a:endParaRPr>
          </a:p>
          <a:p>
            <a:r>
              <a:rPr lang="en-IN" sz="7200" b="1" i="0" dirty="0">
                <a:solidFill>
                  <a:srgbClr val="610B4B"/>
                </a:solidFill>
                <a:effectLst/>
                <a:latin typeface="Calibri" pitchFamily="34" charset="0"/>
                <a:cs typeface="Calibri" pitchFamily="34" charset="0"/>
              </a:rPr>
              <a:t>Excellent accessibility</a:t>
            </a:r>
            <a:r>
              <a:rPr lang="en-IN" sz="7200" b="1" dirty="0">
                <a:latin typeface="Calibri" pitchFamily="34" charset="0"/>
                <a:cs typeface="Calibri" pitchFamily="34" charset="0"/>
              </a:rPr>
              <a:t> </a:t>
            </a:r>
            <a:r>
              <a:rPr lang="en-IN" sz="7200" dirty="0">
                <a:latin typeface="Calibri" pitchFamily="34" charset="0"/>
                <a:cs typeface="Calibri" pitchFamily="34" charset="0"/>
              </a:rPr>
              <a:t>- </a:t>
            </a:r>
            <a:r>
              <a:rPr lang="en-US" sz="7200" b="0" i="0" dirty="0">
                <a:solidFill>
                  <a:srgbClr val="333333"/>
                </a:solidFill>
                <a:effectLst/>
                <a:latin typeface="Calibri" pitchFamily="34" charset="0"/>
                <a:cs typeface="Calibri" pitchFamily="34" charset="0"/>
              </a:rPr>
              <a:t>Cloud allows us to quickly and easily access store information anywhere, anytime in the whole world, using an internet connection. An internet cloud infrastructure increases organization productivity and efficiency by ensuring that our data is always accessible.</a:t>
            </a:r>
            <a:endParaRPr lang="en-IN" sz="7200" dirty="0">
              <a:latin typeface="Calibri" pitchFamily="34" charset="0"/>
              <a:cs typeface="Calibri" pitchFamily="34" charset="0"/>
            </a:endParaRPr>
          </a:p>
          <a:p>
            <a:endParaRPr lang="en-IN" sz="7200" dirty="0">
              <a:latin typeface="Calibri" pitchFamily="34" charset="0"/>
              <a:cs typeface="Calibri" pitchFamily="34" charset="0"/>
            </a:endParaRPr>
          </a:p>
          <a:p>
            <a:r>
              <a:rPr lang="en-IN" sz="7200" b="1" i="0" dirty="0">
                <a:solidFill>
                  <a:srgbClr val="610B4B"/>
                </a:solidFill>
                <a:effectLst/>
                <a:latin typeface="Calibri" pitchFamily="34" charset="0"/>
                <a:cs typeface="Calibri" pitchFamily="34" charset="0"/>
              </a:rPr>
              <a:t>Low maintenance cost </a:t>
            </a:r>
            <a:r>
              <a:rPr lang="en-IN" sz="7200" dirty="0">
                <a:latin typeface="Calibri" pitchFamily="34" charset="0"/>
                <a:cs typeface="Calibri" pitchFamily="34" charset="0"/>
              </a:rPr>
              <a:t>- </a:t>
            </a:r>
            <a:r>
              <a:rPr lang="en-US" sz="7200" b="0" i="0" dirty="0">
                <a:solidFill>
                  <a:srgbClr val="333333"/>
                </a:solidFill>
                <a:effectLst/>
                <a:latin typeface="Calibri" pitchFamily="34" charset="0"/>
                <a:cs typeface="Calibri" pitchFamily="34" charset="0"/>
              </a:rPr>
              <a:t>Cloud computing reduces both hardware and software maintenance costs for organizations</a:t>
            </a:r>
          </a:p>
          <a:p>
            <a:endParaRPr lang="en-IN" sz="7200" dirty="0">
              <a:latin typeface="Calibri" pitchFamily="34" charset="0"/>
              <a:cs typeface="Calibri" pitchFamily="34" charset="0"/>
            </a:endParaRPr>
          </a:p>
          <a:p>
            <a:endParaRPr lang="en-IN" dirty="0">
              <a:latin typeface="Calibri" pitchFamily="34" charset="0"/>
              <a:cs typeface="Calibri" pitchFamily="34" charset="0"/>
            </a:endParaRPr>
          </a:p>
        </p:txBody>
      </p:sp>
      <p:pic>
        <p:nvPicPr>
          <p:cNvPr id="4" name="Picture 3">
            <a:extLst>
              <a:ext uri="{FF2B5EF4-FFF2-40B4-BE49-F238E27FC236}">
                <a16:creationId xmlns:a16="http://schemas.microsoft.com/office/drawing/2014/main" id="{59E0F965-FA8C-0F2E-3F46-3E034F0B5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54471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63400-9FCC-164C-AE1C-0CA40250671C}"/>
              </a:ext>
            </a:extLst>
          </p:cNvPr>
          <p:cNvSpPr>
            <a:spLocks noGrp="1"/>
          </p:cNvSpPr>
          <p:nvPr>
            <p:ph idx="1"/>
          </p:nvPr>
        </p:nvSpPr>
        <p:spPr>
          <a:xfrm>
            <a:off x="1524000" y="1676400"/>
            <a:ext cx="6591985" cy="3777622"/>
          </a:xfrm>
        </p:spPr>
        <p:txBody>
          <a:bodyPr>
            <a:normAutofit fontScale="92500" lnSpcReduction="10000"/>
          </a:bodyPr>
          <a:lstStyle/>
          <a:p>
            <a:r>
              <a:rPr lang="en-US" sz="1900" b="1" i="0" dirty="0">
                <a:solidFill>
                  <a:srgbClr val="610B4B"/>
                </a:solidFill>
                <a:effectLst/>
                <a:latin typeface="Calibri" pitchFamily="34" charset="0"/>
                <a:cs typeface="Calibri" pitchFamily="34" charset="0"/>
              </a:rPr>
              <a:t>Services in the pay-per-use model </a:t>
            </a:r>
            <a:r>
              <a:rPr lang="en-IN" sz="1900" dirty="0">
                <a:latin typeface="Calibri" pitchFamily="34" charset="0"/>
                <a:cs typeface="Calibri" pitchFamily="34" charset="0"/>
              </a:rPr>
              <a:t>- </a:t>
            </a:r>
            <a:r>
              <a:rPr lang="en-US" sz="1900" b="0" i="0" dirty="0">
                <a:solidFill>
                  <a:srgbClr val="333333"/>
                </a:solidFill>
                <a:effectLst/>
                <a:latin typeface="Calibri" pitchFamily="34" charset="0"/>
                <a:cs typeface="Calibri" pitchFamily="34" charset="0"/>
              </a:rPr>
              <a:t>Cloud computing offers Application Programming Interfaces (APIs) to the users for access services on the cloud and pays the charges as per the usage of service.</a:t>
            </a:r>
            <a:endParaRPr lang="en-IN" sz="1900" dirty="0">
              <a:latin typeface="Calibri" pitchFamily="34" charset="0"/>
              <a:cs typeface="Calibri" pitchFamily="34" charset="0"/>
            </a:endParaRPr>
          </a:p>
          <a:p>
            <a:endParaRPr lang="en-IN" sz="1900" b="0" i="0" dirty="0">
              <a:solidFill>
                <a:srgbClr val="610B4B"/>
              </a:solidFill>
              <a:effectLst/>
              <a:latin typeface="Calibri" pitchFamily="34" charset="0"/>
              <a:cs typeface="Calibri" pitchFamily="34" charset="0"/>
            </a:endParaRPr>
          </a:p>
          <a:p>
            <a:r>
              <a:rPr lang="en-IN" sz="1900" b="0" i="0" dirty="0">
                <a:solidFill>
                  <a:srgbClr val="610B4B"/>
                </a:solidFill>
                <a:effectLst/>
                <a:latin typeface="Calibri" pitchFamily="34" charset="0"/>
                <a:cs typeface="Calibri" pitchFamily="34" charset="0"/>
              </a:rPr>
              <a:t> </a:t>
            </a:r>
            <a:r>
              <a:rPr lang="en-IN" sz="1900" b="1" i="0" dirty="0">
                <a:solidFill>
                  <a:srgbClr val="610B4B"/>
                </a:solidFill>
                <a:effectLst/>
                <a:latin typeface="Calibri" pitchFamily="34" charset="0"/>
                <a:cs typeface="Calibri" pitchFamily="34" charset="0"/>
              </a:rPr>
              <a:t>Data security</a:t>
            </a:r>
            <a:r>
              <a:rPr lang="en-IN" sz="1900" b="1" dirty="0">
                <a:latin typeface="Calibri" pitchFamily="34" charset="0"/>
                <a:cs typeface="Calibri" pitchFamily="34" charset="0"/>
              </a:rPr>
              <a:t>-  </a:t>
            </a:r>
            <a:r>
              <a:rPr lang="en-US" sz="1900" b="0" i="0" dirty="0">
                <a:solidFill>
                  <a:srgbClr val="333333"/>
                </a:solidFill>
                <a:effectLst/>
                <a:latin typeface="Calibri" pitchFamily="34" charset="0"/>
                <a:cs typeface="Calibri" pitchFamily="34" charset="0"/>
              </a:rPr>
              <a:t>Data security is one of the biggest advantages of cloud computing</a:t>
            </a:r>
            <a:r>
              <a:rPr lang="en-IN" sz="1900" dirty="0">
                <a:latin typeface="Calibri" pitchFamily="34" charset="0"/>
                <a:cs typeface="Calibri" pitchFamily="34" charset="0"/>
              </a:rPr>
              <a:t>.</a:t>
            </a:r>
          </a:p>
          <a:p>
            <a:endParaRPr lang="en-IN" sz="1900" dirty="0">
              <a:latin typeface="Calibri" pitchFamily="34" charset="0"/>
              <a:cs typeface="Calibri" pitchFamily="34" charset="0"/>
            </a:endParaRPr>
          </a:p>
          <a:p>
            <a:r>
              <a:rPr lang="en-IN" sz="1900" b="1" i="0" dirty="0">
                <a:solidFill>
                  <a:srgbClr val="610B4B"/>
                </a:solidFill>
                <a:effectLst/>
                <a:latin typeface="Calibri" pitchFamily="34" charset="0"/>
                <a:cs typeface="Calibri" pitchFamily="34" charset="0"/>
              </a:rPr>
              <a:t>Unlimited storage capacity</a:t>
            </a:r>
            <a:r>
              <a:rPr lang="en-IN" sz="1900" b="0" i="0" dirty="0">
                <a:solidFill>
                  <a:srgbClr val="610B4B"/>
                </a:solidFill>
                <a:effectLst/>
                <a:latin typeface="Calibri" pitchFamily="34" charset="0"/>
                <a:cs typeface="Calibri" pitchFamily="34" charset="0"/>
              </a:rPr>
              <a:t>-</a:t>
            </a:r>
            <a:r>
              <a:rPr lang="en-US" sz="1900" b="0" i="0" dirty="0">
                <a:solidFill>
                  <a:srgbClr val="333333"/>
                </a:solidFill>
                <a:effectLst/>
                <a:latin typeface="Calibri" pitchFamily="34" charset="0"/>
                <a:cs typeface="Calibri" pitchFamily="34" charset="0"/>
              </a:rPr>
              <a:t>Cloud offers us a huge amount of storing capacity for storing our important data such as documents, images, audio, video, etc. in one place.</a:t>
            </a:r>
            <a:br>
              <a:rPr lang="en-IN" sz="1900" dirty="0">
                <a:latin typeface="Calibri" pitchFamily="34" charset="0"/>
                <a:cs typeface="Calibri" pitchFamily="34" charset="0"/>
              </a:rPr>
            </a:br>
            <a:r>
              <a:rPr lang="en-IN" dirty="0">
                <a:latin typeface="Calibri" pitchFamily="34" charset="0"/>
                <a:cs typeface="Calibri" pitchFamily="34" charset="0"/>
              </a:rPr>
              <a:t> </a:t>
            </a:r>
          </a:p>
          <a:p>
            <a:endParaRPr lang="en-IN" dirty="0">
              <a:latin typeface="Calibri" pitchFamily="34" charset="0"/>
              <a:cs typeface="Calibri" pitchFamily="34" charset="0"/>
            </a:endParaRPr>
          </a:p>
        </p:txBody>
      </p:sp>
      <p:pic>
        <p:nvPicPr>
          <p:cNvPr id="4" name="Picture 3">
            <a:extLst>
              <a:ext uri="{FF2B5EF4-FFF2-40B4-BE49-F238E27FC236}">
                <a16:creationId xmlns:a16="http://schemas.microsoft.com/office/drawing/2014/main" id="{59880A35-AB2F-1D03-166D-A2F6099F4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343169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762000"/>
            <a:ext cx="6629399" cy="838200"/>
          </a:xfrm>
        </p:spPr>
        <p:txBody>
          <a:bodyPr>
            <a:normAutofit/>
          </a:bodyPr>
          <a:lstStyle/>
          <a:p>
            <a:r>
              <a:rPr lang="en-IN" sz="2800" b="1" dirty="0"/>
              <a:t>Cloud Service Providers</a:t>
            </a:r>
          </a:p>
        </p:txBody>
      </p:sp>
      <p:sp>
        <p:nvSpPr>
          <p:cNvPr id="3" name="Content Placeholder 2"/>
          <p:cNvSpPr>
            <a:spLocks noGrp="1"/>
          </p:cNvSpPr>
          <p:nvPr>
            <p:ph idx="1"/>
          </p:nvPr>
        </p:nvSpPr>
        <p:spPr>
          <a:xfrm>
            <a:off x="1524001" y="1600200"/>
            <a:ext cx="7010400" cy="4311022"/>
          </a:xfrm>
        </p:spPr>
        <p:txBody>
          <a:bodyPr>
            <a:normAutofit/>
          </a:bodyPr>
          <a:lstStyle/>
          <a:p>
            <a:pPr marL="457200" indent="-457200">
              <a:buFont typeface="+mj-lt"/>
              <a:buAutoNum type="arabicPeriod"/>
            </a:pPr>
            <a:r>
              <a:rPr lang="en-IN" dirty="0">
                <a:latin typeface="Calibri" pitchFamily="34" charset="0"/>
                <a:cs typeface="Calibri" pitchFamily="34" charset="0"/>
              </a:rPr>
              <a:t>Amazon Web Services (AWS)</a:t>
            </a:r>
          </a:p>
          <a:p>
            <a:pPr marL="457200" indent="-457200">
              <a:buFont typeface="+mj-lt"/>
              <a:buAutoNum type="arabicPeriod"/>
            </a:pPr>
            <a:r>
              <a:rPr lang="en-IN" dirty="0">
                <a:latin typeface="Calibri" pitchFamily="34" charset="0"/>
                <a:cs typeface="Calibri" pitchFamily="34" charset="0"/>
              </a:rPr>
              <a:t>Google Cloud Platform (GCP)</a:t>
            </a:r>
          </a:p>
          <a:p>
            <a:pPr marL="457200" indent="-457200">
              <a:buFont typeface="+mj-lt"/>
              <a:buAutoNum type="arabicPeriod"/>
            </a:pPr>
            <a:r>
              <a:rPr lang="en-IN" dirty="0">
                <a:latin typeface="Calibri" pitchFamily="34" charset="0"/>
                <a:cs typeface="Calibri" pitchFamily="34" charset="0"/>
              </a:rPr>
              <a:t>Microsoft Azure</a:t>
            </a:r>
          </a:p>
          <a:p>
            <a:pPr marL="457200" indent="-457200">
              <a:buFont typeface="+mj-lt"/>
              <a:buAutoNum type="arabicPeriod"/>
            </a:pPr>
            <a:r>
              <a:rPr lang="en-IN" dirty="0" err="1">
                <a:latin typeface="Calibri" pitchFamily="34" charset="0"/>
                <a:cs typeface="Calibri" pitchFamily="34" charset="0"/>
              </a:rPr>
              <a:t>Alibaba</a:t>
            </a:r>
            <a:r>
              <a:rPr lang="en-IN" dirty="0">
                <a:latin typeface="Calibri" pitchFamily="34" charset="0"/>
                <a:cs typeface="Calibri" pitchFamily="34" charset="0"/>
              </a:rPr>
              <a:t> Cloud</a:t>
            </a:r>
          </a:p>
          <a:p>
            <a:pPr marL="457200" indent="-457200">
              <a:buFont typeface="+mj-lt"/>
              <a:buAutoNum type="arabicPeriod"/>
            </a:pPr>
            <a:r>
              <a:rPr lang="en-IN" dirty="0">
                <a:latin typeface="Calibri" pitchFamily="34" charset="0"/>
                <a:cs typeface="Calibri" pitchFamily="34" charset="0"/>
              </a:rPr>
              <a:t>Oracle Cloud</a:t>
            </a:r>
          </a:p>
          <a:p>
            <a:pPr marL="457200" indent="-457200">
              <a:buFont typeface="+mj-lt"/>
              <a:buAutoNum type="arabicPeriod"/>
            </a:pPr>
            <a:r>
              <a:rPr lang="en-IN" dirty="0">
                <a:latin typeface="Calibri" pitchFamily="34" charset="0"/>
                <a:cs typeface="Calibri" pitchFamily="34" charset="0"/>
              </a:rPr>
              <a:t>IBM Cloud (</a:t>
            </a:r>
            <a:r>
              <a:rPr lang="en-IN" dirty="0" err="1">
                <a:latin typeface="Calibri" pitchFamily="34" charset="0"/>
                <a:cs typeface="Calibri" pitchFamily="34" charset="0"/>
              </a:rPr>
              <a:t>Kyndryl</a:t>
            </a:r>
            <a:r>
              <a:rPr lang="en-IN" dirty="0">
                <a:latin typeface="Calibri" pitchFamily="34" charset="0"/>
                <a:cs typeface="Calibri" pitchFamily="34" charset="0"/>
              </a:rPr>
              <a:t>)</a:t>
            </a:r>
          </a:p>
          <a:p>
            <a:pPr marL="457200" indent="-457200">
              <a:buFont typeface="+mj-lt"/>
              <a:buAutoNum type="arabicPeriod"/>
            </a:pPr>
            <a:r>
              <a:rPr lang="en-IN" dirty="0" err="1">
                <a:latin typeface="Calibri" pitchFamily="34" charset="0"/>
                <a:cs typeface="Calibri" pitchFamily="34" charset="0"/>
              </a:rPr>
              <a:t>Tencent</a:t>
            </a:r>
            <a:r>
              <a:rPr lang="en-IN" dirty="0">
                <a:latin typeface="Calibri" pitchFamily="34" charset="0"/>
                <a:cs typeface="Calibri" pitchFamily="34" charset="0"/>
              </a:rPr>
              <a:t> Cloud</a:t>
            </a:r>
          </a:p>
          <a:p>
            <a:pPr marL="457200" indent="-457200">
              <a:buFont typeface="+mj-lt"/>
              <a:buAutoNum type="arabicPeriod"/>
            </a:pPr>
            <a:r>
              <a:rPr lang="en-IN" dirty="0" err="1">
                <a:latin typeface="Calibri" pitchFamily="34" charset="0"/>
                <a:cs typeface="Calibri" pitchFamily="34" charset="0"/>
              </a:rPr>
              <a:t>OVHcloud</a:t>
            </a:r>
            <a:endParaRPr lang="en-IN" dirty="0">
              <a:latin typeface="Calibri" pitchFamily="34" charset="0"/>
              <a:cs typeface="Calibri" pitchFamily="34" charset="0"/>
            </a:endParaRPr>
          </a:p>
          <a:p>
            <a:pPr marL="457200" indent="-457200">
              <a:buFont typeface="+mj-lt"/>
              <a:buAutoNum type="arabicPeriod"/>
            </a:pPr>
            <a:r>
              <a:rPr lang="en-IN" dirty="0" err="1">
                <a:latin typeface="Calibri" pitchFamily="34" charset="0"/>
                <a:cs typeface="Calibri" pitchFamily="34" charset="0"/>
              </a:rPr>
              <a:t>DigitalOcean</a:t>
            </a:r>
            <a:endParaRPr lang="en-IN" dirty="0">
              <a:latin typeface="Calibri" pitchFamily="34" charset="0"/>
              <a:cs typeface="Calibri" pitchFamily="34" charset="0"/>
            </a:endParaRPr>
          </a:p>
          <a:p>
            <a:pPr marL="457200" indent="-457200">
              <a:buFont typeface="+mj-lt"/>
              <a:buAutoNum type="arabicPeriod"/>
            </a:pPr>
            <a:r>
              <a:rPr lang="en-IN" dirty="0" err="1">
                <a:latin typeface="Calibri" pitchFamily="34" charset="0"/>
                <a:cs typeface="Calibri" pitchFamily="34" charset="0"/>
              </a:rPr>
              <a:t>Linode</a:t>
            </a:r>
            <a:r>
              <a:rPr lang="en-IN" dirty="0">
                <a:latin typeface="Calibri" pitchFamily="34" charset="0"/>
                <a:cs typeface="Calibri" pitchFamily="34" charset="0"/>
              </a:rPr>
              <a:t> (Akamai)</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7" name="Rectangle 2"/>
          <p:cNvSpPr>
            <a:spLocks noChangeArrowheads="1"/>
          </p:cNvSpPr>
          <p:nvPr/>
        </p:nvSpPr>
        <p:spPr bwMode="auto">
          <a:xfrm>
            <a:off x="1257300" y="385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pic>
        <p:nvPicPr>
          <p:cNvPr id="5" name="Picture 4">
            <a:extLst>
              <a:ext uri="{FF2B5EF4-FFF2-40B4-BE49-F238E27FC236}">
                <a16:creationId xmlns:a16="http://schemas.microsoft.com/office/drawing/2014/main" id="{040A57FB-178B-30E0-6C00-C7BF1037B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211211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0"/>
            <a:ext cx="6934201" cy="685800"/>
          </a:xfrm>
        </p:spPr>
        <p:txBody>
          <a:bodyPr>
            <a:normAutofit/>
          </a:bodyPr>
          <a:lstStyle/>
          <a:p>
            <a:r>
              <a:rPr lang="en-IN" sz="2800" b="1" dirty="0"/>
              <a:t>AWS – Amazon web services</a:t>
            </a:r>
          </a:p>
        </p:txBody>
      </p:sp>
      <p:sp>
        <p:nvSpPr>
          <p:cNvPr id="3" name="Content Placeholder 2"/>
          <p:cNvSpPr>
            <a:spLocks noGrp="1"/>
          </p:cNvSpPr>
          <p:nvPr>
            <p:ph idx="1"/>
          </p:nvPr>
        </p:nvSpPr>
        <p:spPr>
          <a:xfrm>
            <a:off x="1371600" y="1447800"/>
            <a:ext cx="7162801" cy="5029200"/>
          </a:xfrm>
        </p:spPr>
        <p:txBody>
          <a:bodyPr>
            <a:normAutofit/>
          </a:bodyPr>
          <a:lstStyle/>
          <a:p>
            <a:r>
              <a:rPr lang="en-US" sz="2100" dirty="0">
                <a:latin typeface="Calibri" pitchFamily="34" charset="0"/>
                <a:cs typeface="Calibri" pitchFamily="34" charset="0"/>
              </a:rPr>
              <a:t>AWS  is a collection of remote computing services  that make up a cloud computing platform, offered by Amazon.com.</a:t>
            </a:r>
          </a:p>
          <a:p>
            <a:r>
              <a:rPr lang="en-US" sz="2100" dirty="0">
                <a:latin typeface="Calibri" pitchFamily="34" charset="0"/>
                <a:cs typeface="Calibri" pitchFamily="34" charset="0"/>
              </a:rPr>
              <a:t>AWS is a secure cloud services platform, offering computing power, database storage, and a broad set of application services.</a:t>
            </a:r>
            <a:endParaRPr lang="en-IN" sz="2100" dirty="0">
              <a:latin typeface="Calibri" pitchFamily="34" charset="0"/>
              <a:cs typeface="Calibri" pitchFamily="34" charset="0"/>
            </a:endParaRPr>
          </a:p>
          <a:p>
            <a:endParaRPr lang="en-IN" sz="2100" dirty="0">
              <a:latin typeface="Calibri" pitchFamily="34" charset="0"/>
              <a:cs typeface="Calibri" pitchFamily="34" charset="0"/>
            </a:endParaRPr>
          </a:p>
          <a:p>
            <a:pPr marL="0" indent="0">
              <a:buNone/>
            </a:pPr>
            <a:r>
              <a:rPr lang="en-IN" sz="2100" b="1" dirty="0">
                <a:solidFill>
                  <a:schemeClr val="accent2">
                    <a:lumMod val="75000"/>
                  </a:schemeClr>
                </a:solidFill>
                <a:latin typeface="Calibri" pitchFamily="34" charset="0"/>
                <a:cs typeface="Calibri" pitchFamily="34" charset="0"/>
              </a:rPr>
              <a:t>Features of  AWS </a:t>
            </a:r>
          </a:p>
          <a:p>
            <a:r>
              <a:rPr lang="en-IN" sz="2100" dirty="0">
                <a:latin typeface="Calibri" pitchFamily="34" charset="0"/>
                <a:cs typeface="Calibri" pitchFamily="34" charset="0"/>
              </a:rPr>
              <a:t>Most functionality</a:t>
            </a:r>
          </a:p>
          <a:p>
            <a:r>
              <a:rPr lang="en-IN" sz="2100" dirty="0">
                <a:latin typeface="Calibri" pitchFamily="34" charset="0"/>
                <a:cs typeface="Calibri" pitchFamily="34" charset="0"/>
              </a:rPr>
              <a:t>Largest community of customers and partners</a:t>
            </a:r>
          </a:p>
          <a:p>
            <a:r>
              <a:rPr lang="en-IN" sz="2100" dirty="0">
                <a:latin typeface="Calibri" pitchFamily="34" charset="0"/>
                <a:cs typeface="Calibri" pitchFamily="34" charset="0"/>
              </a:rPr>
              <a:t>Most secure</a:t>
            </a:r>
          </a:p>
          <a:p>
            <a:r>
              <a:rPr lang="en-IN" sz="2100" dirty="0">
                <a:latin typeface="Calibri" pitchFamily="34" charset="0"/>
                <a:cs typeface="Calibri" pitchFamily="34" charset="0"/>
              </a:rPr>
              <a:t>Fastest pace of innovation</a:t>
            </a:r>
          </a:p>
          <a:p>
            <a:r>
              <a:rPr lang="en-IN" sz="2100" dirty="0">
                <a:latin typeface="Calibri" pitchFamily="34" charset="0"/>
                <a:cs typeface="Calibri" pitchFamily="34" charset="0"/>
              </a:rPr>
              <a:t>Most proven operational expertise</a:t>
            </a:r>
          </a:p>
          <a:p>
            <a:pPr marL="457200" indent="-457200">
              <a:buFont typeface="+mj-lt"/>
              <a:buAutoNum type="arabicPeriod"/>
            </a:pPr>
            <a:endParaRPr lang="en-IN" dirty="0">
              <a:latin typeface="Calibri" pitchFamily="34" charset="0"/>
              <a:cs typeface="Calibri" pitchFamily="34" charset="0"/>
            </a:endParaRPr>
          </a:p>
          <a:p>
            <a:pPr marL="457200" indent="-457200">
              <a:buFont typeface="+mj-lt"/>
              <a:buAutoNum type="arabicPeriod"/>
            </a:pPr>
            <a:endParaRPr lang="en-IN" dirty="0">
              <a:latin typeface="Calibri" pitchFamily="34" charset="0"/>
              <a:cs typeface="Calibri" pitchFamily="34" charset="0"/>
            </a:endParaRPr>
          </a:p>
        </p:txBody>
      </p:sp>
      <p:pic>
        <p:nvPicPr>
          <p:cNvPr id="4" name="Picture 3">
            <a:extLst>
              <a:ext uri="{FF2B5EF4-FFF2-40B4-BE49-F238E27FC236}">
                <a16:creationId xmlns:a16="http://schemas.microsoft.com/office/drawing/2014/main" id="{60AADA5B-280C-E933-F28F-A4A634C82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421144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42A6-095A-502D-66B1-03358A20B8B4}"/>
              </a:ext>
            </a:extLst>
          </p:cNvPr>
          <p:cNvSpPr>
            <a:spLocks noGrp="1"/>
          </p:cNvSpPr>
          <p:nvPr>
            <p:ph type="title"/>
          </p:nvPr>
        </p:nvSpPr>
        <p:spPr>
          <a:xfrm>
            <a:off x="1600200" y="762000"/>
            <a:ext cx="6934201" cy="609600"/>
          </a:xfrm>
        </p:spPr>
        <p:txBody>
          <a:bodyPr>
            <a:normAutofit/>
          </a:bodyPr>
          <a:lstStyle/>
          <a:p>
            <a:r>
              <a:rPr lang="en-US" sz="2800" b="1" dirty="0"/>
              <a:t>Range of services</a:t>
            </a:r>
            <a:endParaRPr lang="en-IN" sz="2800" b="1" dirty="0"/>
          </a:p>
        </p:txBody>
      </p:sp>
      <p:sp>
        <p:nvSpPr>
          <p:cNvPr id="3" name="Content Placeholder 2">
            <a:extLst>
              <a:ext uri="{FF2B5EF4-FFF2-40B4-BE49-F238E27FC236}">
                <a16:creationId xmlns:a16="http://schemas.microsoft.com/office/drawing/2014/main" id="{A28FC4A4-BB82-87A5-1FAF-88DE66408DB7}"/>
              </a:ext>
            </a:extLst>
          </p:cNvPr>
          <p:cNvSpPr>
            <a:spLocks noGrp="1"/>
          </p:cNvSpPr>
          <p:nvPr>
            <p:ph idx="1"/>
          </p:nvPr>
        </p:nvSpPr>
        <p:spPr>
          <a:xfrm>
            <a:off x="1945201" y="1371600"/>
            <a:ext cx="6589200" cy="5334000"/>
          </a:xfrm>
        </p:spPr>
        <p:txBody>
          <a:bodyPr>
            <a:normAutofit/>
          </a:bodyPr>
          <a:lstStyle/>
          <a:p>
            <a:endParaRPr lang="en-IN" sz="2000" b="1" dirty="0">
              <a:latin typeface="Calibri" pitchFamily="34" charset="0"/>
              <a:cs typeface="Calibri" pitchFamily="34" charset="0"/>
            </a:endParaRPr>
          </a:p>
          <a:p>
            <a:r>
              <a:rPr lang="en-IN" sz="1900" b="1" dirty="0">
                <a:latin typeface="Calibri" pitchFamily="34" charset="0"/>
                <a:cs typeface="Calibri" pitchFamily="34" charset="0"/>
              </a:rPr>
              <a:t>Computer services</a:t>
            </a:r>
            <a:endParaRPr lang="en-IN" sz="1900" dirty="0">
              <a:latin typeface="Calibri" pitchFamily="34" charset="0"/>
              <a:cs typeface="Calibri" pitchFamily="34" charset="0"/>
            </a:endParaRPr>
          </a:p>
          <a:p>
            <a:r>
              <a:rPr lang="en-IN" sz="1900" b="1" dirty="0">
                <a:latin typeface="Calibri" pitchFamily="34" charset="0"/>
                <a:cs typeface="Calibri" pitchFamily="34" charset="0"/>
              </a:rPr>
              <a:t>Storage services</a:t>
            </a:r>
            <a:endParaRPr lang="en-IN" sz="1900" dirty="0">
              <a:latin typeface="Calibri" pitchFamily="34" charset="0"/>
              <a:cs typeface="Calibri" pitchFamily="34" charset="0"/>
            </a:endParaRPr>
          </a:p>
          <a:p>
            <a:r>
              <a:rPr lang="en-IN" sz="1900" b="1" dirty="0">
                <a:latin typeface="Calibri" pitchFamily="34" charset="0"/>
                <a:cs typeface="Calibri" pitchFamily="34" charset="0"/>
              </a:rPr>
              <a:t>Database services</a:t>
            </a:r>
          </a:p>
          <a:p>
            <a:r>
              <a:rPr lang="en-IN" sz="1900" b="1" dirty="0">
                <a:latin typeface="Calibri" pitchFamily="34" charset="0"/>
                <a:cs typeface="Calibri" pitchFamily="34" charset="0"/>
              </a:rPr>
              <a:t>Networking and content delivery services</a:t>
            </a:r>
          </a:p>
          <a:p>
            <a:r>
              <a:rPr lang="en-IN" sz="1900" b="1" dirty="0">
                <a:latin typeface="Calibri" pitchFamily="34" charset="0"/>
                <a:cs typeface="Calibri" pitchFamily="34" charset="0"/>
              </a:rPr>
              <a:t>Security and Identity services</a:t>
            </a:r>
          </a:p>
          <a:p>
            <a:r>
              <a:rPr lang="en-IN" sz="1900" b="1" dirty="0">
                <a:latin typeface="Calibri" pitchFamily="34" charset="0"/>
                <a:cs typeface="Calibri" pitchFamily="34" charset="0"/>
              </a:rPr>
              <a:t>Analytics services</a:t>
            </a:r>
          </a:p>
          <a:p>
            <a:r>
              <a:rPr lang="en-IN" sz="1900" b="1" dirty="0">
                <a:latin typeface="Calibri" pitchFamily="34" charset="0"/>
                <a:cs typeface="Calibri" pitchFamily="34" charset="0"/>
              </a:rPr>
              <a:t>Application services</a:t>
            </a:r>
          </a:p>
          <a:p>
            <a:r>
              <a:rPr lang="en-IN" sz="1900" b="1" dirty="0">
                <a:latin typeface="Calibri" pitchFamily="34" charset="0"/>
                <a:cs typeface="Calibri" pitchFamily="34" charset="0"/>
              </a:rPr>
              <a:t>Management tools</a:t>
            </a:r>
          </a:p>
          <a:p>
            <a:endParaRPr lang="en-IN" sz="1900" dirty="0">
              <a:latin typeface="Calibri" pitchFamily="34" charset="0"/>
              <a:cs typeface="Calibri" pitchFamily="34" charset="0"/>
            </a:endParaRPr>
          </a:p>
        </p:txBody>
      </p:sp>
      <p:pic>
        <p:nvPicPr>
          <p:cNvPr id="4" name="Picture 3">
            <a:extLst>
              <a:ext uri="{FF2B5EF4-FFF2-40B4-BE49-F238E27FC236}">
                <a16:creationId xmlns:a16="http://schemas.microsoft.com/office/drawing/2014/main" id="{C68401DE-58FF-1860-ED74-27A144D36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0"/>
            <a:ext cx="1031081" cy="457200"/>
          </a:xfrm>
          <a:prstGeom prst="rect">
            <a:avLst/>
          </a:prstGeom>
        </p:spPr>
      </p:pic>
    </p:spTree>
    <p:extLst>
      <p:ext uri="{BB962C8B-B14F-4D97-AF65-F5344CB8AC3E}">
        <p14:creationId xmlns:p14="http://schemas.microsoft.com/office/powerpoint/2010/main" val="10732923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338</TotalTime>
  <Words>585</Words>
  <Application>Microsoft Office PowerPoint</Application>
  <PresentationFormat>On-screen Show (4:3)</PresentationFormat>
  <Paragraphs>84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Gabriola</vt:lpstr>
      <vt:lpstr>Wingdings 3</vt:lpstr>
      <vt:lpstr>Wisp</vt:lpstr>
      <vt:lpstr>AMAZON WEB SERVICES</vt:lpstr>
      <vt:lpstr>Data Science Project Steps</vt:lpstr>
      <vt:lpstr>Model Deployment </vt:lpstr>
      <vt:lpstr>What is cloud computing ?</vt:lpstr>
      <vt:lpstr>Advantages of cloud computing</vt:lpstr>
      <vt:lpstr>PowerPoint Presentation</vt:lpstr>
      <vt:lpstr>Cloud Service Providers</vt:lpstr>
      <vt:lpstr>AWS – Amazon web services</vt:lpstr>
      <vt:lpstr>Range of services</vt:lpstr>
      <vt:lpstr>General comparison </vt:lpstr>
      <vt:lpstr>AWS Global Infrastructure:</vt:lpstr>
      <vt:lpstr>Global network of AWS Regions and availability zones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Shubham Bankar</dc:creator>
  <cp:lastModifiedBy>Renuka M</cp:lastModifiedBy>
  <cp:revision>36</cp:revision>
  <dcterms:created xsi:type="dcterms:W3CDTF">2006-08-16T00:00:00Z</dcterms:created>
  <dcterms:modified xsi:type="dcterms:W3CDTF">2023-01-26T14:05:34Z</dcterms:modified>
</cp:coreProperties>
</file>