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57" r:id="rId3"/>
    <p:sldId id="267" r:id="rId4"/>
    <p:sldId id="260" r:id="rId5"/>
    <p:sldId id="266" r:id="rId6"/>
    <p:sldId id="268" r:id="rId7"/>
    <p:sldId id="26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886"/>
  </p:normalViewPr>
  <p:slideViewPr>
    <p:cSldViewPr snapToGrid="0" snapToObjects="1">
      <p:cViewPr varScale="1">
        <p:scale>
          <a:sx n="85" d="100"/>
          <a:sy n="85" d="100"/>
        </p:scale>
        <p:origin x="19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DEE4-DA15-8D45-ABCD-A2DB9E7C9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03155-541E-0748-8432-85833E5E0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FF7B16-8520-4148-A333-4D9008D0EC32}"/>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5" name="Footer Placeholder 4">
            <a:extLst>
              <a:ext uri="{FF2B5EF4-FFF2-40B4-BE49-F238E27FC236}">
                <a16:creationId xmlns:a16="http://schemas.microsoft.com/office/drawing/2014/main" id="{7FD91DBC-77C7-734A-B332-12E818446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0E62-9D61-C34D-84D0-689911D3DA21}"/>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54321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0A00-9D41-5C4C-97E6-B8454FE016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5E05B-A545-B742-BC1E-3A1B20EDF9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AAF99-27FF-484E-81BD-FCFFA2ABBCA6}"/>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5" name="Footer Placeholder 4">
            <a:extLst>
              <a:ext uri="{FF2B5EF4-FFF2-40B4-BE49-F238E27FC236}">
                <a16:creationId xmlns:a16="http://schemas.microsoft.com/office/drawing/2014/main" id="{F27C3E21-9F8D-D042-B9A8-588678C79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F8259-8039-F849-8600-FC4963E98464}"/>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28037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FD05E-AE8D-6D4F-B29F-3FDB4535F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E4F05-D97E-4A4F-B128-B78B99DD60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44FD-8BAE-CD4C-92E4-7DEAEE8CA1F6}"/>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5" name="Footer Placeholder 4">
            <a:extLst>
              <a:ext uri="{FF2B5EF4-FFF2-40B4-BE49-F238E27FC236}">
                <a16:creationId xmlns:a16="http://schemas.microsoft.com/office/drawing/2014/main" id="{1D2D16AB-AE87-4240-9A09-3E0558FCB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7D391-CFF3-BC4D-9738-019457E37DA0}"/>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70296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69A0-7D54-9841-B0A6-76E52ADB9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B930B-F2CB-C54B-B8CF-61D76D1560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1654A-3DEC-8C4A-AE91-B2CC9D7E065A}"/>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5" name="Footer Placeholder 4">
            <a:extLst>
              <a:ext uri="{FF2B5EF4-FFF2-40B4-BE49-F238E27FC236}">
                <a16:creationId xmlns:a16="http://schemas.microsoft.com/office/drawing/2014/main" id="{6FE37BDB-EEF0-8B46-B814-CCE04094C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953A6-E2B8-BC4E-AA36-5B27ED8FDAD6}"/>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5919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B60-34DF-CF44-B8D7-FB448D6FE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50487-2B10-2E41-A2E5-8FB159509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24EFF6-014C-FC4D-85C3-DA92E476324D}"/>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5" name="Footer Placeholder 4">
            <a:extLst>
              <a:ext uri="{FF2B5EF4-FFF2-40B4-BE49-F238E27FC236}">
                <a16:creationId xmlns:a16="http://schemas.microsoft.com/office/drawing/2014/main" id="{E412CABD-2149-9E47-A99D-C43AD886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9EEA-CC67-A14D-B51E-B77A51935C2A}"/>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27504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1703-9B47-0D4E-A9FF-D9708B499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11C73-AF2E-C944-AB87-7B60E39BE1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F3541-3570-C544-960B-0A4912166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22B8F-21AC-D04E-965F-7658927D87DB}"/>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6" name="Footer Placeholder 5">
            <a:extLst>
              <a:ext uri="{FF2B5EF4-FFF2-40B4-BE49-F238E27FC236}">
                <a16:creationId xmlns:a16="http://schemas.microsoft.com/office/drawing/2014/main" id="{528FDBEF-F61C-F74B-B6A8-420B140D9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D4D2F-646B-524D-854A-8CD77FFE5D75}"/>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167420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F6C6-AE55-CE4F-8487-6C38BDAAC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1BF31-21A9-B24A-9360-3F947815B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61384F-BB1A-B44A-811E-D11FB51D7C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AC357-E5D8-9A49-8837-90CF9F53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17B120-8872-184F-8661-0D217FD19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B772F-1B92-FA41-932B-E95EFEB86075}"/>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8" name="Footer Placeholder 7">
            <a:extLst>
              <a:ext uri="{FF2B5EF4-FFF2-40B4-BE49-F238E27FC236}">
                <a16:creationId xmlns:a16="http://schemas.microsoft.com/office/drawing/2014/main" id="{27EEDE1D-B3CA-1648-918F-71FC826A1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5FC5E-27D8-CF4B-A335-71BACAB4928B}"/>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97151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43F6-CF0A-2445-8981-377F42D1D5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C8A90-EF63-C549-8FFE-DC18EB626127}"/>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4" name="Footer Placeholder 3">
            <a:extLst>
              <a:ext uri="{FF2B5EF4-FFF2-40B4-BE49-F238E27FC236}">
                <a16:creationId xmlns:a16="http://schemas.microsoft.com/office/drawing/2014/main" id="{0B886456-21BB-1F4D-8249-8536112698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4F375B-6B95-DC4B-9A54-796187E4AD26}"/>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127546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DBF57-8F65-084B-B4A9-5307E4A4F5D9}"/>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3" name="Footer Placeholder 2">
            <a:extLst>
              <a:ext uri="{FF2B5EF4-FFF2-40B4-BE49-F238E27FC236}">
                <a16:creationId xmlns:a16="http://schemas.microsoft.com/office/drawing/2014/main" id="{9249EAC6-1A0F-3242-9CD0-0B4D542D82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9FFE8-B94D-894A-A2BB-30FAC0062687}"/>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08052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3E83-44B2-C440-A3EE-AF0D0B678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00AD53-CB2A-F54C-AF3D-11A84833C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FB71E5-7934-6045-84D7-01D1B270A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71FD1A-10CA-894C-912A-4D658C2C27F0}"/>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6" name="Footer Placeholder 5">
            <a:extLst>
              <a:ext uri="{FF2B5EF4-FFF2-40B4-BE49-F238E27FC236}">
                <a16:creationId xmlns:a16="http://schemas.microsoft.com/office/drawing/2014/main" id="{09ABFB2E-5C93-DB45-BADE-C0A626FEF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DFD2A-5863-5544-8AE0-12C98F81D573}"/>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86560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CF0E-89B1-3440-A4EA-A8D35DEDB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E330F-421E-B04A-A07B-585BF9C77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4B889-F7CB-0541-A241-086BE2371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56D086-3EB2-2242-AA56-1BCFC56D8160}"/>
              </a:ext>
            </a:extLst>
          </p:cNvPr>
          <p:cNvSpPr>
            <a:spLocks noGrp="1"/>
          </p:cNvSpPr>
          <p:nvPr>
            <p:ph type="dt" sz="half" idx="10"/>
          </p:nvPr>
        </p:nvSpPr>
        <p:spPr/>
        <p:txBody>
          <a:bodyPr/>
          <a:lstStyle/>
          <a:p>
            <a:fld id="{6F96E4D2-ABCD-A743-B3B9-194857496D61}" type="datetimeFigureOut">
              <a:rPr lang="en-US" smtClean="0"/>
              <a:t>2/16/21</a:t>
            </a:fld>
            <a:endParaRPr lang="en-US"/>
          </a:p>
        </p:txBody>
      </p:sp>
      <p:sp>
        <p:nvSpPr>
          <p:cNvPr id="6" name="Footer Placeholder 5">
            <a:extLst>
              <a:ext uri="{FF2B5EF4-FFF2-40B4-BE49-F238E27FC236}">
                <a16:creationId xmlns:a16="http://schemas.microsoft.com/office/drawing/2014/main" id="{F7458084-D614-A747-8754-F3C7F16D7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332F1-B519-5840-9B7E-556E14201FA8}"/>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75911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D8FB4-E9DC-D144-B7A6-AE1CB3A51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6FBBDC-97BE-0A48-85AE-198E26481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2AD-A5A3-8145-A734-94A30A4BF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E4D2-ABCD-A743-B3B9-194857496D61}" type="datetimeFigureOut">
              <a:rPr lang="en-US" smtClean="0"/>
              <a:t>2/16/21</a:t>
            </a:fld>
            <a:endParaRPr lang="en-US"/>
          </a:p>
        </p:txBody>
      </p:sp>
      <p:sp>
        <p:nvSpPr>
          <p:cNvPr id="5" name="Footer Placeholder 4">
            <a:extLst>
              <a:ext uri="{FF2B5EF4-FFF2-40B4-BE49-F238E27FC236}">
                <a16:creationId xmlns:a16="http://schemas.microsoft.com/office/drawing/2014/main" id="{20B7FB8A-D134-7E41-9175-9F040112C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935B0-51A0-9E4C-8939-F968E08A8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8954-679E-BB48-8C46-9444DDE4C9FB}" type="slidenum">
              <a:rPr lang="en-US" smtClean="0"/>
              <a:t>‹#›</a:t>
            </a:fld>
            <a:endParaRPr lang="en-US"/>
          </a:p>
        </p:txBody>
      </p:sp>
    </p:spTree>
    <p:extLst>
      <p:ext uri="{BB962C8B-B14F-4D97-AF65-F5344CB8AC3E}">
        <p14:creationId xmlns:p14="http://schemas.microsoft.com/office/powerpoint/2010/main" val="522062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780D-CAB7-5B49-94FC-050256668549}"/>
              </a:ext>
            </a:extLst>
          </p:cNvPr>
          <p:cNvSpPr>
            <a:spLocks noGrp="1"/>
          </p:cNvSpPr>
          <p:nvPr>
            <p:ph type="title"/>
          </p:nvPr>
        </p:nvSpPr>
        <p:spPr>
          <a:xfrm>
            <a:off x="805544" y="2079625"/>
            <a:ext cx="10515600" cy="1325563"/>
          </a:xfrm>
        </p:spPr>
        <p:txBody>
          <a:bodyPr>
            <a:normAutofit/>
          </a:bodyPr>
          <a:lstStyle/>
          <a:p>
            <a:pPr algn="ctr"/>
            <a:r>
              <a:rPr lang="en-US" sz="7200" b="1" dirty="0">
                <a:solidFill>
                  <a:schemeClr val="accent4">
                    <a:lumMod val="40000"/>
                    <a:lumOff val="60000"/>
                  </a:schemeClr>
                </a:solidFill>
              </a:rPr>
              <a:t>Constructing an Argument</a:t>
            </a:r>
          </a:p>
        </p:txBody>
      </p:sp>
    </p:spTree>
    <p:extLst>
      <p:ext uri="{BB962C8B-B14F-4D97-AF65-F5344CB8AC3E}">
        <p14:creationId xmlns:p14="http://schemas.microsoft.com/office/powerpoint/2010/main" val="299884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78A2E3-CC12-6A42-A4BF-7759E48AAADE}"/>
              </a:ext>
            </a:extLst>
          </p:cNvPr>
          <p:cNvSpPr>
            <a:spLocks noGrp="1"/>
          </p:cNvSpPr>
          <p:nvPr>
            <p:ph type="title"/>
          </p:nvPr>
        </p:nvSpPr>
        <p:spPr/>
        <p:txBody>
          <a:bodyPr/>
          <a:lstStyle/>
          <a:p>
            <a:r>
              <a:rPr lang="en-US" b="1" dirty="0">
                <a:solidFill>
                  <a:schemeClr val="accent6">
                    <a:lumMod val="60000"/>
                    <a:lumOff val="40000"/>
                  </a:schemeClr>
                </a:solidFill>
              </a:rPr>
              <a:t>Statements and Arguments</a:t>
            </a:r>
          </a:p>
        </p:txBody>
      </p:sp>
      <p:sp>
        <p:nvSpPr>
          <p:cNvPr id="8" name="Content Placeholder 7">
            <a:extLst>
              <a:ext uri="{FF2B5EF4-FFF2-40B4-BE49-F238E27FC236}">
                <a16:creationId xmlns:a16="http://schemas.microsoft.com/office/drawing/2014/main" id="{0407A815-2B6F-494F-AC49-AD74C58AB890}"/>
              </a:ext>
            </a:extLst>
          </p:cNvPr>
          <p:cNvSpPr>
            <a:spLocks noGrp="1"/>
          </p:cNvSpPr>
          <p:nvPr>
            <p:ph idx="1"/>
          </p:nvPr>
        </p:nvSpPr>
        <p:spPr/>
        <p:txBody>
          <a:bodyPr>
            <a:normAutofit fontScale="92500" lnSpcReduction="20000"/>
          </a:bodyPr>
          <a:lstStyle/>
          <a:p>
            <a:r>
              <a:rPr lang="en-IN" dirty="0">
                <a:solidFill>
                  <a:schemeClr val="bg1"/>
                </a:solidFill>
              </a:rPr>
              <a:t>A. Depression is a condition characterized by changes in appetite, sleep patterns, and energy levels. Depressed individuals often have trouble concentrating and finding pleasure in activities they used to enjoy.</a:t>
            </a:r>
          </a:p>
          <a:p>
            <a:pPr marL="0" indent="0">
              <a:buNone/>
            </a:pPr>
            <a:endParaRPr lang="en-IN" dirty="0">
              <a:solidFill>
                <a:schemeClr val="bg1"/>
              </a:solidFill>
            </a:endParaRPr>
          </a:p>
          <a:p>
            <a:r>
              <a:rPr lang="en-IN" dirty="0">
                <a:solidFill>
                  <a:schemeClr val="bg1"/>
                </a:solidFill>
              </a:rPr>
              <a:t>B. In an experiment involving twins raised in different families, psychologists found that the children had significantly similar rates of depression. This indicates that depression is more strongly affected by one’s genetics than by one’s environment.</a:t>
            </a:r>
          </a:p>
          <a:p>
            <a:endParaRPr lang="en-IN" dirty="0">
              <a:solidFill>
                <a:schemeClr val="bg1"/>
              </a:solidFill>
            </a:endParaRPr>
          </a:p>
          <a:p>
            <a:r>
              <a:rPr lang="en-IN" dirty="0">
                <a:solidFill>
                  <a:schemeClr val="bg1"/>
                </a:solidFill>
              </a:rPr>
              <a:t>C. Treating depression with medication is the same as treating any illness with medication. Therefore, the patient should not stop taking the medication just because his symptoms have gone.</a:t>
            </a:r>
          </a:p>
          <a:p>
            <a:endParaRPr lang="en-US" dirty="0">
              <a:solidFill>
                <a:schemeClr val="bg1"/>
              </a:solidFill>
            </a:endParaRPr>
          </a:p>
        </p:txBody>
      </p:sp>
    </p:spTree>
    <p:extLst>
      <p:ext uri="{BB962C8B-B14F-4D97-AF65-F5344CB8AC3E}">
        <p14:creationId xmlns:p14="http://schemas.microsoft.com/office/powerpoint/2010/main" val="410926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257942-1159-874D-A2B3-A76F84101A1C}"/>
              </a:ext>
            </a:extLst>
          </p:cNvPr>
          <p:cNvSpPr>
            <a:spLocks noGrp="1"/>
          </p:cNvSpPr>
          <p:nvPr>
            <p:ph type="title"/>
          </p:nvPr>
        </p:nvSpPr>
        <p:spPr/>
        <p:txBody>
          <a:bodyPr/>
          <a:lstStyle/>
          <a:p>
            <a:r>
              <a:rPr lang="en-US" b="1" dirty="0">
                <a:solidFill>
                  <a:schemeClr val="accent6">
                    <a:lumMod val="60000"/>
                    <a:lumOff val="40000"/>
                  </a:schemeClr>
                </a:solidFill>
              </a:rPr>
              <a:t>Statements and Arguments</a:t>
            </a:r>
          </a:p>
        </p:txBody>
      </p:sp>
      <p:sp>
        <p:nvSpPr>
          <p:cNvPr id="3" name="Content Placeholder 2">
            <a:extLst>
              <a:ext uri="{FF2B5EF4-FFF2-40B4-BE49-F238E27FC236}">
                <a16:creationId xmlns:a16="http://schemas.microsoft.com/office/drawing/2014/main" id="{36B5CC75-2A37-A648-A19D-28036B3AC171}"/>
              </a:ext>
            </a:extLst>
          </p:cNvPr>
          <p:cNvSpPr>
            <a:spLocks noGrp="1"/>
          </p:cNvSpPr>
          <p:nvPr>
            <p:ph idx="4294967295"/>
          </p:nvPr>
        </p:nvSpPr>
        <p:spPr>
          <a:xfrm>
            <a:off x="838200" y="2023126"/>
            <a:ext cx="10515600" cy="4438650"/>
          </a:xfrm>
        </p:spPr>
        <p:txBody>
          <a:bodyPr>
            <a:normAutofit/>
          </a:bodyPr>
          <a:lstStyle/>
          <a:p>
            <a:pPr marL="0" indent="0">
              <a:buNone/>
            </a:pPr>
            <a:r>
              <a:rPr lang="en-US" sz="3600" dirty="0">
                <a:solidFill>
                  <a:schemeClr val="bg1"/>
                </a:solidFill>
              </a:rPr>
              <a:t>An argument … is any group of propositions of which one is claimed to follow from the others, which are regarded as providing support or grounds for the truth of that one. (</a:t>
            </a:r>
            <a:r>
              <a:rPr lang="en-US" sz="3600" dirty="0" err="1">
                <a:solidFill>
                  <a:schemeClr val="bg1"/>
                </a:solidFill>
              </a:rPr>
              <a:t>Copi</a:t>
            </a:r>
            <a:r>
              <a:rPr lang="en-US" sz="3600" dirty="0">
                <a:solidFill>
                  <a:schemeClr val="bg1"/>
                </a:solidFill>
              </a:rPr>
              <a:t> and Cohen 5).</a:t>
            </a:r>
          </a:p>
          <a:p>
            <a:pPr marL="0" indent="0">
              <a:buNone/>
            </a:pPr>
            <a:endParaRPr lang="en-US" sz="3600" dirty="0">
              <a:solidFill>
                <a:schemeClr val="bg1"/>
              </a:solidFill>
            </a:endParaRPr>
          </a:p>
          <a:p>
            <a:pPr marL="0" indent="0">
              <a:buNone/>
            </a:pPr>
            <a:r>
              <a:rPr lang="en-US" sz="3600" dirty="0">
                <a:solidFill>
                  <a:schemeClr val="bg1"/>
                </a:solidFill>
              </a:rPr>
              <a:t>A statement can give information, express ideas, or make requests, but does not have the structure of the argument.</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491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752C2-D3B6-0B4D-A274-3FA5F56FFE09}"/>
              </a:ext>
            </a:extLst>
          </p:cNvPr>
          <p:cNvSpPr>
            <a:spLocks noGrp="1"/>
          </p:cNvSpPr>
          <p:nvPr>
            <p:ph type="title"/>
          </p:nvPr>
        </p:nvSpPr>
        <p:spPr/>
        <p:txBody>
          <a:bodyPr/>
          <a:lstStyle/>
          <a:p>
            <a:r>
              <a:rPr lang="en-US" b="1" dirty="0">
                <a:solidFill>
                  <a:schemeClr val="accent6">
                    <a:lumMod val="60000"/>
                    <a:lumOff val="40000"/>
                  </a:schemeClr>
                </a:solidFill>
              </a:rPr>
              <a:t>The Structure of an Argument</a:t>
            </a:r>
          </a:p>
        </p:txBody>
      </p:sp>
      <p:sp>
        <p:nvSpPr>
          <p:cNvPr id="4" name="Content Placeholder 3">
            <a:extLst>
              <a:ext uri="{FF2B5EF4-FFF2-40B4-BE49-F238E27FC236}">
                <a16:creationId xmlns:a16="http://schemas.microsoft.com/office/drawing/2014/main" id="{97D5D4EB-A464-5445-997A-25E317BE0E99}"/>
              </a:ext>
            </a:extLst>
          </p:cNvPr>
          <p:cNvSpPr>
            <a:spLocks noGrp="1"/>
          </p:cNvSpPr>
          <p:nvPr>
            <p:ph idx="1"/>
          </p:nvPr>
        </p:nvSpPr>
        <p:spPr/>
        <p:txBody>
          <a:bodyPr/>
          <a:lstStyle/>
          <a:p>
            <a:r>
              <a:rPr lang="en-US" sz="3600" dirty="0">
                <a:solidFill>
                  <a:schemeClr val="bg1"/>
                </a:solidFill>
              </a:rPr>
              <a:t>Premise</a:t>
            </a:r>
          </a:p>
          <a:p>
            <a:r>
              <a:rPr lang="en-US" sz="3600" dirty="0">
                <a:solidFill>
                  <a:schemeClr val="bg1"/>
                </a:solidFill>
              </a:rPr>
              <a:t>Conclusion</a:t>
            </a:r>
          </a:p>
          <a:p>
            <a:endParaRPr lang="en-US" sz="3600" dirty="0">
              <a:solidFill>
                <a:schemeClr val="bg1"/>
              </a:solidFill>
            </a:endParaRPr>
          </a:p>
          <a:p>
            <a:r>
              <a:rPr lang="en-US" sz="3600" dirty="0">
                <a:solidFill>
                  <a:schemeClr val="bg1"/>
                </a:solidFill>
              </a:rPr>
              <a:t>Example 1: The investigation of supernatural phenomena lies outside the realm of science. </a:t>
            </a:r>
            <a:r>
              <a:rPr lang="en-US" sz="3600" dirty="0">
                <a:solidFill>
                  <a:srgbClr val="FFB8A3"/>
                </a:solidFill>
              </a:rPr>
              <a:t>Therefore</a:t>
            </a:r>
            <a:r>
              <a:rPr lang="en-US" sz="3600" dirty="0">
                <a:solidFill>
                  <a:schemeClr val="bg1"/>
                </a:solidFill>
              </a:rPr>
              <a:t>, science can neither prove nor disprove the existence of God.</a:t>
            </a:r>
          </a:p>
          <a:p>
            <a:pPr marL="0" indent="0">
              <a:buNone/>
            </a:pPr>
            <a:endParaRPr lang="en-US" dirty="0">
              <a:solidFill>
                <a:schemeClr val="bg1"/>
              </a:solidFill>
            </a:endParaRPr>
          </a:p>
        </p:txBody>
      </p:sp>
    </p:spTree>
    <p:extLst>
      <p:ext uri="{BB962C8B-B14F-4D97-AF65-F5344CB8AC3E}">
        <p14:creationId xmlns:p14="http://schemas.microsoft.com/office/powerpoint/2010/main" val="20273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3A57E-94A5-2845-A178-D0BD59F71902}"/>
              </a:ext>
            </a:extLst>
          </p:cNvPr>
          <p:cNvSpPr>
            <a:spLocks noGrp="1"/>
          </p:cNvSpPr>
          <p:nvPr>
            <p:ph idx="1"/>
          </p:nvPr>
        </p:nvSpPr>
        <p:spPr/>
        <p:txBody>
          <a:bodyPr>
            <a:normAutofit fontScale="92500"/>
          </a:bodyPr>
          <a:lstStyle/>
          <a:p>
            <a:r>
              <a:rPr lang="en-US" sz="3600" dirty="0">
                <a:solidFill>
                  <a:schemeClr val="bg1"/>
                </a:solidFill>
              </a:rPr>
              <a:t>Example 1: The investigation of supernatural phenomena lies outside the realm of science. </a:t>
            </a:r>
            <a:r>
              <a:rPr lang="en-US" sz="3600" dirty="0">
                <a:solidFill>
                  <a:srgbClr val="FFB8A3"/>
                </a:solidFill>
              </a:rPr>
              <a:t>Therefore</a:t>
            </a:r>
            <a:r>
              <a:rPr lang="en-US" sz="3600" dirty="0">
                <a:solidFill>
                  <a:schemeClr val="bg1"/>
                </a:solidFill>
              </a:rPr>
              <a:t>, science can neither prove nor disprove the existence of God.</a:t>
            </a:r>
          </a:p>
          <a:p>
            <a:endParaRPr lang="en-US" sz="3600" dirty="0">
              <a:solidFill>
                <a:schemeClr val="bg1"/>
              </a:solidFill>
            </a:endParaRPr>
          </a:p>
          <a:p>
            <a:r>
              <a:rPr lang="en-US" sz="3600" dirty="0">
                <a:solidFill>
                  <a:schemeClr val="bg1"/>
                </a:solidFill>
              </a:rPr>
              <a:t>Premise: The investigation of supernatural phenomena lies outside the realm of science.</a:t>
            </a:r>
          </a:p>
          <a:p>
            <a:r>
              <a:rPr lang="en-US" sz="3600" dirty="0">
                <a:solidFill>
                  <a:schemeClr val="bg1"/>
                </a:solidFill>
              </a:rPr>
              <a:t>Conclusion: Science can neither prove nor disprove the existence of God.</a:t>
            </a:r>
          </a:p>
          <a:p>
            <a:endParaRPr lang="en-US" dirty="0">
              <a:solidFill>
                <a:schemeClr val="bg1"/>
              </a:solidFill>
            </a:endParaRPr>
          </a:p>
        </p:txBody>
      </p:sp>
      <p:sp>
        <p:nvSpPr>
          <p:cNvPr id="4" name="Title 2">
            <a:extLst>
              <a:ext uri="{FF2B5EF4-FFF2-40B4-BE49-F238E27FC236}">
                <a16:creationId xmlns:a16="http://schemas.microsoft.com/office/drawing/2014/main" id="{ED6E31E5-1943-EC40-BBA8-6955D18BA814}"/>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The Structure of an Argument</a:t>
            </a:r>
          </a:p>
        </p:txBody>
      </p:sp>
    </p:spTree>
    <p:extLst>
      <p:ext uri="{BB962C8B-B14F-4D97-AF65-F5344CB8AC3E}">
        <p14:creationId xmlns:p14="http://schemas.microsoft.com/office/powerpoint/2010/main" val="273372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92487-5CF6-844B-94BD-E1260C479D71}"/>
              </a:ext>
            </a:extLst>
          </p:cNvPr>
          <p:cNvSpPr>
            <a:spLocks noGrp="1"/>
          </p:cNvSpPr>
          <p:nvPr>
            <p:ph idx="1"/>
          </p:nvPr>
        </p:nvSpPr>
        <p:spPr/>
        <p:txBody>
          <a:bodyPr>
            <a:noAutofit/>
          </a:bodyPr>
          <a:lstStyle/>
          <a:p>
            <a:r>
              <a:rPr lang="en-US" sz="3600" dirty="0">
                <a:solidFill>
                  <a:srgbClr val="FFB8A3"/>
                </a:solidFill>
              </a:rPr>
              <a:t>The conclusion </a:t>
            </a:r>
            <a:r>
              <a:rPr lang="en-US" sz="3600" dirty="0">
                <a:solidFill>
                  <a:schemeClr val="bg1"/>
                </a:solidFill>
              </a:rPr>
              <a:t>of an argument is the proposition that is affirmed on the basis of the other propositions of the argument,</a:t>
            </a:r>
          </a:p>
          <a:p>
            <a:r>
              <a:rPr lang="en-US" sz="3600" dirty="0">
                <a:solidFill>
                  <a:schemeClr val="bg1"/>
                </a:solidFill>
              </a:rPr>
              <a:t>and these other propositions, which are affirmed (or assumed) as providing support or reasons for accepting the conclusion, are </a:t>
            </a:r>
            <a:r>
              <a:rPr lang="en-US" sz="3600" dirty="0">
                <a:solidFill>
                  <a:srgbClr val="FFB8A3"/>
                </a:solidFill>
              </a:rPr>
              <a:t>the premises </a:t>
            </a:r>
            <a:r>
              <a:rPr lang="en-US" sz="3600" dirty="0">
                <a:solidFill>
                  <a:schemeClr val="bg1"/>
                </a:solidFill>
              </a:rPr>
              <a:t>of that argument. (</a:t>
            </a:r>
            <a:r>
              <a:rPr lang="en-US" sz="3600" dirty="0" err="1">
                <a:solidFill>
                  <a:schemeClr val="bg1"/>
                </a:solidFill>
              </a:rPr>
              <a:t>Copi</a:t>
            </a:r>
            <a:r>
              <a:rPr lang="en-US" sz="3600" dirty="0">
                <a:solidFill>
                  <a:schemeClr val="bg1"/>
                </a:solidFill>
              </a:rPr>
              <a:t> and Cohen 5)</a:t>
            </a:r>
          </a:p>
        </p:txBody>
      </p:sp>
      <p:sp>
        <p:nvSpPr>
          <p:cNvPr id="4" name="Title 2">
            <a:extLst>
              <a:ext uri="{FF2B5EF4-FFF2-40B4-BE49-F238E27FC236}">
                <a16:creationId xmlns:a16="http://schemas.microsoft.com/office/drawing/2014/main" id="{9F67D250-D033-5C48-94DD-7E8399B87F07}"/>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The Structure of an Argument</a:t>
            </a:r>
          </a:p>
        </p:txBody>
      </p:sp>
    </p:spTree>
    <p:extLst>
      <p:ext uri="{BB962C8B-B14F-4D97-AF65-F5344CB8AC3E}">
        <p14:creationId xmlns:p14="http://schemas.microsoft.com/office/powerpoint/2010/main" val="154974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C9A19-AD0A-5749-83F1-4BC05589E39F}"/>
              </a:ext>
            </a:extLst>
          </p:cNvPr>
          <p:cNvSpPr>
            <a:spLocks noGrp="1"/>
          </p:cNvSpPr>
          <p:nvPr>
            <p:ph idx="1"/>
          </p:nvPr>
        </p:nvSpPr>
        <p:spPr/>
        <p:txBody>
          <a:bodyPr>
            <a:normAutofit/>
          </a:bodyPr>
          <a:lstStyle/>
          <a:p>
            <a:r>
              <a:rPr lang="en-US" sz="4000" dirty="0">
                <a:solidFill>
                  <a:schemeClr val="bg1"/>
                </a:solidFill>
              </a:rPr>
              <a:t>Because he is a heavy smoker, he is likely to get lung cancer.</a:t>
            </a:r>
          </a:p>
          <a:p>
            <a:endParaRPr lang="en-US" sz="4000" dirty="0">
              <a:solidFill>
                <a:schemeClr val="bg1"/>
              </a:solidFill>
            </a:endParaRPr>
          </a:p>
          <a:p>
            <a:r>
              <a:rPr lang="en-US" sz="4000" dirty="0">
                <a:solidFill>
                  <a:schemeClr val="bg1"/>
                </a:solidFill>
              </a:rPr>
              <a:t>Premise: He is a heavy smoker.</a:t>
            </a:r>
          </a:p>
          <a:p>
            <a:r>
              <a:rPr lang="en-US" sz="4000" dirty="0">
                <a:solidFill>
                  <a:srgbClr val="FFB8A3"/>
                </a:solidFill>
              </a:rPr>
              <a:t>Premise (assumed): Smoking causes lung cancer.</a:t>
            </a:r>
          </a:p>
          <a:p>
            <a:r>
              <a:rPr lang="en-US" sz="4000" dirty="0">
                <a:solidFill>
                  <a:schemeClr val="bg1"/>
                </a:solidFill>
              </a:rPr>
              <a:t>Conclusion: He is likely to get lung cancer.</a:t>
            </a:r>
          </a:p>
        </p:txBody>
      </p:sp>
      <p:sp>
        <p:nvSpPr>
          <p:cNvPr id="4" name="Title 2">
            <a:extLst>
              <a:ext uri="{FF2B5EF4-FFF2-40B4-BE49-F238E27FC236}">
                <a16:creationId xmlns:a16="http://schemas.microsoft.com/office/drawing/2014/main" id="{DB1B49FD-E8D0-A344-B1B9-62E4B5474774}"/>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The Structure of an Argument</a:t>
            </a:r>
          </a:p>
        </p:txBody>
      </p:sp>
    </p:spTree>
    <p:extLst>
      <p:ext uri="{BB962C8B-B14F-4D97-AF65-F5344CB8AC3E}">
        <p14:creationId xmlns:p14="http://schemas.microsoft.com/office/powerpoint/2010/main" val="141577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E3861F-6E8A-B14B-85BB-DA7323D974D2}"/>
              </a:ext>
            </a:extLst>
          </p:cNvPr>
          <p:cNvSpPr/>
          <p:nvPr/>
        </p:nvSpPr>
        <p:spPr>
          <a:xfrm>
            <a:off x="918416" y="584619"/>
            <a:ext cx="10150638" cy="6001643"/>
          </a:xfrm>
          <a:prstGeom prst="rect">
            <a:avLst/>
          </a:prstGeom>
        </p:spPr>
        <p:txBody>
          <a:bodyPr wrap="square" numCol="2">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FFB8A3"/>
                </a:solidFill>
                <a:effectLst/>
                <a:uLnTx/>
                <a:uFillTx/>
                <a:latin typeface="Calibri" panose="020F0502020204030204"/>
                <a:ea typeface="+mn-ea"/>
                <a:cs typeface="+mn-cs"/>
              </a:rPr>
              <a:t>Premise indicators </a:t>
            </a:r>
            <a:endParaRPr kumimoji="0" lang="en-IN" sz="3200" b="0" i="0" u="none" strike="noStrike" kern="1200" cap="none" spc="0" normalizeH="0" baseline="0" noProof="0" dirty="0">
              <a:ln>
                <a:noFill/>
              </a:ln>
              <a:solidFill>
                <a:srgbClr val="FFB8A3"/>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Since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Because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Given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Assuming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 Inasmuch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The reason is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In view of the fact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FFB8A3"/>
                </a:solidFill>
                <a:effectLst/>
                <a:uLnTx/>
                <a:uFillTx/>
                <a:latin typeface="Calibri" panose="020F0502020204030204"/>
                <a:ea typeface="+mn-ea"/>
                <a:cs typeface="+mn-cs"/>
              </a:rPr>
              <a:t>Conclusion indicators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Therefore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Thus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So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Consequently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As a result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It follows that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Hence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Which means that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Calibri" panose="020F0502020204030204"/>
                <a:ea typeface="+mn-ea"/>
                <a:cs typeface="+mn-cs"/>
              </a:rPr>
              <a:t>Which implies that</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37784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427</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1_Office Theme</vt:lpstr>
      <vt:lpstr>Constructing an Argument</vt:lpstr>
      <vt:lpstr>Statements and Arguments</vt:lpstr>
      <vt:lpstr>Statements and Arguments</vt:lpstr>
      <vt:lpstr>The Structure of an Argument</vt:lpstr>
      <vt:lpstr>The Structure of an Argument</vt:lpstr>
      <vt:lpstr>The Structure of an Argument</vt:lpstr>
      <vt:lpstr>The Structure of an Argument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an Argument</dc:title>
  <dc:creator>Nandini Ramesh Sankar</dc:creator>
  <cp:lastModifiedBy>Nandini Ramesh Sankar</cp:lastModifiedBy>
  <cp:revision>1</cp:revision>
  <dcterms:created xsi:type="dcterms:W3CDTF">2021-02-16T08:08:29Z</dcterms:created>
  <dcterms:modified xsi:type="dcterms:W3CDTF">2021-02-16T08:10:10Z</dcterms:modified>
</cp:coreProperties>
</file>