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95" r:id="rId2"/>
    <p:sldId id="262" r:id="rId3"/>
    <p:sldId id="280" r:id="rId4"/>
    <p:sldId id="288" r:id="rId5"/>
    <p:sldId id="289" r:id="rId6"/>
    <p:sldId id="270" r:id="rId7"/>
    <p:sldId id="271" r:id="rId8"/>
    <p:sldId id="286" r:id="rId9"/>
    <p:sldId id="272" r:id="rId10"/>
    <p:sldId id="273" r:id="rId11"/>
    <p:sldId id="287" r:id="rId12"/>
    <p:sldId id="274" r:id="rId13"/>
    <p:sldId id="276" r:id="rId14"/>
    <p:sldId id="275" r:id="rId15"/>
    <p:sldId id="277" r:id="rId16"/>
    <p:sldId id="279" r:id="rId17"/>
    <p:sldId id="294" r:id="rId18"/>
    <p:sldId id="293" r:id="rId19"/>
    <p:sldId id="2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4"/>
    <p:restoredTop sz="95492"/>
  </p:normalViewPr>
  <p:slideViewPr>
    <p:cSldViewPr snapToGrid="0" snapToObjects="1">
      <p:cViewPr varScale="1">
        <p:scale>
          <a:sx n="84" d="100"/>
          <a:sy n="84" d="100"/>
        </p:scale>
        <p:origin x="2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DDEE4-DA15-8D45-ABCD-A2DB9E7C9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F03155-541E-0748-8432-85833E5E01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FF7B16-8520-4148-A333-4D9008D0EC32}"/>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5" name="Footer Placeholder 4">
            <a:extLst>
              <a:ext uri="{FF2B5EF4-FFF2-40B4-BE49-F238E27FC236}">
                <a16:creationId xmlns:a16="http://schemas.microsoft.com/office/drawing/2014/main" id="{7FD91DBC-77C7-734A-B332-12E818446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20E62-9D61-C34D-84D0-689911D3DA21}"/>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554752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0A00-9D41-5C4C-97E6-B8454FE016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85E05B-A545-B742-BC1E-3A1B20EDF9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AAF99-27FF-484E-81BD-FCFFA2ABBCA6}"/>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5" name="Footer Placeholder 4">
            <a:extLst>
              <a:ext uri="{FF2B5EF4-FFF2-40B4-BE49-F238E27FC236}">
                <a16:creationId xmlns:a16="http://schemas.microsoft.com/office/drawing/2014/main" id="{F27C3E21-9F8D-D042-B9A8-588678C79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F8259-8039-F849-8600-FC4963E98464}"/>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409628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8FD05E-AE8D-6D4F-B29F-3FDB4535F1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E4F05-D97E-4A4F-B128-B78B99DD60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A44FD-8BAE-CD4C-92E4-7DEAEE8CA1F6}"/>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5" name="Footer Placeholder 4">
            <a:extLst>
              <a:ext uri="{FF2B5EF4-FFF2-40B4-BE49-F238E27FC236}">
                <a16:creationId xmlns:a16="http://schemas.microsoft.com/office/drawing/2014/main" id="{1D2D16AB-AE87-4240-9A09-3E0558FCB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7D391-CFF3-BC4D-9738-019457E37DA0}"/>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2755012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69A0-7D54-9841-B0A6-76E52ADB98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BB930B-F2CB-C54B-B8CF-61D76D1560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1654A-3DEC-8C4A-AE91-B2CC9D7E065A}"/>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5" name="Footer Placeholder 4">
            <a:extLst>
              <a:ext uri="{FF2B5EF4-FFF2-40B4-BE49-F238E27FC236}">
                <a16:creationId xmlns:a16="http://schemas.microsoft.com/office/drawing/2014/main" id="{6FE37BDB-EEF0-8B46-B814-CCE04094C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953A6-E2B8-BC4E-AA36-5B27ED8FDAD6}"/>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2479882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1B60-34DF-CF44-B8D7-FB448D6FEE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C50487-2B10-2E41-A2E5-8FB159509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24EFF6-014C-FC4D-85C3-DA92E476324D}"/>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5" name="Footer Placeholder 4">
            <a:extLst>
              <a:ext uri="{FF2B5EF4-FFF2-40B4-BE49-F238E27FC236}">
                <a16:creationId xmlns:a16="http://schemas.microsoft.com/office/drawing/2014/main" id="{E412CABD-2149-9E47-A99D-C43AD8867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E9EEA-CC67-A14D-B51E-B77A51935C2A}"/>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276470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1703-9B47-0D4E-A9FF-D9708B4994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C11C73-AF2E-C944-AB87-7B60E39BE1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FF3541-3570-C544-960B-0A491216600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122B8F-21AC-D04E-965F-7658927D87DB}"/>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6" name="Footer Placeholder 5">
            <a:extLst>
              <a:ext uri="{FF2B5EF4-FFF2-40B4-BE49-F238E27FC236}">
                <a16:creationId xmlns:a16="http://schemas.microsoft.com/office/drawing/2014/main" id="{528FDBEF-F61C-F74B-B6A8-420B140D9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2D4D2F-646B-524D-854A-8CD77FFE5D75}"/>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182756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F6C6-AE55-CE4F-8487-6C38BDAAC9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A1BF31-21A9-B24A-9360-3F947815B2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61384F-BB1A-B44A-811E-D11FB51D7C5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5AC357-E5D8-9A49-8837-90CF9F532B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17B120-8872-184F-8661-0D217FD19D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6B772F-1B92-FA41-932B-E95EFEB86075}"/>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8" name="Footer Placeholder 7">
            <a:extLst>
              <a:ext uri="{FF2B5EF4-FFF2-40B4-BE49-F238E27FC236}">
                <a16:creationId xmlns:a16="http://schemas.microsoft.com/office/drawing/2014/main" id="{27EEDE1D-B3CA-1648-918F-71FC826A10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35FC5E-27D8-CF4B-A335-71BACAB4928B}"/>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164708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43F6-CF0A-2445-8981-377F42D1D5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2C8A90-EF63-C549-8FFE-DC18EB626127}"/>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4" name="Footer Placeholder 3">
            <a:extLst>
              <a:ext uri="{FF2B5EF4-FFF2-40B4-BE49-F238E27FC236}">
                <a16:creationId xmlns:a16="http://schemas.microsoft.com/office/drawing/2014/main" id="{0B886456-21BB-1F4D-8249-8536112698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4F375B-6B95-DC4B-9A54-796187E4AD26}"/>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393801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DBF57-8F65-084B-B4A9-5307E4A4F5D9}"/>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3" name="Footer Placeholder 2">
            <a:extLst>
              <a:ext uri="{FF2B5EF4-FFF2-40B4-BE49-F238E27FC236}">
                <a16:creationId xmlns:a16="http://schemas.microsoft.com/office/drawing/2014/main" id="{9249EAC6-1A0F-3242-9CD0-0B4D542D82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59FFE8-B94D-894A-A2BB-30FAC0062687}"/>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410130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3E83-44B2-C440-A3EE-AF0D0B678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00AD53-CB2A-F54C-AF3D-11A84833C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FB71E5-7934-6045-84D7-01D1B270A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71FD1A-10CA-894C-912A-4D658C2C27F0}"/>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6" name="Footer Placeholder 5">
            <a:extLst>
              <a:ext uri="{FF2B5EF4-FFF2-40B4-BE49-F238E27FC236}">
                <a16:creationId xmlns:a16="http://schemas.microsoft.com/office/drawing/2014/main" id="{09ABFB2E-5C93-DB45-BADE-C0A626FEF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DFD2A-5863-5544-8AE0-12C98F81D573}"/>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346312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CF0E-89B1-3440-A4EA-A8D35DEDB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DE330F-421E-B04A-A07B-585BF9C773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E4B889-F7CB-0541-A241-086BE2371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56D086-3EB2-2242-AA56-1BCFC56D8160}"/>
              </a:ext>
            </a:extLst>
          </p:cNvPr>
          <p:cNvSpPr>
            <a:spLocks noGrp="1"/>
          </p:cNvSpPr>
          <p:nvPr>
            <p:ph type="dt" sz="half" idx="10"/>
          </p:nvPr>
        </p:nvSpPr>
        <p:spPr/>
        <p:txBody>
          <a:bodyPr/>
          <a:lstStyle/>
          <a:p>
            <a:fld id="{6F96E4D2-ABCD-A743-B3B9-194857496D61}" type="datetimeFigureOut">
              <a:rPr lang="en-US" smtClean="0"/>
              <a:t>2/17/21</a:t>
            </a:fld>
            <a:endParaRPr lang="en-US"/>
          </a:p>
        </p:txBody>
      </p:sp>
      <p:sp>
        <p:nvSpPr>
          <p:cNvPr id="6" name="Footer Placeholder 5">
            <a:extLst>
              <a:ext uri="{FF2B5EF4-FFF2-40B4-BE49-F238E27FC236}">
                <a16:creationId xmlns:a16="http://schemas.microsoft.com/office/drawing/2014/main" id="{F7458084-D614-A747-8754-F3C7F16D7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5332F1-B519-5840-9B7E-556E14201FA8}"/>
              </a:ext>
            </a:extLst>
          </p:cNvPr>
          <p:cNvSpPr>
            <a:spLocks noGrp="1"/>
          </p:cNvSpPr>
          <p:nvPr>
            <p:ph type="sldNum" sz="quarter" idx="12"/>
          </p:nvPr>
        </p:nvSpPr>
        <p:spPr/>
        <p:txBody>
          <a:bodyPr/>
          <a:lstStyle/>
          <a:p>
            <a:fld id="{23978954-679E-BB48-8C46-9444DDE4C9FB}" type="slidenum">
              <a:rPr lang="en-US" smtClean="0"/>
              <a:t>‹#›</a:t>
            </a:fld>
            <a:endParaRPr lang="en-US"/>
          </a:p>
        </p:txBody>
      </p:sp>
    </p:spTree>
    <p:extLst>
      <p:ext uri="{BB962C8B-B14F-4D97-AF65-F5344CB8AC3E}">
        <p14:creationId xmlns:p14="http://schemas.microsoft.com/office/powerpoint/2010/main" val="36933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CD8FB4-E9DC-D144-B7A6-AE1CB3A51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6FBBDC-97BE-0A48-85AE-198E264810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862AD-A5A3-8145-A734-94A30A4BF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6E4D2-ABCD-A743-B3B9-194857496D61}" type="datetimeFigureOut">
              <a:rPr lang="en-US" smtClean="0"/>
              <a:t>2/17/21</a:t>
            </a:fld>
            <a:endParaRPr lang="en-US"/>
          </a:p>
        </p:txBody>
      </p:sp>
      <p:sp>
        <p:nvSpPr>
          <p:cNvPr id="5" name="Footer Placeholder 4">
            <a:extLst>
              <a:ext uri="{FF2B5EF4-FFF2-40B4-BE49-F238E27FC236}">
                <a16:creationId xmlns:a16="http://schemas.microsoft.com/office/drawing/2014/main" id="{20B7FB8A-D134-7E41-9175-9F040112C2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5935B0-51A0-9E4C-8939-F968E08A85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78954-679E-BB48-8C46-9444DDE4C9FB}" type="slidenum">
              <a:rPr lang="en-US" smtClean="0"/>
              <a:t>‹#›</a:t>
            </a:fld>
            <a:endParaRPr lang="en-US"/>
          </a:p>
        </p:txBody>
      </p:sp>
    </p:spTree>
    <p:extLst>
      <p:ext uri="{BB962C8B-B14F-4D97-AF65-F5344CB8AC3E}">
        <p14:creationId xmlns:p14="http://schemas.microsoft.com/office/powerpoint/2010/main" val="1083605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1F3C-3ECF-2D48-90EA-FF7E1DDE55C0}"/>
              </a:ext>
            </a:extLst>
          </p:cNvPr>
          <p:cNvSpPr>
            <a:spLocks noGrp="1"/>
          </p:cNvSpPr>
          <p:nvPr>
            <p:ph type="ctrTitle"/>
          </p:nvPr>
        </p:nvSpPr>
        <p:spPr/>
        <p:txBody>
          <a:bodyPr/>
          <a:lstStyle/>
          <a:p>
            <a:r>
              <a:rPr lang="en-US" dirty="0">
                <a:solidFill>
                  <a:schemeClr val="bg1"/>
                </a:solidFill>
              </a:rPr>
              <a:t>LA 1760 Class 3</a:t>
            </a:r>
            <a:br>
              <a:rPr lang="en-US" dirty="0">
                <a:solidFill>
                  <a:schemeClr val="bg1"/>
                </a:solidFill>
              </a:rPr>
            </a:br>
            <a:r>
              <a:rPr lang="en-US" sz="4400" dirty="0">
                <a:solidFill>
                  <a:schemeClr val="bg1"/>
                </a:solidFill>
              </a:rPr>
              <a:t>19 February 2021</a:t>
            </a:r>
            <a:endParaRPr lang="en-US" sz="4400" dirty="0"/>
          </a:p>
        </p:txBody>
      </p:sp>
    </p:spTree>
    <p:extLst>
      <p:ext uri="{BB962C8B-B14F-4D97-AF65-F5344CB8AC3E}">
        <p14:creationId xmlns:p14="http://schemas.microsoft.com/office/powerpoint/2010/main" val="4133066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79E739-20D9-1D42-B0BE-60100F207409}"/>
              </a:ext>
            </a:extLst>
          </p:cNvPr>
          <p:cNvSpPr>
            <a:spLocks noGrp="1"/>
          </p:cNvSpPr>
          <p:nvPr>
            <p:ph idx="1"/>
          </p:nvPr>
        </p:nvSpPr>
        <p:spPr/>
        <p:txBody>
          <a:bodyPr/>
          <a:lstStyle/>
          <a:p>
            <a:endParaRPr lang="en-IN" dirty="0">
              <a:solidFill>
                <a:schemeClr val="bg1"/>
              </a:solidFill>
            </a:endParaRPr>
          </a:p>
          <a:p>
            <a:r>
              <a:rPr lang="en-IN" sz="3600" dirty="0">
                <a:solidFill>
                  <a:schemeClr val="bg1"/>
                </a:solidFill>
              </a:rPr>
              <a:t>The most effective way to increase government revenues would be to raise the corporate income tax, since opinion polls show widespread support for this approach.</a:t>
            </a:r>
            <a:endParaRPr lang="en-US" sz="3600" dirty="0">
              <a:solidFill>
                <a:schemeClr val="bg1"/>
              </a:solidFill>
            </a:endParaRPr>
          </a:p>
        </p:txBody>
      </p:sp>
      <p:sp>
        <p:nvSpPr>
          <p:cNvPr id="5" name="Title 1">
            <a:extLst>
              <a:ext uri="{FF2B5EF4-FFF2-40B4-BE49-F238E27FC236}">
                <a16:creationId xmlns:a16="http://schemas.microsoft.com/office/drawing/2014/main" id="{85237FAB-62AB-9248-8CDC-83355C7C5FEE}"/>
              </a:ext>
            </a:extLst>
          </p:cNvPr>
          <p:cNvSpPr>
            <a:spLocks noGrp="1"/>
          </p:cNvSpPr>
          <p:nvPr>
            <p:ph type="title"/>
          </p:nvPr>
        </p:nvSpPr>
        <p:spPr/>
        <p:txBody>
          <a:bodyPr/>
          <a:lstStyle/>
          <a:p>
            <a:r>
              <a:rPr lang="en-US" b="1" dirty="0">
                <a:solidFill>
                  <a:schemeClr val="accent6">
                    <a:lumMod val="60000"/>
                    <a:lumOff val="40000"/>
                  </a:schemeClr>
                </a:solidFill>
              </a:rPr>
              <a:t>3. Appeal to Majority</a:t>
            </a:r>
          </a:p>
        </p:txBody>
      </p:sp>
    </p:spTree>
    <p:extLst>
      <p:ext uri="{BB962C8B-B14F-4D97-AF65-F5344CB8AC3E}">
        <p14:creationId xmlns:p14="http://schemas.microsoft.com/office/powerpoint/2010/main" val="3480781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E054F-B774-B746-AC39-4072623F3BE8}"/>
              </a:ext>
            </a:extLst>
          </p:cNvPr>
          <p:cNvSpPr>
            <a:spLocks noGrp="1"/>
          </p:cNvSpPr>
          <p:nvPr>
            <p:ph idx="1"/>
          </p:nvPr>
        </p:nvSpPr>
        <p:spPr/>
        <p:txBody>
          <a:bodyPr>
            <a:normAutofit/>
          </a:bodyPr>
          <a:lstStyle/>
          <a:p>
            <a:r>
              <a:rPr lang="en-IN" sz="4000" dirty="0">
                <a:solidFill>
                  <a:schemeClr val="bg1"/>
                </a:solidFill>
              </a:rPr>
              <a:t>Of course Jane is going to be successful. Everyone says so.</a:t>
            </a:r>
            <a:endParaRPr lang="en-US" sz="4000" dirty="0">
              <a:solidFill>
                <a:schemeClr val="bg1"/>
              </a:solidFill>
            </a:endParaRPr>
          </a:p>
        </p:txBody>
      </p:sp>
      <p:sp>
        <p:nvSpPr>
          <p:cNvPr id="4" name="Title 1">
            <a:extLst>
              <a:ext uri="{FF2B5EF4-FFF2-40B4-BE49-F238E27FC236}">
                <a16:creationId xmlns:a16="http://schemas.microsoft.com/office/drawing/2014/main" id="{86CD0177-067B-C94D-9B5F-2E5D8BFD56AD}"/>
              </a:ext>
            </a:extLst>
          </p:cNvPr>
          <p:cNvSpPr>
            <a:spLocks noGrp="1"/>
          </p:cNvSpPr>
          <p:nvPr>
            <p:ph type="title"/>
          </p:nvPr>
        </p:nvSpPr>
        <p:spPr/>
        <p:txBody>
          <a:bodyPr/>
          <a:lstStyle/>
          <a:p>
            <a:r>
              <a:rPr lang="en-US" b="1" dirty="0">
                <a:solidFill>
                  <a:schemeClr val="accent6">
                    <a:lumMod val="60000"/>
                    <a:lumOff val="40000"/>
                  </a:schemeClr>
                </a:solidFill>
              </a:rPr>
              <a:t>3. Appeal to Majority</a:t>
            </a:r>
          </a:p>
        </p:txBody>
      </p:sp>
    </p:spTree>
    <p:extLst>
      <p:ext uri="{BB962C8B-B14F-4D97-AF65-F5344CB8AC3E}">
        <p14:creationId xmlns:p14="http://schemas.microsoft.com/office/powerpoint/2010/main" val="558319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B850-04E9-364A-8229-0960D2C29D31}"/>
              </a:ext>
            </a:extLst>
          </p:cNvPr>
          <p:cNvSpPr>
            <a:spLocks noGrp="1"/>
          </p:cNvSpPr>
          <p:nvPr>
            <p:ph type="title"/>
          </p:nvPr>
        </p:nvSpPr>
        <p:spPr/>
        <p:txBody>
          <a:bodyPr/>
          <a:lstStyle/>
          <a:p>
            <a:r>
              <a:rPr lang="en-US" b="1" dirty="0">
                <a:solidFill>
                  <a:schemeClr val="accent6">
                    <a:lumMod val="60000"/>
                    <a:lumOff val="40000"/>
                  </a:schemeClr>
                </a:solidFill>
              </a:rPr>
              <a:t>4. Appeal to Emotion</a:t>
            </a:r>
          </a:p>
        </p:txBody>
      </p:sp>
      <p:sp>
        <p:nvSpPr>
          <p:cNvPr id="3" name="Content Placeholder 2">
            <a:extLst>
              <a:ext uri="{FF2B5EF4-FFF2-40B4-BE49-F238E27FC236}">
                <a16:creationId xmlns:a16="http://schemas.microsoft.com/office/drawing/2014/main" id="{ACB9C776-E626-5B4C-8864-F288E665E767}"/>
              </a:ext>
            </a:extLst>
          </p:cNvPr>
          <p:cNvSpPr>
            <a:spLocks noGrp="1"/>
          </p:cNvSpPr>
          <p:nvPr>
            <p:ph idx="1"/>
          </p:nvPr>
        </p:nvSpPr>
        <p:spPr/>
        <p:txBody>
          <a:bodyPr>
            <a:normAutofit/>
          </a:bodyPr>
          <a:lstStyle/>
          <a:p>
            <a:r>
              <a:rPr lang="en-IN" sz="3600" dirty="0">
                <a:solidFill>
                  <a:schemeClr val="bg1"/>
                </a:solidFill>
              </a:rPr>
              <a:t>This fallacy is the attempt to persuade someone of a conclusion by an appeal to emotion instead of evidence. A person who commits this fallacy is hoping that his listeners will adopt a belief on the basis of a feeling he has instilled in them: outrage, hostility, fear, pity, guilt, or whatever.</a:t>
            </a:r>
          </a:p>
          <a:p>
            <a:pPr marL="0" indent="0">
              <a:buNone/>
            </a:pPr>
            <a:r>
              <a:rPr lang="en-IN" sz="2400" dirty="0">
                <a:solidFill>
                  <a:schemeClr val="bg1"/>
                </a:solidFill>
              </a:rPr>
              <a:t>   (Kelley, </a:t>
            </a:r>
            <a:r>
              <a:rPr lang="en-IN" sz="2400" i="1" dirty="0">
                <a:solidFill>
                  <a:schemeClr val="bg1"/>
                </a:solidFill>
              </a:rPr>
              <a:t>The Art of Reasoning</a:t>
            </a:r>
            <a:r>
              <a:rPr lang="en-IN" sz="2400" dirty="0">
                <a:solidFill>
                  <a:schemeClr val="bg1"/>
                </a:solidFill>
              </a:rPr>
              <a:t> pp. 106-107)</a:t>
            </a:r>
            <a:endParaRPr lang="en-US" sz="2400" dirty="0">
              <a:solidFill>
                <a:schemeClr val="bg1"/>
              </a:solidFill>
            </a:endParaRPr>
          </a:p>
        </p:txBody>
      </p:sp>
    </p:spTree>
    <p:extLst>
      <p:ext uri="{BB962C8B-B14F-4D97-AF65-F5344CB8AC3E}">
        <p14:creationId xmlns:p14="http://schemas.microsoft.com/office/powerpoint/2010/main" val="2197115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FA77F4-55DB-DE4A-BF86-D8BC1DCB6BA9}"/>
              </a:ext>
            </a:extLst>
          </p:cNvPr>
          <p:cNvSpPr>
            <a:spLocks noGrp="1"/>
          </p:cNvSpPr>
          <p:nvPr>
            <p:ph idx="1"/>
          </p:nvPr>
        </p:nvSpPr>
        <p:spPr/>
        <p:txBody>
          <a:bodyPr>
            <a:normAutofit/>
          </a:bodyPr>
          <a:lstStyle/>
          <a:p>
            <a:r>
              <a:rPr lang="en-IN" sz="3600" dirty="0">
                <a:solidFill>
                  <a:schemeClr val="bg1"/>
                </a:solidFill>
              </a:rPr>
              <a:t>“Fine. Go ahead and marry him. Why should you care about breaking your mother’s heart? I guess you love him more than me—but why should I care? Who am I to complain? I’m only your mother. I only spent twenty years trying to make a good match for you, a nice boy, and now you run off . . .”</a:t>
            </a:r>
          </a:p>
          <a:p>
            <a:pPr marL="0" indent="0">
              <a:buNone/>
            </a:pPr>
            <a:r>
              <a:rPr lang="en-IN" sz="3600" dirty="0">
                <a:solidFill>
                  <a:schemeClr val="bg1"/>
                </a:solidFill>
              </a:rPr>
              <a:t>   </a:t>
            </a:r>
            <a:r>
              <a:rPr lang="en-IN" sz="2400" dirty="0">
                <a:solidFill>
                  <a:schemeClr val="bg1"/>
                </a:solidFill>
              </a:rPr>
              <a:t>(Kelley, </a:t>
            </a:r>
            <a:r>
              <a:rPr lang="en-IN" sz="2400" i="1" dirty="0">
                <a:solidFill>
                  <a:schemeClr val="bg1"/>
                </a:solidFill>
              </a:rPr>
              <a:t>The Art of Reasoning</a:t>
            </a:r>
            <a:r>
              <a:rPr lang="en-IN" sz="2400" dirty="0">
                <a:solidFill>
                  <a:schemeClr val="bg1"/>
                </a:solidFill>
              </a:rPr>
              <a:t>, 110)</a:t>
            </a:r>
            <a:endParaRPr lang="en-US" sz="2400" dirty="0">
              <a:solidFill>
                <a:schemeClr val="bg1"/>
              </a:solidFill>
            </a:endParaRPr>
          </a:p>
        </p:txBody>
      </p:sp>
      <p:sp>
        <p:nvSpPr>
          <p:cNvPr id="4" name="Title 1">
            <a:extLst>
              <a:ext uri="{FF2B5EF4-FFF2-40B4-BE49-F238E27FC236}">
                <a16:creationId xmlns:a16="http://schemas.microsoft.com/office/drawing/2014/main" id="{07B08C99-F3A2-7143-9FFD-36F19BFE5BF3}"/>
              </a:ext>
            </a:extLst>
          </p:cNvPr>
          <p:cNvSpPr>
            <a:spLocks noGrp="1"/>
          </p:cNvSpPr>
          <p:nvPr>
            <p:ph type="title"/>
          </p:nvPr>
        </p:nvSpPr>
        <p:spPr>
          <a:xfrm>
            <a:off x="838200" y="365125"/>
            <a:ext cx="10515600" cy="1325563"/>
          </a:xfrm>
        </p:spPr>
        <p:txBody>
          <a:bodyPr/>
          <a:lstStyle/>
          <a:p>
            <a:r>
              <a:rPr lang="en-US" b="1" dirty="0">
                <a:solidFill>
                  <a:schemeClr val="accent6">
                    <a:lumMod val="60000"/>
                    <a:lumOff val="40000"/>
                  </a:schemeClr>
                </a:solidFill>
              </a:rPr>
              <a:t>4. Appeal to Emotion</a:t>
            </a:r>
          </a:p>
        </p:txBody>
      </p:sp>
    </p:spTree>
    <p:extLst>
      <p:ext uri="{BB962C8B-B14F-4D97-AF65-F5344CB8AC3E}">
        <p14:creationId xmlns:p14="http://schemas.microsoft.com/office/powerpoint/2010/main" val="251974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6234-4641-7740-A061-BB139610EEF6}"/>
              </a:ext>
            </a:extLst>
          </p:cNvPr>
          <p:cNvSpPr>
            <a:spLocks noGrp="1"/>
          </p:cNvSpPr>
          <p:nvPr>
            <p:ph type="title"/>
          </p:nvPr>
        </p:nvSpPr>
        <p:spPr/>
        <p:txBody>
          <a:bodyPr/>
          <a:lstStyle/>
          <a:p>
            <a:r>
              <a:rPr lang="en-US" b="1" dirty="0">
                <a:solidFill>
                  <a:schemeClr val="accent6">
                    <a:lumMod val="60000"/>
                    <a:lumOff val="40000"/>
                  </a:schemeClr>
                </a:solidFill>
              </a:rPr>
              <a:t>3. Appeal to Emotion</a:t>
            </a:r>
          </a:p>
        </p:txBody>
      </p:sp>
      <p:sp>
        <p:nvSpPr>
          <p:cNvPr id="3" name="Content Placeholder 2">
            <a:extLst>
              <a:ext uri="{FF2B5EF4-FFF2-40B4-BE49-F238E27FC236}">
                <a16:creationId xmlns:a16="http://schemas.microsoft.com/office/drawing/2014/main" id="{A7DB8F89-4A8E-2345-9530-059FED7ABF66}"/>
              </a:ext>
            </a:extLst>
          </p:cNvPr>
          <p:cNvSpPr>
            <a:spLocks noGrp="1"/>
          </p:cNvSpPr>
          <p:nvPr>
            <p:ph idx="1"/>
          </p:nvPr>
        </p:nvSpPr>
        <p:spPr/>
        <p:txBody>
          <a:bodyPr>
            <a:normAutofit/>
          </a:bodyPr>
          <a:lstStyle/>
          <a:p>
            <a:r>
              <a:rPr lang="en-IN" sz="3600" dirty="0">
                <a:solidFill>
                  <a:schemeClr val="bg1"/>
                </a:solidFill>
              </a:rPr>
              <a:t>THE RETURN OF THE PRIVATEERS </a:t>
            </a:r>
          </a:p>
          <a:p>
            <a:pPr marL="0" indent="0">
              <a:buNone/>
            </a:pPr>
            <a:r>
              <a:rPr lang="en-IN" sz="3600" dirty="0">
                <a:solidFill>
                  <a:schemeClr val="bg1"/>
                </a:solidFill>
              </a:rPr>
              <a:t>A long time ago, politicians hired private companies to do government work. They were mercenary ships, called privateers. We know them as pirates. Today, right here in New York State, politicians are trying to hoist the same old idea. This time around, calling it privatization. Let them get away with it, and privateers will be loose again.</a:t>
            </a:r>
            <a:endParaRPr lang="en-US" sz="3600" dirty="0">
              <a:solidFill>
                <a:schemeClr val="bg1"/>
              </a:solidFill>
            </a:endParaRPr>
          </a:p>
        </p:txBody>
      </p:sp>
    </p:spTree>
    <p:extLst>
      <p:ext uri="{BB962C8B-B14F-4D97-AF65-F5344CB8AC3E}">
        <p14:creationId xmlns:p14="http://schemas.microsoft.com/office/powerpoint/2010/main" val="1988207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9583-C5DC-9E42-A6AD-0217B25B66E0}"/>
              </a:ext>
            </a:extLst>
          </p:cNvPr>
          <p:cNvSpPr>
            <a:spLocks noGrp="1"/>
          </p:cNvSpPr>
          <p:nvPr>
            <p:ph type="title"/>
          </p:nvPr>
        </p:nvSpPr>
        <p:spPr/>
        <p:txBody>
          <a:bodyPr/>
          <a:lstStyle/>
          <a:p>
            <a:r>
              <a:rPr lang="en-US" b="1" dirty="0">
                <a:solidFill>
                  <a:schemeClr val="accent6">
                    <a:lumMod val="60000"/>
                    <a:lumOff val="40000"/>
                  </a:schemeClr>
                </a:solidFill>
              </a:rPr>
              <a:t>5. Appeal to Force: </a:t>
            </a:r>
            <a:r>
              <a:rPr lang="en-US" b="1" i="1" dirty="0">
                <a:solidFill>
                  <a:schemeClr val="accent6">
                    <a:lumMod val="60000"/>
                    <a:lumOff val="40000"/>
                  </a:schemeClr>
                </a:solidFill>
              </a:rPr>
              <a:t>Argumentum ad Baculum</a:t>
            </a:r>
            <a:endParaRPr lang="en-US" b="1"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25143EF0-5697-6D4B-8CC5-6C647F40F3A6}"/>
              </a:ext>
            </a:extLst>
          </p:cNvPr>
          <p:cNvSpPr>
            <a:spLocks noGrp="1"/>
          </p:cNvSpPr>
          <p:nvPr>
            <p:ph idx="1"/>
          </p:nvPr>
        </p:nvSpPr>
        <p:spPr/>
        <p:txBody>
          <a:bodyPr>
            <a:normAutofit/>
          </a:bodyPr>
          <a:lstStyle/>
          <a:p>
            <a:r>
              <a:rPr lang="en-IN" sz="4000" dirty="0">
                <a:solidFill>
                  <a:schemeClr val="bg1"/>
                </a:solidFill>
              </a:rPr>
              <a:t>The appeal to force involves trying to get someone to accept a proposition on the basis of a threat.</a:t>
            </a:r>
          </a:p>
          <a:p>
            <a:pPr marL="0" indent="0">
              <a:buNone/>
            </a:pPr>
            <a:r>
              <a:rPr lang="en-IN" sz="4000" dirty="0">
                <a:solidFill>
                  <a:schemeClr val="bg1"/>
                </a:solidFill>
              </a:rPr>
              <a:t>   </a:t>
            </a:r>
            <a:r>
              <a:rPr lang="en-IN" sz="2400" dirty="0">
                <a:solidFill>
                  <a:schemeClr val="bg1"/>
                </a:solidFill>
              </a:rPr>
              <a:t>(Kelley, </a:t>
            </a:r>
            <a:r>
              <a:rPr lang="en-IN" sz="2400" i="1" dirty="0">
                <a:solidFill>
                  <a:schemeClr val="bg1"/>
                </a:solidFill>
              </a:rPr>
              <a:t>The Art of Reasoning</a:t>
            </a:r>
            <a:r>
              <a:rPr lang="en-IN" sz="2400" dirty="0">
                <a:solidFill>
                  <a:schemeClr val="bg1"/>
                </a:solidFill>
              </a:rPr>
              <a:t>, p. 109.</a:t>
            </a:r>
            <a:endParaRPr lang="en-US" sz="2400" dirty="0">
              <a:solidFill>
                <a:schemeClr val="bg1"/>
              </a:solidFill>
            </a:endParaRPr>
          </a:p>
        </p:txBody>
      </p:sp>
    </p:spTree>
    <p:extLst>
      <p:ext uri="{BB962C8B-B14F-4D97-AF65-F5344CB8AC3E}">
        <p14:creationId xmlns:p14="http://schemas.microsoft.com/office/powerpoint/2010/main" val="137864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215AA-745B-6B47-AEE4-F0A1784D3CFA}"/>
              </a:ext>
            </a:extLst>
          </p:cNvPr>
          <p:cNvSpPr>
            <a:spLocks noGrp="1"/>
          </p:cNvSpPr>
          <p:nvPr>
            <p:ph idx="1"/>
          </p:nvPr>
        </p:nvSpPr>
        <p:spPr/>
        <p:txBody>
          <a:bodyPr/>
          <a:lstStyle/>
          <a:p>
            <a:endParaRPr lang="en-IN" dirty="0">
              <a:solidFill>
                <a:schemeClr val="bg1"/>
              </a:solidFill>
            </a:endParaRPr>
          </a:p>
          <a:p>
            <a:r>
              <a:rPr lang="en-IN" sz="3600" dirty="0">
                <a:solidFill>
                  <a:schemeClr val="bg1"/>
                </a:solidFill>
              </a:rPr>
              <a:t>Teacher to student: “and finally, in reconsidering your position, you might remember who gives the grades in this course.”</a:t>
            </a:r>
          </a:p>
          <a:p>
            <a:pPr marL="0" indent="0">
              <a:buNone/>
            </a:pPr>
            <a:r>
              <a:rPr lang="en-IN" sz="3600" dirty="0">
                <a:solidFill>
                  <a:schemeClr val="bg1"/>
                </a:solidFill>
              </a:rPr>
              <a:t>   </a:t>
            </a:r>
            <a:r>
              <a:rPr lang="en-IN" sz="2400" dirty="0">
                <a:solidFill>
                  <a:schemeClr val="bg1"/>
                </a:solidFill>
              </a:rPr>
              <a:t>(Kelley, </a:t>
            </a:r>
            <a:r>
              <a:rPr lang="en-IN" sz="2400" i="1" dirty="0">
                <a:solidFill>
                  <a:schemeClr val="bg1"/>
                </a:solidFill>
              </a:rPr>
              <a:t>The Art of Reasoning</a:t>
            </a:r>
            <a:r>
              <a:rPr lang="en-IN" sz="2400" dirty="0">
                <a:solidFill>
                  <a:schemeClr val="bg1"/>
                </a:solidFill>
              </a:rPr>
              <a:t>, p. 110)</a:t>
            </a:r>
            <a:endParaRPr lang="en-US" sz="2400" dirty="0">
              <a:solidFill>
                <a:schemeClr val="bg1"/>
              </a:solidFill>
            </a:endParaRPr>
          </a:p>
        </p:txBody>
      </p:sp>
      <p:sp>
        <p:nvSpPr>
          <p:cNvPr id="4" name="Title 1">
            <a:extLst>
              <a:ext uri="{FF2B5EF4-FFF2-40B4-BE49-F238E27FC236}">
                <a16:creationId xmlns:a16="http://schemas.microsoft.com/office/drawing/2014/main" id="{0473ABD0-7370-2B43-A97D-96BE43EDB6B7}"/>
              </a:ext>
            </a:extLst>
          </p:cNvPr>
          <p:cNvSpPr>
            <a:spLocks noGrp="1"/>
          </p:cNvSpPr>
          <p:nvPr>
            <p:ph type="title"/>
          </p:nvPr>
        </p:nvSpPr>
        <p:spPr/>
        <p:txBody>
          <a:bodyPr/>
          <a:lstStyle/>
          <a:p>
            <a:r>
              <a:rPr lang="en-US" b="1" dirty="0">
                <a:solidFill>
                  <a:schemeClr val="accent6">
                    <a:lumMod val="60000"/>
                    <a:lumOff val="40000"/>
                  </a:schemeClr>
                </a:solidFill>
              </a:rPr>
              <a:t>5. Appeal to Force: </a:t>
            </a:r>
            <a:r>
              <a:rPr lang="en-US" b="1" i="1" dirty="0">
                <a:solidFill>
                  <a:schemeClr val="accent6">
                    <a:lumMod val="60000"/>
                    <a:lumOff val="40000"/>
                  </a:schemeClr>
                </a:solidFill>
              </a:rPr>
              <a:t>Argumentum ad Baculum</a:t>
            </a:r>
            <a:endParaRPr lang="en-US" b="1" dirty="0">
              <a:solidFill>
                <a:schemeClr val="accent6">
                  <a:lumMod val="60000"/>
                  <a:lumOff val="40000"/>
                </a:schemeClr>
              </a:solidFill>
            </a:endParaRPr>
          </a:p>
        </p:txBody>
      </p:sp>
    </p:spTree>
    <p:extLst>
      <p:ext uri="{BB962C8B-B14F-4D97-AF65-F5344CB8AC3E}">
        <p14:creationId xmlns:p14="http://schemas.microsoft.com/office/powerpoint/2010/main" val="3016671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5948-B714-6A4C-B9D8-F60F29232B8A}"/>
              </a:ext>
            </a:extLst>
          </p:cNvPr>
          <p:cNvSpPr>
            <a:spLocks noGrp="1"/>
          </p:cNvSpPr>
          <p:nvPr>
            <p:ph type="title"/>
          </p:nvPr>
        </p:nvSpPr>
        <p:spPr/>
        <p:txBody>
          <a:bodyPr>
            <a:normAutofit/>
          </a:bodyPr>
          <a:lstStyle/>
          <a:p>
            <a:r>
              <a:rPr lang="en-US" sz="4800" b="1" dirty="0">
                <a:solidFill>
                  <a:schemeClr val="accent6">
                    <a:lumMod val="60000"/>
                    <a:lumOff val="40000"/>
                  </a:schemeClr>
                </a:solidFill>
              </a:rPr>
              <a:t>6. Ad Hominem</a:t>
            </a:r>
          </a:p>
        </p:txBody>
      </p:sp>
      <p:sp>
        <p:nvSpPr>
          <p:cNvPr id="3" name="Content Placeholder 2">
            <a:extLst>
              <a:ext uri="{FF2B5EF4-FFF2-40B4-BE49-F238E27FC236}">
                <a16:creationId xmlns:a16="http://schemas.microsoft.com/office/drawing/2014/main" id="{9C9AF7B1-3EA2-2B4A-80ED-CDAE0CEC1DDB}"/>
              </a:ext>
            </a:extLst>
          </p:cNvPr>
          <p:cNvSpPr>
            <a:spLocks noGrp="1"/>
          </p:cNvSpPr>
          <p:nvPr>
            <p:ph idx="1"/>
          </p:nvPr>
        </p:nvSpPr>
        <p:spPr/>
        <p:txBody>
          <a:bodyPr>
            <a:normAutofit/>
          </a:bodyPr>
          <a:lstStyle/>
          <a:p>
            <a:r>
              <a:rPr lang="en-IN" sz="4400" dirty="0">
                <a:solidFill>
                  <a:schemeClr val="bg1"/>
                </a:solidFill>
              </a:rPr>
              <a:t>Ad hominem: using a negative trait of a speaker as evidence that his statement is false or his argument weak. </a:t>
            </a:r>
          </a:p>
          <a:p>
            <a:r>
              <a:rPr lang="en-IN" sz="4400" dirty="0">
                <a:solidFill>
                  <a:schemeClr val="bg1"/>
                </a:solidFill>
              </a:rPr>
              <a:t>Basically, using a personal attack instead of a logical argument to refute a statement or another argument.</a:t>
            </a:r>
            <a:endParaRPr lang="en-US" sz="4400" dirty="0">
              <a:solidFill>
                <a:schemeClr val="bg1"/>
              </a:solidFill>
            </a:endParaRPr>
          </a:p>
        </p:txBody>
      </p:sp>
    </p:spTree>
    <p:extLst>
      <p:ext uri="{BB962C8B-B14F-4D97-AF65-F5344CB8AC3E}">
        <p14:creationId xmlns:p14="http://schemas.microsoft.com/office/powerpoint/2010/main" val="406253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0A7D2-6895-7548-A00A-A17543B266A1}"/>
              </a:ext>
            </a:extLst>
          </p:cNvPr>
          <p:cNvSpPr>
            <a:spLocks noGrp="1"/>
          </p:cNvSpPr>
          <p:nvPr>
            <p:ph idx="1"/>
          </p:nvPr>
        </p:nvSpPr>
        <p:spPr/>
        <p:txBody>
          <a:bodyPr>
            <a:normAutofit/>
          </a:bodyPr>
          <a:lstStyle/>
          <a:p>
            <a:r>
              <a:rPr lang="en-IN" sz="4400" dirty="0">
                <a:solidFill>
                  <a:schemeClr val="bg1"/>
                </a:solidFill>
              </a:rPr>
              <a:t>He supports the Congress. What he says is wrong because Congress supporters are fools.</a:t>
            </a:r>
          </a:p>
          <a:p>
            <a:r>
              <a:rPr lang="en-IN" sz="4400" dirty="0">
                <a:solidFill>
                  <a:schemeClr val="bg1"/>
                </a:solidFill>
              </a:rPr>
              <a:t>He supports BJP. What he says is wrong because BJP supporters are fools.</a:t>
            </a:r>
            <a:endParaRPr lang="en-US" sz="4400" dirty="0">
              <a:solidFill>
                <a:schemeClr val="bg1"/>
              </a:solidFill>
            </a:endParaRPr>
          </a:p>
          <a:p>
            <a:endParaRPr lang="en-US" sz="4400" dirty="0">
              <a:solidFill>
                <a:schemeClr val="bg1"/>
              </a:solidFill>
            </a:endParaRPr>
          </a:p>
        </p:txBody>
      </p:sp>
      <p:sp>
        <p:nvSpPr>
          <p:cNvPr id="4" name="Title 1">
            <a:extLst>
              <a:ext uri="{FF2B5EF4-FFF2-40B4-BE49-F238E27FC236}">
                <a16:creationId xmlns:a16="http://schemas.microsoft.com/office/drawing/2014/main" id="{F37EAC9C-5063-974D-9BDD-8604C9A01BC6}"/>
              </a:ext>
            </a:extLst>
          </p:cNvPr>
          <p:cNvSpPr>
            <a:spLocks noGrp="1"/>
          </p:cNvSpPr>
          <p:nvPr>
            <p:ph type="title"/>
          </p:nvPr>
        </p:nvSpPr>
        <p:spPr>
          <a:xfrm>
            <a:off x="838200" y="365125"/>
            <a:ext cx="10515600" cy="1325563"/>
          </a:xfrm>
        </p:spPr>
        <p:txBody>
          <a:bodyPr>
            <a:normAutofit/>
          </a:bodyPr>
          <a:lstStyle/>
          <a:p>
            <a:r>
              <a:rPr lang="en-US" sz="4800" b="1" dirty="0">
                <a:solidFill>
                  <a:schemeClr val="accent6">
                    <a:lumMod val="60000"/>
                    <a:lumOff val="40000"/>
                  </a:schemeClr>
                </a:solidFill>
              </a:rPr>
              <a:t>6. Ad Hominem</a:t>
            </a:r>
          </a:p>
        </p:txBody>
      </p:sp>
    </p:spTree>
    <p:extLst>
      <p:ext uri="{BB962C8B-B14F-4D97-AF65-F5344CB8AC3E}">
        <p14:creationId xmlns:p14="http://schemas.microsoft.com/office/powerpoint/2010/main" val="2257097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3C5A19-8777-6D4D-B394-AF16F76D71E2}"/>
              </a:ext>
            </a:extLst>
          </p:cNvPr>
          <p:cNvSpPr>
            <a:spLocks noGrp="1"/>
          </p:cNvSpPr>
          <p:nvPr>
            <p:ph idx="1"/>
          </p:nvPr>
        </p:nvSpPr>
        <p:spPr/>
        <p:txBody>
          <a:bodyPr>
            <a:normAutofit/>
          </a:bodyPr>
          <a:lstStyle/>
          <a:p>
            <a:r>
              <a:rPr lang="en-IN" sz="4400" dirty="0">
                <a:solidFill>
                  <a:schemeClr val="bg1"/>
                </a:solidFill>
              </a:rPr>
              <a:t>How can you say that animals have rights and should not be killed, when you eat meat?</a:t>
            </a:r>
            <a:endParaRPr lang="en-US" sz="4400" dirty="0">
              <a:solidFill>
                <a:schemeClr val="bg1"/>
              </a:solidFill>
            </a:endParaRPr>
          </a:p>
        </p:txBody>
      </p:sp>
      <p:sp>
        <p:nvSpPr>
          <p:cNvPr id="4" name="Title 1">
            <a:extLst>
              <a:ext uri="{FF2B5EF4-FFF2-40B4-BE49-F238E27FC236}">
                <a16:creationId xmlns:a16="http://schemas.microsoft.com/office/drawing/2014/main" id="{6F69E1E9-64BB-194A-96AE-21ABEE4FB1F8}"/>
              </a:ext>
            </a:extLst>
          </p:cNvPr>
          <p:cNvSpPr>
            <a:spLocks noGrp="1"/>
          </p:cNvSpPr>
          <p:nvPr>
            <p:ph type="title"/>
          </p:nvPr>
        </p:nvSpPr>
        <p:spPr>
          <a:xfrm>
            <a:off x="838200" y="365125"/>
            <a:ext cx="10515600" cy="1325563"/>
          </a:xfrm>
        </p:spPr>
        <p:txBody>
          <a:bodyPr>
            <a:normAutofit/>
          </a:bodyPr>
          <a:lstStyle/>
          <a:p>
            <a:r>
              <a:rPr lang="en-US" sz="4800" b="1" dirty="0">
                <a:solidFill>
                  <a:schemeClr val="accent6">
                    <a:lumMod val="60000"/>
                    <a:lumOff val="40000"/>
                  </a:schemeClr>
                </a:solidFill>
              </a:rPr>
              <a:t>6. Ad Hominem</a:t>
            </a:r>
          </a:p>
        </p:txBody>
      </p:sp>
    </p:spTree>
    <p:extLst>
      <p:ext uri="{BB962C8B-B14F-4D97-AF65-F5344CB8AC3E}">
        <p14:creationId xmlns:p14="http://schemas.microsoft.com/office/powerpoint/2010/main" val="148234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511B-A0C1-7D44-9126-DE5AEFA0A719}"/>
              </a:ext>
            </a:extLst>
          </p:cNvPr>
          <p:cNvSpPr>
            <a:spLocks noGrp="1"/>
          </p:cNvSpPr>
          <p:nvPr>
            <p:ph type="title"/>
          </p:nvPr>
        </p:nvSpPr>
        <p:spPr/>
        <p:txBody>
          <a:bodyPr/>
          <a:lstStyle/>
          <a:p>
            <a:r>
              <a:rPr lang="en-US" b="1" dirty="0">
                <a:solidFill>
                  <a:schemeClr val="accent6">
                    <a:lumMod val="60000"/>
                    <a:lumOff val="40000"/>
                  </a:schemeClr>
                </a:solidFill>
              </a:rPr>
              <a:t>Fallacies</a:t>
            </a:r>
          </a:p>
        </p:txBody>
      </p:sp>
      <p:sp>
        <p:nvSpPr>
          <p:cNvPr id="3" name="Content Placeholder 2">
            <a:extLst>
              <a:ext uri="{FF2B5EF4-FFF2-40B4-BE49-F238E27FC236}">
                <a16:creationId xmlns:a16="http://schemas.microsoft.com/office/drawing/2014/main" id="{23C751D1-5E12-1544-B80D-D16A2317EAC6}"/>
              </a:ext>
            </a:extLst>
          </p:cNvPr>
          <p:cNvSpPr>
            <a:spLocks noGrp="1"/>
          </p:cNvSpPr>
          <p:nvPr>
            <p:ph idx="1"/>
          </p:nvPr>
        </p:nvSpPr>
        <p:spPr/>
        <p:txBody>
          <a:bodyPr/>
          <a:lstStyle/>
          <a:p>
            <a:endParaRPr lang="en-US" dirty="0">
              <a:solidFill>
                <a:schemeClr val="bg1"/>
              </a:solidFill>
            </a:endParaRPr>
          </a:p>
          <a:p>
            <a:r>
              <a:rPr lang="en-US" sz="4000" dirty="0">
                <a:solidFill>
                  <a:schemeClr val="bg1"/>
                </a:solidFill>
              </a:rPr>
              <a:t>A fallacy is a type of argument that may seem to be correct, but that proves, on examination, not to be so.</a:t>
            </a:r>
          </a:p>
          <a:p>
            <a:pPr marL="0" indent="0">
              <a:buNone/>
            </a:pPr>
            <a:endParaRPr lang="en-US" sz="40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58506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5D9E-AD77-614A-92BB-395FF80F2FCD}"/>
              </a:ext>
            </a:extLst>
          </p:cNvPr>
          <p:cNvSpPr>
            <a:spLocks noGrp="1"/>
          </p:cNvSpPr>
          <p:nvPr>
            <p:ph type="title"/>
          </p:nvPr>
        </p:nvSpPr>
        <p:spPr/>
        <p:txBody>
          <a:bodyPr>
            <a:normAutofit/>
          </a:bodyPr>
          <a:lstStyle/>
          <a:p>
            <a:r>
              <a:rPr lang="en-US" sz="3600" b="1" dirty="0">
                <a:solidFill>
                  <a:schemeClr val="accent6">
                    <a:lumMod val="60000"/>
                    <a:lumOff val="40000"/>
                  </a:schemeClr>
                </a:solidFill>
              </a:rPr>
              <a:t>1. Appeal to Authority (</a:t>
            </a:r>
            <a:r>
              <a:rPr lang="en-US" sz="3600" b="1" i="1" dirty="0">
                <a:solidFill>
                  <a:schemeClr val="accent6">
                    <a:lumMod val="60000"/>
                    <a:lumOff val="40000"/>
                  </a:schemeClr>
                </a:solidFill>
              </a:rPr>
              <a:t>Argumentum ad </a:t>
            </a:r>
            <a:r>
              <a:rPr lang="en-US" sz="3600" b="1" i="1" dirty="0" err="1">
                <a:solidFill>
                  <a:schemeClr val="accent6">
                    <a:lumMod val="60000"/>
                    <a:lumOff val="40000"/>
                  </a:schemeClr>
                </a:solidFill>
              </a:rPr>
              <a:t>Verecundiam</a:t>
            </a:r>
            <a:r>
              <a:rPr lang="en-US" sz="3600" b="1" dirty="0">
                <a:solidFill>
                  <a:schemeClr val="accent6">
                    <a:lumMod val="60000"/>
                    <a:lumOff val="40000"/>
                  </a:schemeClr>
                </a:solidFill>
              </a:rPr>
              <a:t>)</a:t>
            </a:r>
            <a:endParaRPr lang="en-US" sz="3600" b="1" i="1"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0A36E88C-C03A-D74D-8F4B-55F4E7CD0338}"/>
              </a:ext>
            </a:extLst>
          </p:cNvPr>
          <p:cNvSpPr>
            <a:spLocks noGrp="1"/>
          </p:cNvSpPr>
          <p:nvPr>
            <p:ph idx="1"/>
          </p:nvPr>
        </p:nvSpPr>
        <p:spPr/>
        <p:txBody>
          <a:bodyPr>
            <a:normAutofit/>
          </a:bodyPr>
          <a:lstStyle/>
          <a:p>
            <a:r>
              <a:rPr lang="en-IN" sz="4000" dirty="0">
                <a:solidFill>
                  <a:schemeClr val="bg1"/>
                </a:solidFill>
              </a:rPr>
              <a:t>Appeal to [irrelevant] authority (argumentum ad </a:t>
            </a:r>
            <a:r>
              <a:rPr lang="en-IN" sz="4000" dirty="0" err="1">
                <a:solidFill>
                  <a:schemeClr val="bg1"/>
                </a:solidFill>
              </a:rPr>
              <a:t>verecundiam</a:t>
            </a:r>
            <a:r>
              <a:rPr lang="en-IN" sz="4000" dirty="0">
                <a:solidFill>
                  <a:schemeClr val="bg1"/>
                </a:solidFill>
              </a:rPr>
              <a:t>): using testimonial evidence for a proposition when the conditions for credibility are not satisfied or the use of such evidence is inappropriate.   </a:t>
            </a:r>
            <a:endParaRPr lang="en-US" sz="4000" dirty="0">
              <a:solidFill>
                <a:schemeClr val="bg1"/>
              </a:solidFill>
            </a:endParaRPr>
          </a:p>
        </p:txBody>
      </p:sp>
    </p:spTree>
    <p:extLst>
      <p:ext uri="{BB962C8B-B14F-4D97-AF65-F5344CB8AC3E}">
        <p14:creationId xmlns:p14="http://schemas.microsoft.com/office/powerpoint/2010/main" val="128795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DCCBB3-DFFF-A943-B6FE-D874D74C3AD4}"/>
              </a:ext>
            </a:extLst>
          </p:cNvPr>
          <p:cNvPicPr>
            <a:picLocks noGrp="1" noChangeAspect="1"/>
          </p:cNvPicPr>
          <p:nvPr>
            <p:ph idx="1"/>
          </p:nvPr>
        </p:nvPicPr>
        <p:blipFill>
          <a:blip r:embed="rId2"/>
          <a:stretch>
            <a:fillRect/>
          </a:stretch>
        </p:blipFill>
        <p:spPr>
          <a:xfrm>
            <a:off x="0" y="-844"/>
            <a:ext cx="12192000" cy="6858844"/>
          </a:xfrm>
          <a:prstGeom prst="rect">
            <a:avLst/>
          </a:prstGeom>
        </p:spPr>
      </p:pic>
    </p:spTree>
    <p:extLst>
      <p:ext uri="{BB962C8B-B14F-4D97-AF65-F5344CB8AC3E}">
        <p14:creationId xmlns:p14="http://schemas.microsoft.com/office/powerpoint/2010/main" val="409186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A9158E-3F9E-3C45-8454-B752CE7FC6B8}"/>
              </a:ext>
            </a:extLst>
          </p:cNvPr>
          <p:cNvSpPr>
            <a:spLocks noGrp="1"/>
          </p:cNvSpPr>
          <p:nvPr>
            <p:ph idx="1"/>
          </p:nvPr>
        </p:nvSpPr>
        <p:spPr/>
        <p:txBody>
          <a:bodyPr>
            <a:normAutofit/>
          </a:bodyPr>
          <a:lstStyle/>
          <a:p>
            <a:r>
              <a:rPr lang="en-IN" sz="4000" dirty="0">
                <a:solidFill>
                  <a:schemeClr val="bg1"/>
                </a:solidFill>
              </a:rPr>
              <a:t>To solve our transportation problems, we have to put more money into public transport. CNN News said so last night.</a:t>
            </a:r>
            <a:endParaRPr lang="en-US" sz="4000" dirty="0">
              <a:solidFill>
                <a:schemeClr val="bg1"/>
              </a:solidFill>
            </a:endParaRPr>
          </a:p>
        </p:txBody>
      </p:sp>
      <p:sp>
        <p:nvSpPr>
          <p:cNvPr id="4" name="Title 1">
            <a:extLst>
              <a:ext uri="{FF2B5EF4-FFF2-40B4-BE49-F238E27FC236}">
                <a16:creationId xmlns:a16="http://schemas.microsoft.com/office/drawing/2014/main" id="{B21F8447-B3A0-E745-AC9C-9C56819434FD}"/>
              </a:ext>
            </a:extLst>
          </p:cNvPr>
          <p:cNvSpPr>
            <a:spLocks noGrp="1"/>
          </p:cNvSpPr>
          <p:nvPr>
            <p:ph type="title"/>
          </p:nvPr>
        </p:nvSpPr>
        <p:spPr>
          <a:xfrm>
            <a:off x="838200" y="365125"/>
            <a:ext cx="10515600" cy="1325563"/>
          </a:xfrm>
        </p:spPr>
        <p:txBody>
          <a:bodyPr>
            <a:normAutofit/>
          </a:bodyPr>
          <a:lstStyle/>
          <a:p>
            <a:r>
              <a:rPr lang="en-US" sz="3600" b="1" dirty="0">
                <a:solidFill>
                  <a:schemeClr val="accent6">
                    <a:lumMod val="60000"/>
                    <a:lumOff val="40000"/>
                  </a:schemeClr>
                </a:solidFill>
              </a:rPr>
              <a:t>1. Appeal to Authority (</a:t>
            </a:r>
            <a:r>
              <a:rPr lang="en-US" sz="3600" b="1" i="1" dirty="0">
                <a:solidFill>
                  <a:schemeClr val="accent6">
                    <a:lumMod val="60000"/>
                    <a:lumOff val="40000"/>
                  </a:schemeClr>
                </a:solidFill>
              </a:rPr>
              <a:t>Argumentum ad </a:t>
            </a:r>
            <a:r>
              <a:rPr lang="en-US" sz="3600" b="1" i="1" dirty="0" err="1">
                <a:solidFill>
                  <a:schemeClr val="accent6">
                    <a:lumMod val="60000"/>
                    <a:lumOff val="40000"/>
                  </a:schemeClr>
                </a:solidFill>
              </a:rPr>
              <a:t>Verecundiam</a:t>
            </a:r>
            <a:r>
              <a:rPr lang="en-US" sz="3600" b="1" dirty="0">
                <a:solidFill>
                  <a:schemeClr val="accent6">
                    <a:lumMod val="60000"/>
                    <a:lumOff val="40000"/>
                  </a:schemeClr>
                </a:solidFill>
              </a:rPr>
              <a:t>)</a:t>
            </a:r>
            <a:endParaRPr lang="en-US" sz="3600" b="1" i="1" dirty="0">
              <a:solidFill>
                <a:schemeClr val="accent6">
                  <a:lumMod val="60000"/>
                  <a:lumOff val="40000"/>
                </a:schemeClr>
              </a:solidFill>
            </a:endParaRPr>
          </a:p>
        </p:txBody>
      </p:sp>
    </p:spTree>
    <p:extLst>
      <p:ext uri="{BB962C8B-B14F-4D97-AF65-F5344CB8AC3E}">
        <p14:creationId xmlns:p14="http://schemas.microsoft.com/office/powerpoint/2010/main" val="136102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E3E6-C096-1C4A-AB4E-531A4C2C9F7E}"/>
              </a:ext>
            </a:extLst>
          </p:cNvPr>
          <p:cNvSpPr>
            <a:spLocks noGrp="1"/>
          </p:cNvSpPr>
          <p:nvPr>
            <p:ph type="title"/>
          </p:nvPr>
        </p:nvSpPr>
        <p:spPr/>
        <p:txBody>
          <a:bodyPr/>
          <a:lstStyle/>
          <a:p>
            <a:r>
              <a:rPr lang="en-US" b="1" dirty="0">
                <a:solidFill>
                  <a:schemeClr val="accent6">
                    <a:lumMod val="60000"/>
                    <a:lumOff val="40000"/>
                  </a:schemeClr>
                </a:solidFill>
              </a:rPr>
              <a:t>2. Argument </a:t>
            </a:r>
            <a:r>
              <a:rPr lang="en-US" b="1" i="1" dirty="0">
                <a:solidFill>
                  <a:schemeClr val="accent6">
                    <a:lumMod val="60000"/>
                    <a:lumOff val="40000"/>
                  </a:schemeClr>
                </a:solidFill>
              </a:rPr>
              <a:t>ad </a:t>
            </a:r>
            <a:r>
              <a:rPr lang="en-US" b="1" i="1" dirty="0" err="1">
                <a:solidFill>
                  <a:schemeClr val="accent6">
                    <a:lumMod val="60000"/>
                    <a:lumOff val="40000"/>
                  </a:schemeClr>
                </a:solidFill>
              </a:rPr>
              <a:t>Ignorantiam</a:t>
            </a:r>
            <a:endParaRPr lang="en-US" b="1"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A98D9D69-21DA-244A-A7F8-1FF9DAAAF019}"/>
              </a:ext>
            </a:extLst>
          </p:cNvPr>
          <p:cNvSpPr>
            <a:spLocks noGrp="1"/>
          </p:cNvSpPr>
          <p:nvPr>
            <p:ph idx="1"/>
          </p:nvPr>
        </p:nvSpPr>
        <p:spPr/>
        <p:txBody>
          <a:bodyPr>
            <a:noAutofit/>
          </a:bodyPr>
          <a:lstStyle/>
          <a:p>
            <a:r>
              <a:rPr lang="en-US" sz="3600" dirty="0">
                <a:solidFill>
                  <a:schemeClr val="bg1"/>
                </a:solidFill>
              </a:rPr>
              <a:t>1. Appeal to Ignorance: Argument </a:t>
            </a:r>
            <a:r>
              <a:rPr lang="en-US" sz="3600" i="1" dirty="0">
                <a:solidFill>
                  <a:schemeClr val="bg1"/>
                </a:solidFill>
              </a:rPr>
              <a:t>ad </a:t>
            </a:r>
            <a:r>
              <a:rPr lang="en-US" sz="3600" i="1" dirty="0" err="1">
                <a:solidFill>
                  <a:schemeClr val="bg1"/>
                </a:solidFill>
              </a:rPr>
              <a:t>Ignorantiam</a:t>
            </a:r>
            <a:endParaRPr lang="en-US" sz="3600" i="1" dirty="0">
              <a:solidFill>
                <a:schemeClr val="bg1"/>
              </a:solidFill>
            </a:endParaRPr>
          </a:p>
          <a:p>
            <a:endParaRPr lang="en-US" sz="3600" dirty="0">
              <a:solidFill>
                <a:schemeClr val="bg1"/>
              </a:solidFill>
            </a:endParaRPr>
          </a:p>
          <a:p>
            <a:pPr marL="0" indent="0">
              <a:buNone/>
            </a:pPr>
            <a:r>
              <a:rPr lang="en-US" sz="3600" dirty="0">
                <a:solidFill>
                  <a:schemeClr val="bg1"/>
                </a:solidFill>
              </a:rPr>
              <a:t>The argument from ignorance is the mistake that is committed when it is argued that a proposition is true simply on the basis that it has not been proved false, or that it is false because it has not been proved true.</a:t>
            </a:r>
          </a:p>
          <a:p>
            <a:pPr marL="0" indent="0">
              <a:buNone/>
            </a:pPr>
            <a:r>
              <a:rPr lang="en-US" sz="2400" dirty="0">
                <a:solidFill>
                  <a:schemeClr val="bg1"/>
                </a:solidFill>
              </a:rPr>
              <a:t>(</a:t>
            </a:r>
            <a:r>
              <a:rPr lang="en-US" sz="2400" dirty="0" err="1">
                <a:solidFill>
                  <a:schemeClr val="bg1"/>
                </a:solidFill>
              </a:rPr>
              <a:t>Copi</a:t>
            </a:r>
            <a:r>
              <a:rPr lang="en-US" sz="2400" dirty="0">
                <a:solidFill>
                  <a:schemeClr val="bg1"/>
                </a:solidFill>
              </a:rPr>
              <a:t> and Cohen p.116)</a:t>
            </a:r>
          </a:p>
        </p:txBody>
      </p:sp>
    </p:spTree>
    <p:extLst>
      <p:ext uri="{BB962C8B-B14F-4D97-AF65-F5344CB8AC3E}">
        <p14:creationId xmlns:p14="http://schemas.microsoft.com/office/powerpoint/2010/main" val="401610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99DFD7-199F-B945-9DE5-358061F1F623}"/>
              </a:ext>
            </a:extLst>
          </p:cNvPr>
          <p:cNvSpPr>
            <a:spLocks noGrp="1"/>
          </p:cNvSpPr>
          <p:nvPr>
            <p:ph idx="1"/>
          </p:nvPr>
        </p:nvSpPr>
        <p:spPr/>
        <p:txBody>
          <a:bodyPr/>
          <a:lstStyle/>
          <a:p>
            <a:pPr marL="0" indent="0">
              <a:buNone/>
            </a:pPr>
            <a:endParaRPr lang="en-IN" dirty="0">
              <a:solidFill>
                <a:schemeClr val="bg1"/>
              </a:solidFill>
            </a:endParaRPr>
          </a:p>
          <a:p>
            <a:r>
              <a:rPr lang="en-IN" sz="3600" dirty="0">
                <a:solidFill>
                  <a:schemeClr val="bg1"/>
                </a:solidFill>
              </a:rPr>
              <a:t>No one has proved that global warming is actually occurring, so I’m sure it isn’t.</a:t>
            </a:r>
          </a:p>
        </p:txBody>
      </p:sp>
      <p:sp>
        <p:nvSpPr>
          <p:cNvPr id="5" name="Title 1">
            <a:extLst>
              <a:ext uri="{FF2B5EF4-FFF2-40B4-BE49-F238E27FC236}">
                <a16:creationId xmlns:a16="http://schemas.microsoft.com/office/drawing/2014/main" id="{E91CBE75-D82A-6C45-B9F9-F69549374B4D}"/>
              </a:ext>
            </a:extLst>
          </p:cNvPr>
          <p:cNvSpPr>
            <a:spLocks noGrp="1"/>
          </p:cNvSpPr>
          <p:nvPr>
            <p:ph type="title"/>
          </p:nvPr>
        </p:nvSpPr>
        <p:spPr/>
        <p:txBody>
          <a:bodyPr/>
          <a:lstStyle/>
          <a:p>
            <a:r>
              <a:rPr lang="en-US" b="1" dirty="0">
                <a:solidFill>
                  <a:schemeClr val="accent6">
                    <a:lumMod val="60000"/>
                    <a:lumOff val="40000"/>
                  </a:schemeClr>
                </a:solidFill>
              </a:rPr>
              <a:t>2. Argument </a:t>
            </a:r>
            <a:r>
              <a:rPr lang="en-US" b="1" i="1" dirty="0">
                <a:solidFill>
                  <a:schemeClr val="accent6">
                    <a:lumMod val="60000"/>
                    <a:lumOff val="40000"/>
                  </a:schemeClr>
                </a:solidFill>
              </a:rPr>
              <a:t>ad </a:t>
            </a:r>
            <a:r>
              <a:rPr lang="en-US" b="1" i="1" dirty="0" err="1">
                <a:solidFill>
                  <a:schemeClr val="accent6">
                    <a:lumMod val="60000"/>
                    <a:lumOff val="40000"/>
                  </a:schemeClr>
                </a:solidFill>
              </a:rPr>
              <a:t>Ignorantiam</a:t>
            </a:r>
            <a:endParaRPr lang="en-US" b="1" dirty="0">
              <a:solidFill>
                <a:schemeClr val="accent6">
                  <a:lumMod val="60000"/>
                  <a:lumOff val="40000"/>
                </a:schemeClr>
              </a:solidFill>
            </a:endParaRPr>
          </a:p>
        </p:txBody>
      </p:sp>
    </p:spTree>
    <p:extLst>
      <p:ext uri="{BB962C8B-B14F-4D97-AF65-F5344CB8AC3E}">
        <p14:creationId xmlns:p14="http://schemas.microsoft.com/office/powerpoint/2010/main" val="3801797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D881F2-2D0D-9A44-9184-FEBB1DEEE9BC}"/>
              </a:ext>
            </a:extLst>
          </p:cNvPr>
          <p:cNvSpPr>
            <a:spLocks noGrp="1"/>
          </p:cNvSpPr>
          <p:nvPr>
            <p:ph idx="1"/>
          </p:nvPr>
        </p:nvSpPr>
        <p:spPr/>
        <p:txBody>
          <a:bodyPr/>
          <a:lstStyle/>
          <a:p>
            <a:pPr lvl="0"/>
            <a:r>
              <a:rPr lang="en-IN" sz="4400" dirty="0">
                <a:solidFill>
                  <a:prstClr val="white"/>
                </a:solidFill>
              </a:rPr>
              <a:t>Nobody has proved that Mr X is guilty, so he is innocent. </a:t>
            </a:r>
          </a:p>
          <a:p>
            <a:pPr marL="0" lvl="0" indent="0">
              <a:buNone/>
            </a:pPr>
            <a:r>
              <a:rPr lang="en-IN" sz="4400" i="1" dirty="0">
                <a:solidFill>
                  <a:prstClr val="white"/>
                </a:solidFill>
              </a:rPr>
              <a:t>   </a:t>
            </a:r>
            <a:r>
              <a:rPr lang="en-IN" sz="4400" i="1" dirty="0">
                <a:solidFill>
                  <a:srgbClr val="FFB8A3"/>
                </a:solidFill>
              </a:rPr>
              <a:t>Is the above sentence a fallacy?</a:t>
            </a:r>
          </a:p>
          <a:p>
            <a:pPr marL="0" lvl="0" indent="0">
              <a:buNone/>
            </a:pPr>
            <a:r>
              <a:rPr lang="en-IN" sz="4400" i="1" dirty="0">
                <a:solidFill>
                  <a:srgbClr val="FFB8A3"/>
                </a:solidFill>
              </a:rPr>
              <a:t>   </a:t>
            </a:r>
            <a:r>
              <a:rPr lang="en-IN" sz="4400" dirty="0">
                <a:solidFill>
                  <a:schemeClr val="bg1"/>
                </a:solidFill>
              </a:rPr>
              <a:t>Not as far as the law is concerned.</a:t>
            </a:r>
            <a:endParaRPr lang="en-IN" sz="4400" i="1" dirty="0">
              <a:solidFill>
                <a:schemeClr val="bg1"/>
              </a:solidFill>
            </a:endParaRPr>
          </a:p>
          <a:p>
            <a:endParaRPr lang="en-US" dirty="0"/>
          </a:p>
        </p:txBody>
      </p:sp>
    </p:spTree>
    <p:extLst>
      <p:ext uri="{BB962C8B-B14F-4D97-AF65-F5344CB8AC3E}">
        <p14:creationId xmlns:p14="http://schemas.microsoft.com/office/powerpoint/2010/main" val="43880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353A-FAB9-EF4B-8D77-9282F5930F98}"/>
              </a:ext>
            </a:extLst>
          </p:cNvPr>
          <p:cNvSpPr>
            <a:spLocks noGrp="1"/>
          </p:cNvSpPr>
          <p:nvPr>
            <p:ph type="title"/>
          </p:nvPr>
        </p:nvSpPr>
        <p:spPr/>
        <p:txBody>
          <a:bodyPr/>
          <a:lstStyle/>
          <a:p>
            <a:r>
              <a:rPr lang="en-US" b="1" dirty="0">
                <a:solidFill>
                  <a:schemeClr val="accent6">
                    <a:lumMod val="60000"/>
                    <a:lumOff val="40000"/>
                  </a:schemeClr>
                </a:solidFill>
              </a:rPr>
              <a:t>3. Appeal to Majority</a:t>
            </a:r>
          </a:p>
        </p:txBody>
      </p:sp>
      <p:sp>
        <p:nvSpPr>
          <p:cNvPr id="3" name="Content Placeholder 2">
            <a:extLst>
              <a:ext uri="{FF2B5EF4-FFF2-40B4-BE49-F238E27FC236}">
                <a16:creationId xmlns:a16="http://schemas.microsoft.com/office/drawing/2014/main" id="{2672DEC6-B74F-DE4C-BD2B-01B6DB3F6D03}"/>
              </a:ext>
            </a:extLst>
          </p:cNvPr>
          <p:cNvSpPr>
            <a:spLocks noGrp="1"/>
          </p:cNvSpPr>
          <p:nvPr>
            <p:ph idx="1"/>
          </p:nvPr>
        </p:nvSpPr>
        <p:spPr/>
        <p:txBody>
          <a:bodyPr>
            <a:normAutofit/>
          </a:bodyPr>
          <a:lstStyle/>
          <a:p>
            <a:r>
              <a:rPr lang="en-IN" sz="3600" dirty="0">
                <a:solidFill>
                  <a:schemeClr val="bg1"/>
                </a:solidFill>
              </a:rPr>
              <a:t>The fallacy of appeal to majority is committed whenever someone takes a proposition to be true merely because large numbers of people believe it (regardless of whether those people actually constitute a majority). </a:t>
            </a:r>
          </a:p>
          <a:p>
            <a:pPr marL="0" indent="0">
              <a:buNone/>
            </a:pPr>
            <a:r>
              <a:rPr lang="en-IN" sz="2400" dirty="0">
                <a:solidFill>
                  <a:schemeClr val="bg1"/>
                </a:solidFill>
              </a:rPr>
              <a:t>   Kelley, </a:t>
            </a:r>
            <a:r>
              <a:rPr lang="en-IN" sz="2400" i="1" dirty="0">
                <a:solidFill>
                  <a:schemeClr val="bg1"/>
                </a:solidFill>
              </a:rPr>
              <a:t>The Art of Reasoning</a:t>
            </a:r>
            <a:r>
              <a:rPr lang="en-IN" sz="2400" dirty="0">
                <a:solidFill>
                  <a:schemeClr val="bg1"/>
                </a:solidFill>
              </a:rPr>
              <a:t>, p. 106.</a:t>
            </a:r>
            <a:endParaRPr lang="en-US" sz="2400" dirty="0">
              <a:solidFill>
                <a:schemeClr val="bg1"/>
              </a:solidFill>
            </a:endParaRPr>
          </a:p>
        </p:txBody>
      </p:sp>
    </p:spTree>
    <p:extLst>
      <p:ext uri="{BB962C8B-B14F-4D97-AF65-F5344CB8AC3E}">
        <p14:creationId xmlns:p14="http://schemas.microsoft.com/office/powerpoint/2010/main" val="51108516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768</Words>
  <Application>Microsoft Macintosh PowerPoint</Application>
  <PresentationFormat>Widescreen</PresentationFormat>
  <Paragraphs>51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1_Office Theme</vt:lpstr>
      <vt:lpstr>LA 1760 Class 3 19 February 2021</vt:lpstr>
      <vt:lpstr>Fallacies</vt:lpstr>
      <vt:lpstr>1. Appeal to Authority (Argumentum ad Verecundiam)</vt:lpstr>
      <vt:lpstr>PowerPoint Presentation</vt:lpstr>
      <vt:lpstr>1. Appeal to Authority (Argumentum ad Verecundiam)</vt:lpstr>
      <vt:lpstr>2. Argument ad Ignorantiam</vt:lpstr>
      <vt:lpstr>2. Argument ad Ignorantiam</vt:lpstr>
      <vt:lpstr>PowerPoint Presentation</vt:lpstr>
      <vt:lpstr>3. Appeal to Majority</vt:lpstr>
      <vt:lpstr>3. Appeal to Majority</vt:lpstr>
      <vt:lpstr>3. Appeal to Majority</vt:lpstr>
      <vt:lpstr>4. Appeal to Emotion</vt:lpstr>
      <vt:lpstr>4. Appeal to Emotion</vt:lpstr>
      <vt:lpstr>3. Appeal to Emotion</vt:lpstr>
      <vt:lpstr>5. Appeal to Force: Argumentum ad Baculum</vt:lpstr>
      <vt:lpstr>5. Appeal to Force: Argumentum ad Baculum</vt:lpstr>
      <vt:lpstr>6. Ad Hominem</vt:lpstr>
      <vt:lpstr>6. Ad Hominem</vt:lpstr>
      <vt:lpstr>6. Ad Hominem</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1760 Class 3 19 February 2021</dc:title>
  <dc:creator>Nandini Ramesh Sankar</dc:creator>
  <cp:lastModifiedBy>Nandini Ramesh Sankar</cp:lastModifiedBy>
  <cp:revision>3</cp:revision>
  <dcterms:created xsi:type="dcterms:W3CDTF">2021-02-21T07:12:53Z</dcterms:created>
  <dcterms:modified xsi:type="dcterms:W3CDTF">2021-02-21T07:22:49Z</dcterms:modified>
</cp:coreProperties>
</file>