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303" r:id="rId4"/>
    <p:sldId id="323" r:id="rId5"/>
    <p:sldId id="304" r:id="rId6"/>
    <p:sldId id="320" r:id="rId7"/>
    <p:sldId id="322" r:id="rId8"/>
    <p:sldId id="296" r:id="rId9"/>
    <p:sldId id="297" r:id="rId10"/>
    <p:sldId id="301" r:id="rId11"/>
    <p:sldId id="299" r:id="rId12"/>
    <p:sldId id="300" r:id="rId13"/>
    <p:sldId id="302" r:id="rId14"/>
    <p:sldId id="308" r:id="rId15"/>
    <p:sldId id="305" r:id="rId16"/>
    <p:sldId id="307" r:id="rId17"/>
    <p:sldId id="306" r:id="rId18"/>
    <p:sldId id="312" r:id="rId19"/>
    <p:sldId id="313" r:id="rId20"/>
    <p:sldId id="315" r:id="rId21"/>
    <p:sldId id="324"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p:restoredTop sz="94886"/>
  </p:normalViewPr>
  <p:slideViewPr>
    <p:cSldViewPr snapToGrid="0" snapToObjects="1">
      <p:cViewPr varScale="1">
        <p:scale>
          <a:sx n="54" d="100"/>
          <a:sy n="54" d="100"/>
        </p:scale>
        <p:origin x="208"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C902-1196-134C-BBE0-16E2A8E81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795DF-F16C-7646-B8D8-23A94B607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B60E9-7DF7-4B47-B2E0-6964EC5B56FB}"/>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189AE189-315B-EB44-9843-8B1E63F2D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AAABC-5668-7E44-B077-7B8FB349B0F5}"/>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222360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4354-8F73-C64A-8C2F-A82FEB9AD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729B1-1AB3-0849-A5CA-DA44653CFC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FF0BA-EFA7-A141-BA6E-85F0F424085E}"/>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A643BC81-FF4E-634D-BEC6-9BA3EC8E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F084-5366-F144-85ED-895C348E113B}"/>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276245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B0B1C-3918-D14F-8E07-C585D71CE1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F49B7-F9EF-1E41-A5CD-E9A2C5FC7F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6B8C5-DD31-B440-8AA9-46B901C85A28}"/>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EC2B5786-CD6B-314B-8E93-FBA54EEB4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50A0-5E69-6542-8810-E380CBCBC526}"/>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3810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DEE4-DA15-8D45-ABCD-A2DB9E7C9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03155-541E-0748-8432-85833E5E0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FF7B16-8520-4148-A333-4D9008D0EC32}"/>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7FD91DBC-77C7-734A-B332-12E81844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0E62-9D61-C34D-84D0-689911D3DA21}"/>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83486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69A0-7D54-9841-B0A6-76E52ADB9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B930B-F2CB-C54B-B8CF-61D76D1560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1654A-3DEC-8C4A-AE91-B2CC9D7E065A}"/>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6FE37BDB-EEF0-8B46-B814-CCE04094C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953A6-E2B8-BC4E-AA36-5B27ED8FDAD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20754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B60-34DF-CF44-B8D7-FB448D6FE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50487-2B10-2E41-A2E5-8FB159509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24EFF6-014C-FC4D-85C3-DA92E476324D}"/>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E412CABD-2149-9E47-A99D-C43AD886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9EEA-CC67-A14D-B51E-B77A51935C2A}"/>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399462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1703-9B47-0D4E-A9FF-D9708B499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C73-AF2E-C944-AB87-7B60E39BE1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F3541-3570-C544-960B-0A4912166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22B8F-21AC-D04E-965F-7658927D87DB}"/>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528FDBEF-F61C-F74B-B6A8-420B140D9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D4D2F-646B-524D-854A-8CD77FFE5D75}"/>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391354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F6C6-AE55-CE4F-8487-6C38BDAAC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1BF31-21A9-B24A-9360-3F947815B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61384F-BB1A-B44A-811E-D11FB51D7C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AC357-E5D8-9A49-8837-90CF9F53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17B120-8872-184F-8661-0D217FD19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B772F-1B92-FA41-932B-E95EFEB86075}"/>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8" name="Footer Placeholder 7">
            <a:extLst>
              <a:ext uri="{FF2B5EF4-FFF2-40B4-BE49-F238E27FC236}">
                <a16:creationId xmlns:a16="http://schemas.microsoft.com/office/drawing/2014/main" id="{27EEDE1D-B3CA-1648-918F-71FC826A1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5FC5E-27D8-CF4B-A335-71BACAB4928B}"/>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146329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43F6-CF0A-2445-8981-377F42D1D5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C8A90-EF63-C549-8FFE-DC18EB626127}"/>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4" name="Footer Placeholder 3">
            <a:extLst>
              <a:ext uri="{FF2B5EF4-FFF2-40B4-BE49-F238E27FC236}">
                <a16:creationId xmlns:a16="http://schemas.microsoft.com/office/drawing/2014/main" id="{0B886456-21BB-1F4D-8249-8536112698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4F375B-6B95-DC4B-9A54-796187E4AD2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1571455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DBF57-8F65-084B-B4A9-5307E4A4F5D9}"/>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3" name="Footer Placeholder 2">
            <a:extLst>
              <a:ext uri="{FF2B5EF4-FFF2-40B4-BE49-F238E27FC236}">
                <a16:creationId xmlns:a16="http://schemas.microsoft.com/office/drawing/2014/main" id="{9249EAC6-1A0F-3242-9CD0-0B4D542D8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9FFE8-B94D-894A-A2BB-30FAC0062687}"/>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19260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3E83-44B2-C440-A3EE-AF0D0B678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00AD53-CB2A-F54C-AF3D-11A84833C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FB71E5-7934-6045-84D7-01D1B270A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71FD1A-10CA-894C-912A-4D658C2C27F0}"/>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09ABFB2E-5C93-DB45-BADE-C0A626FEF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DFD2A-5863-5544-8AE0-12C98F81D573}"/>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419443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AD64-25FE-AA47-A329-A4C6289B2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42E52-CF69-D549-997D-133D61210A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E2C1B-BD20-2D49-93B4-D41AADC16442}"/>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A6A96DBA-BF5D-A74A-B3CD-7C760DAE4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716C-5ED2-5444-8BFD-3D7392F83977}"/>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1040398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CF0E-89B1-3440-A4EA-A8D35DEDB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E330F-421E-B04A-A07B-585BF9C77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4B889-F7CB-0541-A241-086BE2371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56D086-3EB2-2242-AA56-1BCFC56D8160}"/>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F7458084-D614-A747-8754-F3C7F16D7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332F1-B519-5840-9B7E-556E14201FA8}"/>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619353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0A00-9D41-5C4C-97E6-B8454FE016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5E05B-A545-B742-BC1E-3A1B20EDF9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AF99-27FF-484E-81BD-FCFFA2ABBCA6}"/>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F27C3E21-9F8D-D042-B9A8-588678C79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F8259-8039-F849-8600-FC4963E98464}"/>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225188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FD05E-AE8D-6D4F-B29F-3FDB4535F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E4F05-D97E-4A4F-B128-B78B99DD60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44FD-8BAE-CD4C-92E4-7DEAEE8CA1F6}"/>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1D2D16AB-AE87-4240-9A09-3E0558FCB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7D391-CFF3-BC4D-9738-019457E37DA0}"/>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67300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07E8-3F55-7746-B70D-70394D1E6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B3D59E-06D9-994E-BFE8-0075E251A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05A1E9-35A6-F542-8EA5-214555C99A05}"/>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90957F5D-BC2D-EC49-A25D-CDF9DC23D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044DF-DA7A-2C43-923E-97B06CFBA068}"/>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393634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DCB5-144D-084E-A6F1-31A801F38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61C17-7499-6046-9AB9-2BCCBC9006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FB43B-FE00-7D46-8BF4-972D55189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F6E36-290D-5949-8894-15D7C95CAB02}"/>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6" name="Footer Placeholder 5">
            <a:extLst>
              <a:ext uri="{FF2B5EF4-FFF2-40B4-BE49-F238E27FC236}">
                <a16:creationId xmlns:a16="http://schemas.microsoft.com/office/drawing/2014/main" id="{5C3365DD-C9FD-BF44-938B-326C5074F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83E6D-7892-8642-9C86-D6C905DAE68D}"/>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282562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041E-3DF4-974F-9027-0795F613A9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05E78-8F67-774D-AB74-B648593E3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11DB95-5C89-C24F-BD49-4191335FDA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A6753C-7108-D248-99A1-A4A64E11E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134A1-A5A6-E74C-A8DE-C768990C78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77EA57-38FC-DE45-8797-F463669E9A3E}"/>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8" name="Footer Placeholder 7">
            <a:extLst>
              <a:ext uri="{FF2B5EF4-FFF2-40B4-BE49-F238E27FC236}">
                <a16:creationId xmlns:a16="http://schemas.microsoft.com/office/drawing/2014/main" id="{6441FC0F-6438-F648-BA4D-AFFC2057B2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E6DB8-C95F-FD4B-9F97-228BA63C7916}"/>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269868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5408-1536-6544-A29E-7447E5767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8CB864-778E-B545-B66B-017FAB449990}"/>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4" name="Footer Placeholder 3">
            <a:extLst>
              <a:ext uri="{FF2B5EF4-FFF2-40B4-BE49-F238E27FC236}">
                <a16:creationId xmlns:a16="http://schemas.microsoft.com/office/drawing/2014/main" id="{DCCD49F8-62BC-B04C-80D7-AB73074513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9E7592-1954-F146-84C8-79E593860B4A}"/>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373983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B0A3F-A1CC-564E-AF05-9661CF1F156B}"/>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3" name="Footer Placeholder 2">
            <a:extLst>
              <a:ext uri="{FF2B5EF4-FFF2-40B4-BE49-F238E27FC236}">
                <a16:creationId xmlns:a16="http://schemas.microsoft.com/office/drawing/2014/main" id="{643E51F5-AB92-5542-9211-9A95FA119F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75B7E-E8DC-6141-B8DD-486E0247B0B1}"/>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387694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2164-2DF2-0643-AF4D-601C8AA04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A14FB-DF21-C048-94E4-CD88FF836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E8C1D-ECF7-C04C-B5E5-D13A5206B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83BE7A-8693-D049-90ED-D43B984FFCEE}"/>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6" name="Footer Placeholder 5">
            <a:extLst>
              <a:ext uri="{FF2B5EF4-FFF2-40B4-BE49-F238E27FC236}">
                <a16:creationId xmlns:a16="http://schemas.microsoft.com/office/drawing/2014/main" id="{EE79B287-C056-8945-8DF9-068F1C202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D3C43-C868-7649-9DFB-6C54E1C781EA}"/>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42772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3394-AFB0-D446-AE79-B457CD8E4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AC64A9-CBEA-2045-95A4-355ABEF99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B648F-64D8-C846-A4E6-DEC325820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C210B9-55A9-4A4E-A9BC-F569D647E581}"/>
              </a:ext>
            </a:extLst>
          </p:cNvPr>
          <p:cNvSpPr>
            <a:spLocks noGrp="1"/>
          </p:cNvSpPr>
          <p:nvPr>
            <p:ph type="dt" sz="half" idx="10"/>
          </p:nvPr>
        </p:nvSpPr>
        <p:spPr/>
        <p:txBody>
          <a:bodyPr/>
          <a:lstStyle/>
          <a:p>
            <a:fld id="{2CC890D0-58E4-2F41-B54D-AF35843709B6}" type="datetimeFigureOut">
              <a:rPr lang="en-US" smtClean="0"/>
              <a:t>2/26/21</a:t>
            </a:fld>
            <a:endParaRPr lang="en-US"/>
          </a:p>
        </p:txBody>
      </p:sp>
      <p:sp>
        <p:nvSpPr>
          <p:cNvPr id="6" name="Footer Placeholder 5">
            <a:extLst>
              <a:ext uri="{FF2B5EF4-FFF2-40B4-BE49-F238E27FC236}">
                <a16:creationId xmlns:a16="http://schemas.microsoft.com/office/drawing/2014/main" id="{27898DB8-7175-354F-8A1C-1DD8D15E0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F7C35-3A55-B340-91EA-670DDB2C97DC}"/>
              </a:ext>
            </a:extLst>
          </p:cNvPr>
          <p:cNvSpPr>
            <a:spLocks noGrp="1"/>
          </p:cNvSpPr>
          <p:nvPr>
            <p:ph type="sldNum" sz="quarter" idx="12"/>
          </p:nvPr>
        </p:nvSpPr>
        <p:spPr/>
        <p:txBody>
          <a:bodyPr/>
          <a:lstStyle/>
          <a:p>
            <a:fld id="{3F268641-7F8B-BD49-A126-80A183950CCB}" type="slidenum">
              <a:rPr lang="en-US" smtClean="0"/>
              <a:t>‹#›</a:t>
            </a:fld>
            <a:endParaRPr lang="en-US"/>
          </a:p>
        </p:txBody>
      </p:sp>
    </p:spTree>
    <p:extLst>
      <p:ext uri="{BB962C8B-B14F-4D97-AF65-F5344CB8AC3E}">
        <p14:creationId xmlns:p14="http://schemas.microsoft.com/office/powerpoint/2010/main" val="350637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5C631-DCDF-DF47-91D6-773BBDCAE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89843-1794-6841-8882-853F7BF185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E30C4-2FD7-024C-8473-CBF5ACACA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890D0-58E4-2F41-B54D-AF35843709B6}" type="datetimeFigureOut">
              <a:rPr lang="en-US" smtClean="0"/>
              <a:t>2/26/21</a:t>
            </a:fld>
            <a:endParaRPr lang="en-US"/>
          </a:p>
        </p:txBody>
      </p:sp>
      <p:sp>
        <p:nvSpPr>
          <p:cNvPr id="5" name="Footer Placeholder 4">
            <a:extLst>
              <a:ext uri="{FF2B5EF4-FFF2-40B4-BE49-F238E27FC236}">
                <a16:creationId xmlns:a16="http://schemas.microsoft.com/office/drawing/2014/main" id="{2936B185-19F6-D645-9E46-C9DDA655A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FDA876-58A6-2F40-B295-57138BCD1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68641-7F8B-BD49-A126-80A183950CCB}" type="slidenum">
              <a:rPr lang="en-US" smtClean="0"/>
              <a:t>‹#›</a:t>
            </a:fld>
            <a:endParaRPr lang="en-US"/>
          </a:p>
        </p:txBody>
      </p:sp>
    </p:spTree>
    <p:extLst>
      <p:ext uri="{BB962C8B-B14F-4D97-AF65-F5344CB8AC3E}">
        <p14:creationId xmlns:p14="http://schemas.microsoft.com/office/powerpoint/2010/main" val="72675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D8FB4-E9DC-D144-B7A6-AE1CB3A51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FBBDC-97BE-0A48-85AE-198E26481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2AD-A5A3-8145-A734-94A30A4BF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20B7FB8A-D134-7E41-9175-9F040112C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935B0-51A0-9E4C-8939-F968E08A8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8954-679E-BB48-8C46-9444DDE4C9FB}" type="slidenum">
              <a:rPr lang="en-US" smtClean="0"/>
              <a:t>‹#›</a:t>
            </a:fld>
            <a:endParaRPr lang="en-US"/>
          </a:p>
        </p:txBody>
      </p:sp>
    </p:spTree>
    <p:extLst>
      <p:ext uri="{BB962C8B-B14F-4D97-AF65-F5344CB8AC3E}">
        <p14:creationId xmlns:p14="http://schemas.microsoft.com/office/powerpoint/2010/main" val="76945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phrasebank.manchester.ac.uk/" TargetMode="External"/><Relationship Id="rId2" Type="http://schemas.openxmlformats.org/officeDocument/2006/relationships/hyperlink" Target="https://owl.purdue.edu/owl/purdue_owl.html"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bookofbadarguments.com/" TargetMode="External"/><Relationship Id="rId2" Type="http://schemas.openxmlformats.org/officeDocument/2006/relationships/hyperlink" Target="http://rhetoric.byu.edu/"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55D-1FEC-9548-8FDA-9B7E496E62FE}"/>
              </a:ext>
            </a:extLst>
          </p:cNvPr>
          <p:cNvSpPr>
            <a:spLocks noGrp="1"/>
          </p:cNvSpPr>
          <p:nvPr>
            <p:ph type="ctrTitle"/>
          </p:nvPr>
        </p:nvSpPr>
        <p:spPr/>
        <p:txBody>
          <a:bodyPr>
            <a:normAutofit/>
          </a:bodyPr>
          <a:lstStyle/>
          <a:p>
            <a:r>
              <a:rPr lang="en-US" sz="8000" b="1" dirty="0">
                <a:solidFill>
                  <a:schemeClr val="accent6">
                    <a:lumMod val="60000"/>
                    <a:lumOff val="40000"/>
                  </a:schemeClr>
                </a:solidFill>
              </a:rPr>
              <a:t>Week 2: Slides</a:t>
            </a:r>
          </a:p>
        </p:txBody>
      </p:sp>
    </p:spTree>
    <p:extLst>
      <p:ext uri="{BB962C8B-B14F-4D97-AF65-F5344CB8AC3E}">
        <p14:creationId xmlns:p14="http://schemas.microsoft.com/office/powerpoint/2010/main" val="212996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58F6-ABD7-2543-8B52-A9962E6DBA0B}"/>
              </a:ext>
            </a:extLst>
          </p:cNvPr>
          <p:cNvSpPr>
            <a:spLocks noGrp="1"/>
          </p:cNvSpPr>
          <p:nvPr>
            <p:ph type="title"/>
          </p:nvPr>
        </p:nvSpPr>
        <p:spPr/>
        <p:txBody>
          <a:bodyPr/>
          <a:lstStyle/>
          <a:p>
            <a:r>
              <a:rPr lang="en-US" b="1" dirty="0">
                <a:solidFill>
                  <a:schemeClr val="accent6">
                    <a:lumMod val="60000"/>
                    <a:lumOff val="40000"/>
                  </a:schemeClr>
                </a:solidFill>
              </a:rPr>
              <a:t>8. False Cause: </a:t>
            </a:r>
            <a:r>
              <a:rPr lang="en-US" b="1" i="1" dirty="0">
                <a:solidFill>
                  <a:schemeClr val="accent6">
                    <a:lumMod val="60000"/>
                    <a:lumOff val="40000"/>
                  </a:schemeClr>
                </a:solidFill>
              </a:rPr>
              <a:t>Post Hoc</a:t>
            </a:r>
            <a:endParaRPr lang="en-US" dirty="0"/>
          </a:p>
        </p:txBody>
      </p:sp>
      <p:sp>
        <p:nvSpPr>
          <p:cNvPr id="3" name="Content Placeholder 2">
            <a:extLst>
              <a:ext uri="{FF2B5EF4-FFF2-40B4-BE49-F238E27FC236}">
                <a16:creationId xmlns:a16="http://schemas.microsoft.com/office/drawing/2014/main" id="{9C3DEE49-D00A-8F48-A585-7B728648E118}"/>
              </a:ext>
            </a:extLst>
          </p:cNvPr>
          <p:cNvSpPr>
            <a:spLocks noGrp="1"/>
          </p:cNvSpPr>
          <p:nvPr>
            <p:ph idx="1"/>
          </p:nvPr>
        </p:nvSpPr>
        <p:spPr/>
        <p:txBody>
          <a:bodyPr>
            <a:normAutofit/>
          </a:bodyPr>
          <a:lstStyle/>
          <a:p>
            <a:r>
              <a:rPr lang="en-US" sz="3200" dirty="0">
                <a:solidFill>
                  <a:schemeClr val="bg1"/>
                </a:solidFill>
              </a:rPr>
              <a:t>“Sometimes, the sun disappears from the sky. This is because a dragon has swallowed the sun. But if we beat our magical drums, the noise will scare the dragon and it will release the sun.”</a:t>
            </a:r>
          </a:p>
          <a:p>
            <a:r>
              <a:rPr lang="en-US" sz="3200" dirty="0">
                <a:solidFill>
                  <a:schemeClr val="bg1"/>
                </a:solidFill>
              </a:rPr>
              <a:t>“How do you know drumming is any use?”</a:t>
            </a:r>
          </a:p>
          <a:p>
            <a:r>
              <a:rPr lang="en-US" sz="3200" dirty="0">
                <a:solidFill>
                  <a:schemeClr val="bg1"/>
                </a:solidFill>
              </a:rPr>
              <a:t>”Because after we beat the drums, the sun invariably reappears.”</a:t>
            </a:r>
          </a:p>
        </p:txBody>
      </p:sp>
    </p:spTree>
    <p:extLst>
      <p:ext uri="{BB962C8B-B14F-4D97-AF65-F5344CB8AC3E}">
        <p14:creationId xmlns:p14="http://schemas.microsoft.com/office/powerpoint/2010/main" val="283899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FAAC-2EA7-B34D-94AC-AC9C012F5BB3}"/>
              </a:ext>
            </a:extLst>
          </p:cNvPr>
          <p:cNvSpPr>
            <a:spLocks noGrp="1"/>
          </p:cNvSpPr>
          <p:nvPr>
            <p:ph type="title"/>
          </p:nvPr>
        </p:nvSpPr>
        <p:spPr>
          <a:xfrm>
            <a:off x="838200" y="170253"/>
            <a:ext cx="10515600" cy="1325563"/>
          </a:xfrm>
        </p:spPr>
        <p:txBody>
          <a:bodyPr/>
          <a:lstStyle/>
          <a:p>
            <a:r>
              <a:rPr lang="en-US" b="1" dirty="0">
                <a:solidFill>
                  <a:schemeClr val="accent6">
                    <a:lumMod val="60000"/>
                    <a:lumOff val="40000"/>
                  </a:schemeClr>
                </a:solidFill>
              </a:rPr>
              <a:t>8. False Cause: </a:t>
            </a:r>
            <a:r>
              <a:rPr lang="en-US" b="1" i="1" dirty="0">
                <a:solidFill>
                  <a:schemeClr val="accent6">
                    <a:lumMod val="60000"/>
                    <a:lumOff val="40000"/>
                  </a:schemeClr>
                </a:solidFill>
              </a:rPr>
              <a:t>Post Hoc</a:t>
            </a:r>
          </a:p>
        </p:txBody>
      </p:sp>
      <p:sp>
        <p:nvSpPr>
          <p:cNvPr id="3" name="Content Placeholder 2">
            <a:extLst>
              <a:ext uri="{FF2B5EF4-FFF2-40B4-BE49-F238E27FC236}">
                <a16:creationId xmlns:a16="http://schemas.microsoft.com/office/drawing/2014/main" id="{F102D736-6762-874C-8DFE-FECD46464FCE}"/>
              </a:ext>
            </a:extLst>
          </p:cNvPr>
          <p:cNvSpPr>
            <a:spLocks noGrp="1"/>
          </p:cNvSpPr>
          <p:nvPr>
            <p:ph idx="1"/>
          </p:nvPr>
        </p:nvSpPr>
        <p:spPr>
          <a:xfrm>
            <a:off x="838200" y="1495816"/>
            <a:ext cx="10515600" cy="5084866"/>
          </a:xfrm>
        </p:spPr>
        <p:txBody>
          <a:bodyPr/>
          <a:lstStyle/>
          <a:p>
            <a:pPr marL="0" indent="0">
              <a:buNone/>
            </a:pPr>
            <a:r>
              <a:rPr lang="en-US" i="1" dirty="0">
                <a:solidFill>
                  <a:schemeClr val="bg1"/>
                </a:solidFill>
              </a:rPr>
              <a:t>Post hoc, ergo propter hoc</a:t>
            </a:r>
            <a:r>
              <a:rPr lang="en-US" dirty="0">
                <a:solidFill>
                  <a:schemeClr val="bg1"/>
                </a:solidFill>
              </a:rPr>
              <a:t>: after this, therefore because of this. This fallacy involves arguing that because event A occurred before event B, A is the cause of B.</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pic>
        <p:nvPicPr>
          <p:cNvPr id="4" name="Picture 3">
            <a:extLst>
              <a:ext uri="{FF2B5EF4-FFF2-40B4-BE49-F238E27FC236}">
                <a16:creationId xmlns:a16="http://schemas.microsoft.com/office/drawing/2014/main" id="{181F806B-05A1-1D45-839F-93B7F316A438}"/>
              </a:ext>
            </a:extLst>
          </p:cNvPr>
          <p:cNvPicPr>
            <a:picLocks noChangeAspect="1"/>
          </p:cNvPicPr>
          <p:nvPr/>
        </p:nvPicPr>
        <p:blipFill>
          <a:blip r:embed="rId2"/>
          <a:stretch>
            <a:fillRect/>
          </a:stretch>
        </p:blipFill>
        <p:spPr>
          <a:xfrm>
            <a:off x="3132944" y="2909836"/>
            <a:ext cx="5545830" cy="3402064"/>
          </a:xfrm>
          <a:prstGeom prst="rect">
            <a:avLst/>
          </a:prstGeom>
        </p:spPr>
      </p:pic>
    </p:spTree>
    <p:extLst>
      <p:ext uri="{BB962C8B-B14F-4D97-AF65-F5344CB8AC3E}">
        <p14:creationId xmlns:p14="http://schemas.microsoft.com/office/powerpoint/2010/main" val="56899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C808B-84AB-3B4C-8ED7-DDBEB8231255}"/>
              </a:ext>
            </a:extLst>
          </p:cNvPr>
          <p:cNvSpPr>
            <a:spLocks noGrp="1"/>
          </p:cNvSpPr>
          <p:nvPr>
            <p:ph idx="1"/>
          </p:nvPr>
        </p:nvSpPr>
        <p:spPr/>
        <p:txBody>
          <a:bodyPr>
            <a:normAutofit/>
          </a:bodyPr>
          <a:lstStyle/>
          <a:p>
            <a:r>
              <a:rPr lang="en-US" sz="4000" dirty="0">
                <a:solidFill>
                  <a:schemeClr val="bg1"/>
                </a:solidFill>
              </a:rPr>
              <a:t>I smiled a lot during my interview, and I got the job. Clearly, they hired me because I smiled a lot.</a:t>
            </a:r>
          </a:p>
        </p:txBody>
      </p:sp>
      <p:sp>
        <p:nvSpPr>
          <p:cNvPr id="4" name="Title 1">
            <a:extLst>
              <a:ext uri="{FF2B5EF4-FFF2-40B4-BE49-F238E27FC236}">
                <a16:creationId xmlns:a16="http://schemas.microsoft.com/office/drawing/2014/main" id="{BFE1EA5C-73C6-D84A-AE2B-1894ED99847E}"/>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8. False Cause: </a:t>
            </a:r>
            <a:r>
              <a:rPr lang="en-US" b="1" i="1" dirty="0">
                <a:solidFill>
                  <a:schemeClr val="accent6">
                    <a:lumMod val="60000"/>
                    <a:lumOff val="40000"/>
                  </a:schemeClr>
                </a:solidFill>
              </a:rPr>
              <a:t>Post Hoc</a:t>
            </a:r>
            <a:endParaRPr lang="en-US" dirty="0"/>
          </a:p>
        </p:txBody>
      </p:sp>
    </p:spTree>
    <p:extLst>
      <p:ext uri="{BB962C8B-B14F-4D97-AF65-F5344CB8AC3E}">
        <p14:creationId xmlns:p14="http://schemas.microsoft.com/office/powerpoint/2010/main" val="225601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CE4F-946C-2E40-9A53-9D2B258B1146}"/>
              </a:ext>
            </a:extLst>
          </p:cNvPr>
          <p:cNvSpPr>
            <a:spLocks noGrp="1"/>
          </p:cNvSpPr>
          <p:nvPr>
            <p:ph type="title"/>
          </p:nvPr>
        </p:nvSpPr>
        <p:spPr/>
        <p:txBody>
          <a:bodyPr/>
          <a:lstStyle/>
          <a:p>
            <a:r>
              <a:rPr lang="en-US" b="1" dirty="0">
                <a:solidFill>
                  <a:schemeClr val="accent6">
                    <a:lumMod val="60000"/>
                    <a:lumOff val="40000"/>
                  </a:schemeClr>
                </a:solidFill>
              </a:rPr>
              <a:t>9. &amp; 10. Hasty Generalization &amp; Accident</a:t>
            </a:r>
            <a:endParaRPr lang="en-US" dirty="0"/>
          </a:p>
        </p:txBody>
      </p:sp>
      <p:sp>
        <p:nvSpPr>
          <p:cNvPr id="3" name="Content Placeholder 2">
            <a:extLst>
              <a:ext uri="{FF2B5EF4-FFF2-40B4-BE49-F238E27FC236}">
                <a16:creationId xmlns:a16="http://schemas.microsoft.com/office/drawing/2014/main" id="{2890B4A5-592C-4542-991D-A5431EE8A187}"/>
              </a:ext>
            </a:extLst>
          </p:cNvPr>
          <p:cNvSpPr>
            <a:spLocks noGrp="1"/>
          </p:cNvSpPr>
          <p:nvPr>
            <p:ph idx="1"/>
          </p:nvPr>
        </p:nvSpPr>
        <p:spPr/>
        <p:txBody>
          <a:bodyPr>
            <a:normAutofit/>
          </a:bodyPr>
          <a:lstStyle/>
          <a:p>
            <a:r>
              <a:rPr lang="en-IN" sz="4000" dirty="0">
                <a:solidFill>
                  <a:schemeClr val="bg1"/>
                </a:solidFill>
              </a:rPr>
              <a:t>Don’t go down to River Road. I was down there once and got mugged. They’re all thieves down there.</a:t>
            </a:r>
          </a:p>
          <a:p>
            <a:r>
              <a:rPr lang="en-IN" sz="4000" dirty="0">
                <a:solidFill>
                  <a:schemeClr val="bg1"/>
                </a:solidFill>
              </a:rPr>
              <a:t>I am sure their President will be reasonable about the matter. After all, man is a rational animal.</a:t>
            </a:r>
            <a:endParaRPr lang="en-US" sz="4000" dirty="0">
              <a:solidFill>
                <a:schemeClr val="bg1"/>
              </a:solidFill>
            </a:endParaRPr>
          </a:p>
        </p:txBody>
      </p:sp>
    </p:spTree>
    <p:extLst>
      <p:ext uri="{BB962C8B-B14F-4D97-AF65-F5344CB8AC3E}">
        <p14:creationId xmlns:p14="http://schemas.microsoft.com/office/powerpoint/2010/main" val="373818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7D9C-6BED-7048-B015-C1E54C42B882}"/>
              </a:ext>
            </a:extLst>
          </p:cNvPr>
          <p:cNvSpPr>
            <a:spLocks noGrp="1"/>
          </p:cNvSpPr>
          <p:nvPr>
            <p:ph type="title"/>
          </p:nvPr>
        </p:nvSpPr>
        <p:spPr/>
        <p:txBody>
          <a:bodyPr/>
          <a:lstStyle/>
          <a:p>
            <a:r>
              <a:rPr lang="en-US" b="1" dirty="0">
                <a:solidFill>
                  <a:schemeClr val="accent6">
                    <a:lumMod val="60000"/>
                    <a:lumOff val="40000"/>
                  </a:schemeClr>
                </a:solidFill>
              </a:rPr>
              <a:t>9. &amp; 10. Hasty Generalization &amp; Accident</a:t>
            </a:r>
          </a:p>
        </p:txBody>
      </p:sp>
      <p:sp>
        <p:nvSpPr>
          <p:cNvPr id="3" name="Content Placeholder 2">
            <a:extLst>
              <a:ext uri="{FF2B5EF4-FFF2-40B4-BE49-F238E27FC236}">
                <a16:creationId xmlns:a16="http://schemas.microsoft.com/office/drawing/2014/main" id="{B6482047-5940-1849-95B9-70051D335100}"/>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1"/>
                </a:solidFill>
              </a:rPr>
              <a:t>‘Hasty generalization’ is also called ‘converse accident.’</a:t>
            </a:r>
          </a:p>
        </p:txBody>
      </p:sp>
      <p:pic>
        <p:nvPicPr>
          <p:cNvPr id="4" name="Picture 3">
            <a:extLst>
              <a:ext uri="{FF2B5EF4-FFF2-40B4-BE49-F238E27FC236}">
                <a16:creationId xmlns:a16="http://schemas.microsoft.com/office/drawing/2014/main" id="{74D5A546-F848-CE48-9D32-C3B1B94CF1E7}"/>
              </a:ext>
            </a:extLst>
          </p:cNvPr>
          <p:cNvPicPr>
            <a:picLocks noChangeAspect="1"/>
          </p:cNvPicPr>
          <p:nvPr/>
        </p:nvPicPr>
        <p:blipFill>
          <a:blip r:embed="rId2"/>
          <a:stretch>
            <a:fillRect/>
          </a:stretch>
        </p:blipFill>
        <p:spPr>
          <a:xfrm>
            <a:off x="866585" y="1837648"/>
            <a:ext cx="10462726" cy="3633761"/>
          </a:xfrm>
          <a:prstGeom prst="rect">
            <a:avLst/>
          </a:prstGeom>
        </p:spPr>
      </p:pic>
    </p:spTree>
    <p:extLst>
      <p:ext uri="{BB962C8B-B14F-4D97-AF65-F5344CB8AC3E}">
        <p14:creationId xmlns:p14="http://schemas.microsoft.com/office/powerpoint/2010/main" val="259520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A2F65-C264-4C4F-A4EA-EF00AE4A249E}"/>
              </a:ext>
            </a:extLst>
          </p:cNvPr>
          <p:cNvSpPr>
            <a:spLocks noGrp="1"/>
          </p:cNvSpPr>
          <p:nvPr>
            <p:ph idx="1"/>
          </p:nvPr>
        </p:nvSpPr>
        <p:spPr/>
        <p:txBody>
          <a:bodyPr>
            <a:noAutofit/>
          </a:bodyPr>
          <a:lstStyle/>
          <a:p>
            <a:r>
              <a:rPr lang="en-IN" sz="3200" dirty="0">
                <a:solidFill>
                  <a:schemeClr val="bg1"/>
                </a:solidFill>
              </a:rPr>
              <a:t>We should oppose any effort by government to censor obscene books, movies, or other forms of expression, no matter how offensive we may find such material. The reason is that once government has the power to ban obscenity, that precedent will open the door to further controls on speech: banning racist remarks, then speech that the majority finds offensive, then speech that opposes government policies, and so on until no one is free to say anything without government permission.</a:t>
            </a:r>
            <a:endParaRPr lang="en-US" sz="3200" dirty="0">
              <a:solidFill>
                <a:schemeClr val="bg1"/>
              </a:solidFill>
            </a:endParaRPr>
          </a:p>
        </p:txBody>
      </p:sp>
      <p:sp>
        <p:nvSpPr>
          <p:cNvPr id="5" name="Title 1">
            <a:extLst>
              <a:ext uri="{FF2B5EF4-FFF2-40B4-BE49-F238E27FC236}">
                <a16:creationId xmlns:a16="http://schemas.microsoft.com/office/drawing/2014/main" id="{F2E8ADC5-6C99-5F41-BED7-91FEA4A1ADDC}"/>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11. Slippery Slope</a:t>
            </a:r>
          </a:p>
        </p:txBody>
      </p:sp>
    </p:spTree>
    <p:extLst>
      <p:ext uri="{BB962C8B-B14F-4D97-AF65-F5344CB8AC3E}">
        <p14:creationId xmlns:p14="http://schemas.microsoft.com/office/powerpoint/2010/main" val="158714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ECD7-1FBF-214B-9DC1-D57D6ABD6649}"/>
              </a:ext>
            </a:extLst>
          </p:cNvPr>
          <p:cNvSpPr>
            <a:spLocks noGrp="1"/>
          </p:cNvSpPr>
          <p:nvPr>
            <p:ph type="title"/>
          </p:nvPr>
        </p:nvSpPr>
        <p:spPr/>
        <p:txBody>
          <a:bodyPr/>
          <a:lstStyle/>
          <a:p>
            <a:r>
              <a:rPr lang="en-US" b="1" dirty="0">
                <a:solidFill>
                  <a:schemeClr val="accent6">
                    <a:lumMod val="60000"/>
                    <a:lumOff val="40000"/>
                  </a:schemeClr>
                </a:solidFill>
              </a:rPr>
              <a:t>11. Slippery Slope</a:t>
            </a:r>
          </a:p>
        </p:txBody>
      </p:sp>
      <p:sp>
        <p:nvSpPr>
          <p:cNvPr id="3" name="Content Placeholder 2">
            <a:extLst>
              <a:ext uri="{FF2B5EF4-FFF2-40B4-BE49-F238E27FC236}">
                <a16:creationId xmlns:a16="http://schemas.microsoft.com/office/drawing/2014/main" id="{3BA7396F-3AAF-0A4B-969D-3A563DCC97D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A0E9785-CCDD-354A-907C-B879074DFA78}"/>
              </a:ext>
            </a:extLst>
          </p:cNvPr>
          <p:cNvPicPr>
            <a:picLocks noChangeAspect="1"/>
          </p:cNvPicPr>
          <p:nvPr/>
        </p:nvPicPr>
        <p:blipFill>
          <a:blip r:embed="rId2"/>
          <a:stretch>
            <a:fillRect/>
          </a:stretch>
        </p:blipFill>
        <p:spPr>
          <a:xfrm>
            <a:off x="820049" y="1811563"/>
            <a:ext cx="10522316" cy="3464975"/>
          </a:xfrm>
          <a:prstGeom prst="rect">
            <a:avLst/>
          </a:prstGeom>
        </p:spPr>
      </p:pic>
    </p:spTree>
    <p:extLst>
      <p:ext uri="{BB962C8B-B14F-4D97-AF65-F5344CB8AC3E}">
        <p14:creationId xmlns:p14="http://schemas.microsoft.com/office/powerpoint/2010/main" val="104629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F5906-C313-054C-8C2F-CCC68C63521C}"/>
              </a:ext>
            </a:extLst>
          </p:cNvPr>
          <p:cNvSpPr>
            <a:spLocks noGrp="1"/>
          </p:cNvSpPr>
          <p:nvPr>
            <p:ph idx="1"/>
          </p:nvPr>
        </p:nvSpPr>
        <p:spPr/>
        <p:txBody>
          <a:bodyPr>
            <a:normAutofit/>
          </a:bodyPr>
          <a:lstStyle/>
          <a:p>
            <a:r>
              <a:rPr lang="en-US" sz="4000" dirty="0">
                <a:solidFill>
                  <a:schemeClr val="bg1"/>
                </a:solidFill>
              </a:rPr>
              <a:t>To allow every man unbounded freedom of speech must always be, on the whole, advantageous to the state; for it is highly conducive to the interests of the community that each individual should enjoy a liberty, perfectly unlimited, of expressing his sentiments.</a:t>
            </a:r>
          </a:p>
        </p:txBody>
      </p:sp>
      <p:sp>
        <p:nvSpPr>
          <p:cNvPr id="4" name="Title 1">
            <a:extLst>
              <a:ext uri="{FF2B5EF4-FFF2-40B4-BE49-F238E27FC236}">
                <a16:creationId xmlns:a16="http://schemas.microsoft.com/office/drawing/2014/main" id="{B144E086-71BD-5E4C-AF97-705E2BF46E82}"/>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13. Begging the Question: </a:t>
            </a:r>
            <a:r>
              <a:rPr lang="en-US" b="1" i="1" dirty="0" err="1">
                <a:solidFill>
                  <a:schemeClr val="accent6">
                    <a:lumMod val="60000"/>
                    <a:lumOff val="40000"/>
                  </a:schemeClr>
                </a:solidFill>
              </a:rPr>
              <a:t>Petitio</a:t>
            </a:r>
            <a:r>
              <a:rPr lang="en-US" b="1" i="1" dirty="0">
                <a:solidFill>
                  <a:schemeClr val="accent6">
                    <a:lumMod val="60000"/>
                    <a:lumOff val="40000"/>
                  </a:schemeClr>
                </a:solidFill>
              </a:rPr>
              <a:t> </a:t>
            </a:r>
            <a:r>
              <a:rPr lang="en-US" b="1" i="1" dirty="0" err="1">
                <a:solidFill>
                  <a:schemeClr val="accent6">
                    <a:lumMod val="60000"/>
                    <a:lumOff val="40000"/>
                  </a:schemeClr>
                </a:solidFill>
              </a:rPr>
              <a:t>Principii</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125304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AA3DE-1E65-0645-979A-500F85591131}"/>
              </a:ext>
            </a:extLst>
          </p:cNvPr>
          <p:cNvSpPr>
            <a:spLocks noGrp="1"/>
          </p:cNvSpPr>
          <p:nvPr>
            <p:ph idx="1"/>
          </p:nvPr>
        </p:nvSpPr>
        <p:spPr>
          <a:xfrm>
            <a:off x="838200" y="749508"/>
            <a:ext cx="10515600" cy="5427455"/>
          </a:xfrm>
        </p:spPr>
        <p:txBody>
          <a:bodyPr>
            <a:normAutofit/>
          </a:bodyPr>
          <a:lstStyle/>
          <a:p>
            <a:r>
              <a:rPr lang="en-US" sz="3600" dirty="0">
                <a:solidFill>
                  <a:schemeClr val="bg1"/>
                </a:solidFill>
              </a:rPr>
              <a:t>To allow every man unbounded freedom of speech must always be, on the whole, advantageous to the state; for it is highly conducive to the interests of the community that each individual should enjoy a liberty, perfectly unlimited, of expressing his sentiments.</a:t>
            </a:r>
          </a:p>
          <a:p>
            <a:r>
              <a:rPr lang="en-US" sz="3600" dirty="0">
                <a:solidFill>
                  <a:srgbClr val="FFB8A3"/>
                </a:solidFill>
              </a:rPr>
              <a:t>“advantageous to the state” </a:t>
            </a:r>
            <a:r>
              <a:rPr lang="en-US" sz="3600" dirty="0">
                <a:solidFill>
                  <a:schemeClr val="bg1"/>
                </a:solidFill>
              </a:rPr>
              <a:t>=</a:t>
            </a:r>
            <a:r>
              <a:rPr lang="en-US" sz="3600" dirty="0">
                <a:solidFill>
                  <a:srgbClr val="FFB8A3"/>
                </a:solidFill>
              </a:rPr>
              <a:t> “highly conducive to the interests of the community”</a:t>
            </a:r>
          </a:p>
          <a:p>
            <a:r>
              <a:rPr lang="en-US" sz="3600" dirty="0">
                <a:solidFill>
                  <a:srgbClr val="FFB8A3"/>
                </a:solidFill>
              </a:rPr>
              <a:t>“allow every man unbounded freedom of speech” </a:t>
            </a:r>
            <a:r>
              <a:rPr lang="en-US" sz="3600" dirty="0">
                <a:solidFill>
                  <a:schemeClr val="bg1"/>
                </a:solidFill>
              </a:rPr>
              <a:t>= </a:t>
            </a:r>
            <a:r>
              <a:rPr lang="en-US" sz="3600" dirty="0">
                <a:solidFill>
                  <a:srgbClr val="FFB8A3"/>
                </a:solidFill>
              </a:rPr>
              <a:t>“each individual should enjoy a liberty, perfectly unlimited, of expressing his sentiments”</a:t>
            </a:r>
          </a:p>
          <a:p>
            <a:endParaRPr lang="en-US" sz="3600" dirty="0"/>
          </a:p>
        </p:txBody>
      </p:sp>
    </p:spTree>
    <p:extLst>
      <p:ext uri="{BB962C8B-B14F-4D97-AF65-F5344CB8AC3E}">
        <p14:creationId xmlns:p14="http://schemas.microsoft.com/office/powerpoint/2010/main" val="415190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EA5D-6E27-E14D-8189-3E0822CFE593}"/>
              </a:ext>
            </a:extLst>
          </p:cNvPr>
          <p:cNvSpPr>
            <a:spLocks noGrp="1"/>
          </p:cNvSpPr>
          <p:nvPr>
            <p:ph type="title"/>
          </p:nvPr>
        </p:nvSpPr>
        <p:spPr/>
        <p:txBody>
          <a:bodyPr/>
          <a:lstStyle/>
          <a:p>
            <a:r>
              <a:rPr lang="en-US" b="1" dirty="0">
                <a:solidFill>
                  <a:schemeClr val="accent6">
                    <a:lumMod val="60000"/>
                    <a:lumOff val="40000"/>
                  </a:schemeClr>
                </a:solidFill>
              </a:rPr>
              <a:t>13. Begging the Question: </a:t>
            </a:r>
            <a:r>
              <a:rPr lang="en-US" b="1" i="1" dirty="0" err="1">
                <a:solidFill>
                  <a:schemeClr val="accent6">
                    <a:lumMod val="60000"/>
                    <a:lumOff val="40000"/>
                  </a:schemeClr>
                </a:solidFill>
              </a:rPr>
              <a:t>Petitio</a:t>
            </a:r>
            <a:r>
              <a:rPr lang="en-US" b="1" i="1" dirty="0">
                <a:solidFill>
                  <a:schemeClr val="accent6">
                    <a:lumMod val="60000"/>
                    <a:lumOff val="40000"/>
                  </a:schemeClr>
                </a:solidFill>
              </a:rPr>
              <a:t> </a:t>
            </a:r>
            <a:r>
              <a:rPr lang="en-US" b="1" i="1" dirty="0" err="1">
                <a:solidFill>
                  <a:schemeClr val="accent6">
                    <a:lumMod val="60000"/>
                    <a:lumOff val="40000"/>
                  </a:schemeClr>
                </a:solidFill>
              </a:rPr>
              <a:t>Principii</a:t>
            </a:r>
            <a:endParaRPr lang="en-US" b="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7DE8D637-2748-6747-9A42-0EA033A29642}"/>
              </a:ext>
            </a:extLst>
          </p:cNvPr>
          <p:cNvSpPr>
            <a:spLocks noGrp="1"/>
          </p:cNvSpPr>
          <p:nvPr>
            <p:ph idx="1"/>
          </p:nvPr>
        </p:nvSpPr>
        <p:spPr/>
        <p:txBody>
          <a:bodyPr>
            <a:normAutofit/>
          </a:bodyPr>
          <a:lstStyle/>
          <a:p>
            <a:r>
              <a:rPr lang="en-US" sz="3600" dirty="0">
                <a:solidFill>
                  <a:schemeClr val="bg1"/>
                </a:solidFill>
              </a:rPr>
              <a:t>To beg the question is to assume the truth of what one seeks to prove, in the effort to prove it. The premise(s) and the conclusion tend to be identical in such cases. Such arguments are also called circular arguments.</a:t>
            </a:r>
          </a:p>
        </p:txBody>
      </p:sp>
    </p:spTree>
    <p:extLst>
      <p:ext uri="{BB962C8B-B14F-4D97-AF65-F5344CB8AC3E}">
        <p14:creationId xmlns:p14="http://schemas.microsoft.com/office/powerpoint/2010/main" val="8066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6CE54-678A-5C42-B86E-CD5DF1C293AB}"/>
              </a:ext>
            </a:extLst>
          </p:cNvPr>
          <p:cNvSpPr>
            <a:spLocks noGrp="1"/>
          </p:cNvSpPr>
          <p:nvPr>
            <p:ph idx="1"/>
          </p:nvPr>
        </p:nvSpPr>
        <p:spPr/>
        <p:txBody>
          <a:bodyPr>
            <a:normAutofit/>
          </a:bodyPr>
          <a:lstStyle/>
          <a:p>
            <a:pPr marL="0" indent="0" algn="ctr">
              <a:buNone/>
            </a:pPr>
            <a:r>
              <a:rPr lang="en-US" sz="6600" dirty="0">
                <a:solidFill>
                  <a:schemeClr val="accent6">
                    <a:lumMod val="60000"/>
                    <a:lumOff val="40000"/>
                  </a:schemeClr>
                </a:solidFill>
              </a:rPr>
              <a:t>“Imagine”</a:t>
            </a:r>
            <a:r>
              <a:rPr lang="en-US" sz="6600" i="1" dirty="0">
                <a:solidFill>
                  <a:schemeClr val="accent6">
                    <a:lumMod val="60000"/>
                    <a:lumOff val="40000"/>
                  </a:schemeClr>
                </a:solidFill>
              </a:rPr>
              <a:t> </a:t>
            </a:r>
            <a:r>
              <a:rPr lang="en-US" sz="6600" dirty="0">
                <a:solidFill>
                  <a:schemeClr val="accent6">
                    <a:lumMod val="60000"/>
                    <a:lumOff val="40000"/>
                  </a:schemeClr>
                </a:solidFill>
              </a:rPr>
              <a:t>(1971)</a:t>
            </a:r>
          </a:p>
          <a:p>
            <a:pPr marL="0" indent="0" algn="ctr">
              <a:buNone/>
            </a:pPr>
            <a:r>
              <a:rPr lang="en-US" sz="6000" dirty="0">
                <a:solidFill>
                  <a:schemeClr val="accent6">
                    <a:lumMod val="60000"/>
                    <a:lumOff val="40000"/>
                  </a:schemeClr>
                </a:solidFill>
              </a:rPr>
              <a:t>by John Lennon</a:t>
            </a:r>
          </a:p>
        </p:txBody>
      </p:sp>
    </p:spTree>
    <p:extLst>
      <p:ext uri="{BB962C8B-B14F-4D97-AF65-F5344CB8AC3E}">
        <p14:creationId xmlns:p14="http://schemas.microsoft.com/office/powerpoint/2010/main" val="147729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AD85-7AEE-DC43-8BA1-1607F8C14416}"/>
              </a:ext>
            </a:extLst>
          </p:cNvPr>
          <p:cNvSpPr>
            <a:spLocks noGrp="1"/>
          </p:cNvSpPr>
          <p:nvPr>
            <p:ph type="title"/>
          </p:nvPr>
        </p:nvSpPr>
        <p:spPr/>
        <p:txBody>
          <a:bodyPr/>
          <a:lstStyle/>
          <a:p>
            <a:r>
              <a:rPr lang="en-US" b="1" dirty="0">
                <a:solidFill>
                  <a:schemeClr val="accent6">
                    <a:lumMod val="60000"/>
                    <a:lumOff val="40000"/>
                  </a:schemeClr>
                </a:solidFill>
              </a:rPr>
              <a:t>Writing Resources</a:t>
            </a:r>
          </a:p>
        </p:txBody>
      </p:sp>
      <p:sp>
        <p:nvSpPr>
          <p:cNvPr id="3" name="Content Placeholder 2">
            <a:extLst>
              <a:ext uri="{FF2B5EF4-FFF2-40B4-BE49-F238E27FC236}">
                <a16:creationId xmlns:a16="http://schemas.microsoft.com/office/drawing/2014/main" id="{D375502D-9E91-3749-AD59-2DCA70D6030A}"/>
              </a:ext>
            </a:extLst>
          </p:cNvPr>
          <p:cNvSpPr>
            <a:spLocks noGrp="1"/>
          </p:cNvSpPr>
          <p:nvPr>
            <p:ph idx="1"/>
          </p:nvPr>
        </p:nvSpPr>
        <p:spPr/>
        <p:txBody>
          <a:bodyPr/>
          <a:lstStyle/>
          <a:p>
            <a:pPr marL="0" indent="0">
              <a:buNone/>
            </a:pPr>
            <a:r>
              <a:rPr lang="en-US" dirty="0">
                <a:solidFill>
                  <a:schemeClr val="bg1"/>
                </a:solidFill>
              </a:rPr>
              <a:t>   </a:t>
            </a:r>
            <a:r>
              <a:rPr lang="en-US" b="1" dirty="0">
                <a:solidFill>
                  <a:srgbClr val="FFB8A3"/>
                </a:solidFill>
              </a:rPr>
              <a:t>Useful Websites</a:t>
            </a:r>
          </a:p>
          <a:p>
            <a:r>
              <a:rPr lang="en-US" b="1" dirty="0">
                <a:solidFill>
                  <a:schemeClr val="accent6">
                    <a:lumMod val="60000"/>
                    <a:lumOff val="40000"/>
                  </a:schemeClr>
                </a:solidFill>
              </a:rPr>
              <a:t>OWL</a:t>
            </a:r>
            <a:r>
              <a:rPr lang="en-US" dirty="0">
                <a:solidFill>
                  <a:schemeClr val="bg1"/>
                </a:solidFill>
              </a:rPr>
              <a:t>: Purdue University Online Writing Lab </a:t>
            </a:r>
            <a:r>
              <a:rPr lang="en-US" dirty="0">
                <a:solidFill>
                  <a:schemeClr val="bg1"/>
                </a:solidFill>
                <a:hlinkClick r:id="rId2">
                  <a:extLst>
                    <a:ext uri="{A12FA001-AC4F-418D-AE19-62706E023703}">
                      <ahyp:hlinkClr xmlns:ahyp="http://schemas.microsoft.com/office/drawing/2018/hyperlinkcolor" val="tx"/>
                    </a:ext>
                  </a:extLst>
                </a:hlinkClick>
              </a:rPr>
              <a:t>https://owl.purdue.edu/owl/purdue_owl.html</a:t>
            </a:r>
            <a:endParaRPr lang="en-US" dirty="0">
              <a:solidFill>
                <a:schemeClr val="bg1"/>
              </a:solidFill>
            </a:endParaRPr>
          </a:p>
          <a:p>
            <a:endParaRPr lang="en-US" dirty="0">
              <a:solidFill>
                <a:schemeClr val="bg1"/>
              </a:solidFill>
            </a:endParaRPr>
          </a:p>
          <a:p>
            <a:r>
              <a:rPr lang="en-US" b="1" dirty="0">
                <a:solidFill>
                  <a:schemeClr val="accent6">
                    <a:lumMod val="60000"/>
                    <a:lumOff val="40000"/>
                  </a:schemeClr>
                </a:solidFill>
              </a:rPr>
              <a:t>ACADEMIC PHRASEBANK</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http://www.phrasebank.manchester.ac.uk/</a:t>
            </a:r>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r>
              <a:rPr lang="en-US" b="1" dirty="0">
                <a:solidFill>
                  <a:srgbClr val="FFB8A3"/>
                </a:solidFill>
              </a:rPr>
              <a:t>Programs and Apps</a:t>
            </a:r>
          </a:p>
          <a:p>
            <a:r>
              <a:rPr lang="en-US" dirty="0">
                <a:solidFill>
                  <a:schemeClr val="bg1"/>
                </a:solidFill>
              </a:rPr>
              <a:t>Grammarly</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5405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8054-83F4-4D4B-94EB-04610428440E}"/>
              </a:ext>
            </a:extLst>
          </p:cNvPr>
          <p:cNvSpPr>
            <a:spLocks noGrp="1"/>
          </p:cNvSpPr>
          <p:nvPr>
            <p:ph type="title"/>
          </p:nvPr>
        </p:nvSpPr>
        <p:spPr/>
        <p:txBody>
          <a:bodyPr/>
          <a:lstStyle/>
          <a:p>
            <a:r>
              <a:rPr lang="en-US" b="1" dirty="0">
                <a:solidFill>
                  <a:schemeClr val="accent6">
                    <a:lumMod val="60000"/>
                    <a:lumOff val="40000"/>
                  </a:schemeClr>
                </a:solidFill>
              </a:rPr>
              <a:t>Selected References</a:t>
            </a:r>
          </a:p>
        </p:txBody>
      </p:sp>
      <p:sp>
        <p:nvSpPr>
          <p:cNvPr id="3" name="Content Placeholder 2">
            <a:extLst>
              <a:ext uri="{FF2B5EF4-FFF2-40B4-BE49-F238E27FC236}">
                <a16:creationId xmlns:a16="http://schemas.microsoft.com/office/drawing/2014/main" id="{2006E51B-63DC-5D47-A012-DB63DFC702CD}"/>
              </a:ext>
            </a:extLst>
          </p:cNvPr>
          <p:cNvSpPr>
            <a:spLocks noGrp="1"/>
          </p:cNvSpPr>
          <p:nvPr>
            <p:ph idx="1"/>
          </p:nvPr>
        </p:nvSpPr>
        <p:spPr/>
        <p:txBody>
          <a:bodyPr>
            <a:normAutofit lnSpcReduction="10000"/>
          </a:bodyPr>
          <a:lstStyle/>
          <a:p>
            <a:r>
              <a:rPr lang="en-US" dirty="0">
                <a:solidFill>
                  <a:schemeClr val="bg1"/>
                </a:solidFill>
              </a:rPr>
              <a:t>Sylva </a:t>
            </a:r>
            <a:r>
              <a:rPr lang="en-US" dirty="0" err="1">
                <a:solidFill>
                  <a:schemeClr val="bg1"/>
                </a:solidFill>
              </a:rPr>
              <a:t>Rheoticiae</a:t>
            </a:r>
            <a:r>
              <a:rPr lang="en-US" dirty="0">
                <a:solidFill>
                  <a:schemeClr val="bg1"/>
                </a:solidFill>
              </a:rPr>
              <a:t>: </a:t>
            </a:r>
            <a:r>
              <a:rPr lang="en-US" dirty="0">
                <a:solidFill>
                  <a:schemeClr val="bg1"/>
                </a:solidFill>
                <a:hlinkClick r:id="rId2">
                  <a:extLst>
                    <a:ext uri="{A12FA001-AC4F-418D-AE19-62706E023703}">
                      <ahyp:hlinkClr xmlns:ahyp="http://schemas.microsoft.com/office/drawing/2018/hyperlinkcolor" val="tx"/>
                    </a:ext>
                  </a:extLst>
                </a:hlinkClick>
              </a:rPr>
              <a:t>http://rhetoric.byu.edu/</a:t>
            </a:r>
            <a:endParaRPr lang="en-US" dirty="0">
              <a:solidFill>
                <a:schemeClr val="bg1"/>
              </a:solidFill>
            </a:endParaRPr>
          </a:p>
          <a:p>
            <a:r>
              <a:rPr lang="en-US" dirty="0">
                <a:solidFill>
                  <a:schemeClr val="bg1"/>
                </a:solidFill>
              </a:rPr>
              <a:t>Ali </a:t>
            </a:r>
            <a:r>
              <a:rPr lang="en-US" dirty="0" err="1">
                <a:solidFill>
                  <a:schemeClr val="bg1"/>
                </a:solidFill>
              </a:rPr>
              <a:t>Almossawi</a:t>
            </a:r>
            <a:r>
              <a:rPr lang="en-US" dirty="0">
                <a:solidFill>
                  <a:schemeClr val="bg1"/>
                </a:solidFill>
              </a:rPr>
              <a:t>. </a:t>
            </a:r>
            <a:r>
              <a:rPr lang="en-US" i="1" dirty="0">
                <a:solidFill>
                  <a:schemeClr val="bg1"/>
                </a:solidFill>
              </a:rPr>
              <a:t>An Illustrated Book of Bad Arguments</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https://bookofbadarguments.com/</a:t>
            </a:r>
            <a:endParaRPr lang="en-US" dirty="0">
              <a:solidFill>
                <a:schemeClr val="bg1"/>
              </a:solidFill>
            </a:endParaRPr>
          </a:p>
          <a:p>
            <a:r>
              <a:rPr lang="en-US" dirty="0" err="1">
                <a:solidFill>
                  <a:schemeClr val="bg1"/>
                </a:solidFill>
              </a:rPr>
              <a:t>Irwing</a:t>
            </a:r>
            <a:r>
              <a:rPr lang="en-US" dirty="0">
                <a:solidFill>
                  <a:schemeClr val="bg1"/>
                </a:solidFill>
              </a:rPr>
              <a:t> M. </a:t>
            </a:r>
            <a:r>
              <a:rPr lang="en-US" dirty="0" err="1">
                <a:solidFill>
                  <a:schemeClr val="bg1"/>
                </a:solidFill>
              </a:rPr>
              <a:t>Copi</a:t>
            </a:r>
            <a:r>
              <a:rPr lang="en-US" dirty="0">
                <a:solidFill>
                  <a:schemeClr val="bg1"/>
                </a:solidFill>
              </a:rPr>
              <a:t> and Carl Cohen. </a:t>
            </a:r>
            <a:r>
              <a:rPr lang="en-US" i="1" dirty="0">
                <a:solidFill>
                  <a:schemeClr val="bg1"/>
                </a:solidFill>
              </a:rPr>
              <a:t>Introduction to Logic</a:t>
            </a:r>
            <a:r>
              <a:rPr lang="en-US" dirty="0">
                <a:solidFill>
                  <a:schemeClr val="bg1"/>
                </a:solidFill>
              </a:rPr>
              <a:t>. 9</a:t>
            </a:r>
            <a:r>
              <a:rPr lang="en-US" baseline="30000" dirty="0">
                <a:solidFill>
                  <a:schemeClr val="bg1"/>
                </a:solidFill>
              </a:rPr>
              <a:t>th</a:t>
            </a:r>
            <a:r>
              <a:rPr lang="en-US" dirty="0">
                <a:solidFill>
                  <a:schemeClr val="bg1"/>
                </a:solidFill>
              </a:rPr>
              <a:t> edition. New Delhi: Prentice Hall, 1997.</a:t>
            </a:r>
          </a:p>
          <a:p>
            <a:r>
              <a:rPr lang="en-US" dirty="0">
                <a:solidFill>
                  <a:schemeClr val="bg1"/>
                </a:solidFill>
              </a:rPr>
              <a:t>David Kelley. </a:t>
            </a:r>
            <a:r>
              <a:rPr lang="en-US" i="1" dirty="0">
                <a:solidFill>
                  <a:schemeClr val="bg1"/>
                </a:solidFill>
              </a:rPr>
              <a:t>The Art of Reasoning: An Introduction to Logic and Critical Thinking</a:t>
            </a:r>
            <a:r>
              <a:rPr lang="en-US" dirty="0">
                <a:solidFill>
                  <a:schemeClr val="bg1"/>
                </a:solidFill>
              </a:rPr>
              <a:t>. New York: Norton, 2014.</a:t>
            </a:r>
          </a:p>
          <a:p>
            <a:r>
              <a:rPr lang="en-US" dirty="0">
                <a:solidFill>
                  <a:schemeClr val="bg1"/>
                </a:solidFill>
              </a:rPr>
              <a:t>Jay Heinrichs. </a:t>
            </a:r>
            <a:r>
              <a:rPr lang="en-US" i="1" dirty="0">
                <a:solidFill>
                  <a:schemeClr val="bg1"/>
                </a:solidFill>
              </a:rPr>
              <a:t>Thank Your for Arguing: What Aristotle, Lincoln and Homer Simpson Can Teach Us About the Art of Persuasion. </a:t>
            </a:r>
            <a:r>
              <a:rPr lang="en-US" dirty="0">
                <a:solidFill>
                  <a:schemeClr val="bg1"/>
                </a:solidFill>
              </a:rPr>
              <a:t>New York: The Three Rivers Press, 2007.</a:t>
            </a:r>
          </a:p>
          <a:p>
            <a:endParaRPr lang="en-US" dirty="0">
              <a:solidFill>
                <a:schemeClr val="bg1"/>
              </a:solidFill>
            </a:endParaRPr>
          </a:p>
        </p:txBody>
      </p:sp>
    </p:spTree>
    <p:extLst>
      <p:ext uri="{BB962C8B-B14F-4D97-AF65-F5344CB8AC3E}">
        <p14:creationId xmlns:p14="http://schemas.microsoft.com/office/powerpoint/2010/main" val="123268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DE686-DA8D-4E41-A972-5F4F9A065FE9}"/>
              </a:ext>
            </a:extLst>
          </p:cNvPr>
          <p:cNvSpPr>
            <a:spLocks noGrp="1"/>
          </p:cNvSpPr>
          <p:nvPr>
            <p:ph idx="1"/>
          </p:nvPr>
        </p:nvSpPr>
        <p:spPr>
          <a:xfrm>
            <a:off x="838200" y="914400"/>
            <a:ext cx="10515600" cy="5262563"/>
          </a:xfrm>
        </p:spPr>
        <p:txBody>
          <a:bodyPr numCol="2">
            <a:normAutofit/>
          </a:bodyPr>
          <a:lstStyle/>
          <a:p>
            <a:r>
              <a:rPr lang="en-US" dirty="0">
                <a:solidFill>
                  <a:schemeClr val="bg1"/>
                </a:solidFill>
              </a:rPr>
              <a:t>[Verse 1]</a:t>
            </a:r>
            <a:br>
              <a:rPr lang="en-US" dirty="0">
                <a:solidFill>
                  <a:schemeClr val="bg1"/>
                </a:solidFill>
              </a:rPr>
            </a:br>
            <a:r>
              <a:rPr lang="en-US" dirty="0">
                <a:solidFill>
                  <a:schemeClr val="bg1"/>
                </a:solidFill>
              </a:rPr>
              <a:t>Imagine there's no heaven</a:t>
            </a:r>
            <a:br>
              <a:rPr lang="en-US" dirty="0">
                <a:solidFill>
                  <a:schemeClr val="bg1"/>
                </a:solidFill>
              </a:rPr>
            </a:br>
            <a:r>
              <a:rPr lang="en-US" dirty="0">
                <a:solidFill>
                  <a:schemeClr val="bg1"/>
                </a:solidFill>
              </a:rPr>
              <a:t>It's easy if you try</a:t>
            </a:r>
            <a:br>
              <a:rPr lang="en-US" dirty="0">
                <a:solidFill>
                  <a:schemeClr val="bg1"/>
                </a:solidFill>
              </a:rPr>
            </a:br>
            <a:r>
              <a:rPr lang="en-US" dirty="0">
                <a:solidFill>
                  <a:schemeClr val="bg1"/>
                </a:solidFill>
              </a:rPr>
              <a:t>No hell below us</a:t>
            </a:r>
            <a:br>
              <a:rPr lang="en-US" dirty="0">
                <a:solidFill>
                  <a:schemeClr val="bg1"/>
                </a:solidFill>
              </a:rPr>
            </a:br>
            <a:r>
              <a:rPr lang="en-US" dirty="0">
                <a:solidFill>
                  <a:schemeClr val="bg1"/>
                </a:solidFill>
              </a:rPr>
              <a:t>Above us, only sky</a:t>
            </a:r>
            <a:br>
              <a:rPr lang="en-US" dirty="0">
                <a:solidFill>
                  <a:schemeClr val="bg1"/>
                </a:solidFill>
              </a:rPr>
            </a:br>
            <a:r>
              <a:rPr lang="en-US" dirty="0">
                <a:solidFill>
                  <a:schemeClr val="bg1"/>
                </a:solidFill>
              </a:rPr>
              <a:t>Imagine all the people</a:t>
            </a:r>
            <a:br>
              <a:rPr lang="en-US" dirty="0">
                <a:solidFill>
                  <a:schemeClr val="bg1"/>
                </a:solidFill>
              </a:rPr>
            </a:br>
            <a:r>
              <a:rPr lang="en-US" dirty="0">
                <a:solidFill>
                  <a:schemeClr val="bg1"/>
                </a:solidFill>
              </a:rPr>
              <a:t>Living for today</a:t>
            </a:r>
            <a:br>
              <a:rPr lang="en-US" dirty="0">
                <a:solidFill>
                  <a:schemeClr val="bg1"/>
                </a:solidFill>
              </a:rPr>
            </a:br>
            <a:r>
              <a:rPr lang="en-US" dirty="0">
                <a:solidFill>
                  <a:schemeClr val="bg1"/>
                </a:solidFill>
              </a:rPr>
              <a:t>I</a:t>
            </a:r>
            <a:br>
              <a:rPr lang="en-US" dirty="0">
                <a:solidFill>
                  <a:schemeClr val="bg1"/>
                </a:solidFill>
              </a:rPr>
            </a:br>
            <a:br>
              <a:rPr lang="en-US" dirty="0">
                <a:solidFill>
                  <a:schemeClr val="bg1"/>
                </a:solidFill>
              </a:rPr>
            </a:br>
            <a:r>
              <a:rPr lang="en-US" dirty="0">
                <a:solidFill>
                  <a:schemeClr val="bg1"/>
                </a:solidFill>
              </a:rPr>
              <a:t>[Verse 2]</a:t>
            </a:r>
            <a:br>
              <a:rPr lang="en-US" dirty="0">
                <a:solidFill>
                  <a:schemeClr val="bg1"/>
                </a:solidFill>
              </a:rPr>
            </a:br>
            <a:r>
              <a:rPr lang="en-US" dirty="0">
                <a:solidFill>
                  <a:schemeClr val="bg1"/>
                </a:solidFill>
              </a:rPr>
              <a:t>Imagine there's no countries</a:t>
            </a:r>
            <a:br>
              <a:rPr lang="en-US" dirty="0">
                <a:solidFill>
                  <a:schemeClr val="bg1"/>
                </a:solidFill>
              </a:rPr>
            </a:br>
            <a:r>
              <a:rPr lang="en-US" dirty="0">
                <a:solidFill>
                  <a:schemeClr val="bg1"/>
                </a:solidFill>
              </a:rPr>
              <a:t>It isn't hard to do</a:t>
            </a:r>
            <a:br>
              <a:rPr lang="en-US" dirty="0">
                <a:solidFill>
                  <a:schemeClr val="bg1"/>
                </a:solidFill>
              </a:rPr>
            </a:br>
            <a:r>
              <a:rPr lang="en-US" dirty="0">
                <a:solidFill>
                  <a:schemeClr val="bg1"/>
                </a:solidFill>
              </a:rPr>
              <a:t>Nothing to kill or die for</a:t>
            </a:r>
            <a:br>
              <a:rPr lang="en-US" dirty="0">
                <a:solidFill>
                  <a:schemeClr val="bg1"/>
                </a:solidFill>
              </a:rPr>
            </a:br>
            <a:r>
              <a:rPr lang="en-US" dirty="0">
                <a:solidFill>
                  <a:schemeClr val="bg1"/>
                </a:solidFill>
              </a:rPr>
              <a:t>And no religion too</a:t>
            </a:r>
            <a:br>
              <a:rPr lang="en-US" dirty="0">
                <a:solidFill>
                  <a:schemeClr val="bg1"/>
                </a:solidFill>
              </a:rPr>
            </a:br>
            <a:r>
              <a:rPr lang="en-US" dirty="0">
                <a:solidFill>
                  <a:schemeClr val="bg1"/>
                </a:solidFill>
              </a:rPr>
              <a:t>Imagine all the people</a:t>
            </a:r>
            <a:br>
              <a:rPr lang="en-US" dirty="0">
                <a:solidFill>
                  <a:schemeClr val="bg1"/>
                </a:solidFill>
              </a:rPr>
            </a:br>
            <a:r>
              <a:rPr lang="en-US" dirty="0">
                <a:solidFill>
                  <a:schemeClr val="bg1"/>
                </a:solidFill>
              </a:rPr>
              <a:t>Living life in peace</a:t>
            </a:r>
            <a:br>
              <a:rPr lang="en-US" dirty="0">
                <a:solidFill>
                  <a:schemeClr val="bg1"/>
                </a:solidFill>
              </a:rPr>
            </a:br>
            <a:r>
              <a:rPr lang="en-US" dirty="0">
                <a:solidFill>
                  <a:schemeClr val="bg1"/>
                </a:solidFill>
              </a:rPr>
              <a:t>You</a:t>
            </a:r>
            <a:br>
              <a:rPr lang="en-US" dirty="0">
                <a:solidFill>
                  <a:schemeClr val="bg1"/>
                </a:solidFill>
              </a:rPr>
            </a:br>
            <a:br>
              <a:rPr lang="en-US" dirty="0">
                <a:solidFill>
                  <a:schemeClr val="bg1"/>
                </a:solidFill>
              </a:rPr>
            </a:br>
            <a:r>
              <a:rPr lang="en-US" dirty="0">
                <a:solidFill>
                  <a:schemeClr val="bg1"/>
                </a:solidFill>
              </a:rPr>
              <a:t>[Chorus]</a:t>
            </a:r>
            <a:br>
              <a:rPr lang="en-US" dirty="0">
                <a:solidFill>
                  <a:schemeClr val="bg1"/>
                </a:solidFill>
              </a:rPr>
            </a:br>
            <a:r>
              <a:rPr lang="en-US" dirty="0">
                <a:solidFill>
                  <a:schemeClr val="bg1"/>
                </a:solidFill>
              </a:rPr>
              <a:t>You may say I'm a dreamer</a:t>
            </a:r>
            <a:br>
              <a:rPr lang="en-US" dirty="0">
                <a:solidFill>
                  <a:schemeClr val="bg1"/>
                </a:solidFill>
              </a:rPr>
            </a:br>
            <a:r>
              <a:rPr lang="en-US" dirty="0">
                <a:solidFill>
                  <a:schemeClr val="bg1"/>
                </a:solidFill>
              </a:rPr>
              <a:t>But I'm not the only one</a:t>
            </a:r>
            <a:br>
              <a:rPr lang="en-US" dirty="0">
                <a:solidFill>
                  <a:schemeClr val="bg1"/>
                </a:solidFill>
              </a:rPr>
            </a:br>
            <a:r>
              <a:rPr lang="en-US" dirty="0">
                <a:solidFill>
                  <a:schemeClr val="bg1"/>
                </a:solidFill>
              </a:rPr>
              <a:t>I hope someday you'll join us</a:t>
            </a:r>
            <a:br>
              <a:rPr lang="en-US" dirty="0">
                <a:solidFill>
                  <a:schemeClr val="bg1"/>
                </a:solidFill>
              </a:rPr>
            </a:br>
            <a:r>
              <a:rPr lang="en-US" dirty="0">
                <a:solidFill>
                  <a:schemeClr val="bg1"/>
                </a:solidFill>
              </a:rPr>
              <a:t>And the world will be as one</a:t>
            </a:r>
          </a:p>
        </p:txBody>
      </p:sp>
    </p:spTree>
    <p:extLst>
      <p:ext uri="{BB962C8B-B14F-4D97-AF65-F5344CB8AC3E}">
        <p14:creationId xmlns:p14="http://schemas.microsoft.com/office/powerpoint/2010/main" val="75714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BD22-4D8E-4D4C-9E9E-BBF262272ED5}"/>
              </a:ext>
            </a:extLst>
          </p:cNvPr>
          <p:cNvSpPr>
            <a:spLocks noGrp="1"/>
          </p:cNvSpPr>
          <p:nvPr>
            <p:ph type="title"/>
          </p:nvPr>
        </p:nvSpPr>
        <p:spPr/>
        <p:txBody>
          <a:bodyPr>
            <a:normAutofit/>
          </a:bodyPr>
          <a:lstStyle/>
          <a:p>
            <a:r>
              <a:rPr lang="en-US" sz="6000" b="1" dirty="0">
                <a:solidFill>
                  <a:schemeClr val="accent6">
                    <a:lumMod val="60000"/>
                    <a:lumOff val="40000"/>
                  </a:schemeClr>
                </a:solidFill>
              </a:rPr>
              <a:t>Beyond Words</a:t>
            </a:r>
          </a:p>
        </p:txBody>
      </p:sp>
      <p:sp>
        <p:nvSpPr>
          <p:cNvPr id="3" name="Content Placeholder 2">
            <a:extLst>
              <a:ext uri="{FF2B5EF4-FFF2-40B4-BE49-F238E27FC236}">
                <a16:creationId xmlns:a16="http://schemas.microsoft.com/office/drawing/2014/main" id="{440EF4A0-4734-EE43-B2DA-CB2417AD7E5B}"/>
              </a:ext>
            </a:extLst>
          </p:cNvPr>
          <p:cNvSpPr>
            <a:spLocks noGrp="1"/>
          </p:cNvSpPr>
          <p:nvPr>
            <p:ph idx="1"/>
          </p:nvPr>
        </p:nvSpPr>
        <p:spPr/>
        <p:txBody>
          <a:bodyPr>
            <a:normAutofit/>
          </a:bodyPr>
          <a:lstStyle/>
          <a:p>
            <a:r>
              <a:rPr lang="en-US" sz="4400" dirty="0">
                <a:solidFill>
                  <a:schemeClr val="bg1"/>
                </a:solidFill>
              </a:rPr>
              <a:t>Exclamation or </a:t>
            </a:r>
            <a:r>
              <a:rPr lang="en-US" sz="4400" dirty="0" err="1">
                <a:solidFill>
                  <a:schemeClr val="bg1"/>
                </a:solidFill>
              </a:rPr>
              <a:t>Ecphonesis</a:t>
            </a:r>
            <a:endParaRPr lang="en-US" sz="4400" dirty="0">
              <a:solidFill>
                <a:schemeClr val="bg1"/>
              </a:solidFill>
            </a:endParaRPr>
          </a:p>
          <a:p>
            <a:endParaRPr lang="en-US" sz="4400" dirty="0">
              <a:solidFill>
                <a:schemeClr val="bg1"/>
              </a:solidFill>
            </a:endParaRPr>
          </a:p>
          <a:p>
            <a:r>
              <a:rPr lang="en-US" sz="4400" dirty="0">
                <a:solidFill>
                  <a:schemeClr val="bg1"/>
                </a:solidFill>
              </a:rPr>
              <a:t>Using words or phrases to express emotion: ‘O’!, ‘Ah!,’ ‘Oops!’, phrases (Good god! Oops-a-daisy! Lord love a duck!), all kinds of ‘swear’ words. </a:t>
            </a:r>
          </a:p>
        </p:txBody>
      </p:sp>
    </p:spTree>
    <p:extLst>
      <p:ext uri="{BB962C8B-B14F-4D97-AF65-F5344CB8AC3E}">
        <p14:creationId xmlns:p14="http://schemas.microsoft.com/office/powerpoint/2010/main" val="181198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2695BE-7876-A946-9213-B92734340DB1}"/>
              </a:ext>
            </a:extLst>
          </p:cNvPr>
          <p:cNvSpPr>
            <a:spLocks noGrp="1"/>
          </p:cNvSpPr>
          <p:nvPr>
            <p:ph idx="1"/>
          </p:nvPr>
        </p:nvSpPr>
        <p:spPr/>
        <p:txBody>
          <a:bodyPr>
            <a:normAutofit/>
          </a:bodyPr>
          <a:lstStyle/>
          <a:p>
            <a:r>
              <a:rPr lang="en-US" sz="4000" dirty="0" err="1">
                <a:solidFill>
                  <a:srgbClr val="FFB8A3"/>
                </a:solidFill>
              </a:rPr>
              <a:t>Procatalepsis</a:t>
            </a:r>
            <a:r>
              <a:rPr lang="en-US" sz="4000" dirty="0">
                <a:solidFill>
                  <a:schemeClr val="bg1">
                    <a:lumMod val="95000"/>
                  </a:schemeClr>
                </a:solidFill>
              </a:rPr>
              <a:t>: The strategy of anticipating an opponent’s or audience’s objections and immediately answering those objections. The purpose is to strengthen one’s own argument and preempt objections from the audience. </a:t>
            </a:r>
          </a:p>
        </p:txBody>
      </p:sp>
    </p:spTree>
    <p:extLst>
      <p:ext uri="{BB962C8B-B14F-4D97-AF65-F5344CB8AC3E}">
        <p14:creationId xmlns:p14="http://schemas.microsoft.com/office/powerpoint/2010/main" val="46288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9800-C289-3643-8024-C30DFA221630}"/>
              </a:ext>
            </a:extLst>
          </p:cNvPr>
          <p:cNvSpPr>
            <a:spLocks noGrp="1"/>
          </p:cNvSpPr>
          <p:nvPr>
            <p:ph type="title"/>
          </p:nvPr>
        </p:nvSpPr>
        <p:spPr>
          <a:xfrm>
            <a:off x="599607" y="365125"/>
            <a:ext cx="11107711" cy="1325563"/>
          </a:xfrm>
        </p:spPr>
        <p:txBody>
          <a:bodyPr>
            <a:normAutofit fontScale="90000"/>
          </a:bodyPr>
          <a:lstStyle/>
          <a:p>
            <a:r>
              <a:rPr lang="en-US" sz="6000" b="1" dirty="0">
                <a:solidFill>
                  <a:schemeClr val="accent6">
                    <a:lumMod val="60000"/>
                    <a:lumOff val="40000"/>
                  </a:schemeClr>
                </a:solidFill>
              </a:rPr>
              <a:t>Rhetoric: 3 Kinds of Persuasive  Appeals</a:t>
            </a:r>
          </a:p>
        </p:txBody>
      </p:sp>
      <p:sp>
        <p:nvSpPr>
          <p:cNvPr id="3" name="Content Placeholder 2">
            <a:extLst>
              <a:ext uri="{FF2B5EF4-FFF2-40B4-BE49-F238E27FC236}">
                <a16:creationId xmlns:a16="http://schemas.microsoft.com/office/drawing/2014/main" id="{41DBFCAC-B164-1A4D-B78F-D335434E12FA}"/>
              </a:ext>
            </a:extLst>
          </p:cNvPr>
          <p:cNvSpPr>
            <a:spLocks noGrp="1"/>
          </p:cNvSpPr>
          <p:nvPr>
            <p:ph idx="1"/>
          </p:nvPr>
        </p:nvSpPr>
        <p:spPr/>
        <p:txBody>
          <a:bodyPr>
            <a:normAutofit/>
          </a:bodyPr>
          <a:lstStyle/>
          <a:p>
            <a:r>
              <a:rPr lang="en-US" sz="4800" dirty="0">
                <a:solidFill>
                  <a:srgbClr val="FFB8A3"/>
                </a:solidFill>
              </a:rPr>
              <a:t>LOGOS</a:t>
            </a:r>
            <a:r>
              <a:rPr lang="en-US" sz="4800" dirty="0">
                <a:solidFill>
                  <a:schemeClr val="bg1"/>
                </a:solidFill>
              </a:rPr>
              <a:t>: Appeal to logic</a:t>
            </a:r>
          </a:p>
          <a:p>
            <a:r>
              <a:rPr lang="en-US" sz="4800" dirty="0">
                <a:solidFill>
                  <a:srgbClr val="FFB8A3"/>
                </a:solidFill>
              </a:rPr>
              <a:t>PATHOS</a:t>
            </a:r>
            <a:r>
              <a:rPr lang="en-US" sz="4800" dirty="0">
                <a:solidFill>
                  <a:schemeClr val="bg1"/>
                </a:solidFill>
              </a:rPr>
              <a:t>: Appeal to emotions</a:t>
            </a:r>
          </a:p>
          <a:p>
            <a:r>
              <a:rPr lang="en-US" sz="4800" dirty="0">
                <a:solidFill>
                  <a:srgbClr val="FFB8A3"/>
                </a:solidFill>
              </a:rPr>
              <a:t>ETHOS</a:t>
            </a:r>
            <a:r>
              <a:rPr lang="en-US" sz="4800" dirty="0">
                <a:solidFill>
                  <a:schemeClr val="bg1"/>
                </a:solidFill>
              </a:rPr>
              <a:t>: Appeal to the speaker’s credibility and reputation</a:t>
            </a:r>
          </a:p>
        </p:txBody>
      </p:sp>
    </p:spTree>
    <p:extLst>
      <p:ext uri="{BB962C8B-B14F-4D97-AF65-F5344CB8AC3E}">
        <p14:creationId xmlns:p14="http://schemas.microsoft.com/office/powerpoint/2010/main" val="398960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9771-8FA8-9346-97B5-34B9CA7639FF}"/>
              </a:ext>
            </a:extLst>
          </p:cNvPr>
          <p:cNvSpPr>
            <a:spLocks noGrp="1"/>
          </p:cNvSpPr>
          <p:nvPr>
            <p:ph type="title"/>
          </p:nvPr>
        </p:nvSpPr>
        <p:spPr/>
        <p:txBody>
          <a:bodyPr/>
          <a:lstStyle/>
          <a:p>
            <a:r>
              <a:rPr lang="en-US" b="1" dirty="0">
                <a:solidFill>
                  <a:schemeClr val="accent6">
                    <a:lumMod val="60000"/>
                    <a:lumOff val="40000"/>
                  </a:schemeClr>
                </a:solidFill>
              </a:rPr>
              <a:t>7. False Alternative</a:t>
            </a:r>
          </a:p>
        </p:txBody>
      </p:sp>
      <p:pic>
        <p:nvPicPr>
          <p:cNvPr id="4" name="Content Placeholder 3">
            <a:extLst>
              <a:ext uri="{FF2B5EF4-FFF2-40B4-BE49-F238E27FC236}">
                <a16:creationId xmlns:a16="http://schemas.microsoft.com/office/drawing/2014/main" id="{7D22970B-52B1-1A4F-9106-4746AB32CF09}"/>
              </a:ext>
            </a:extLst>
          </p:cNvPr>
          <p:cNvPicPr>
            <a:picLocks noGrp="1" noChangeAspect="1"/>
          </p:cNvPicPr>
          <p:nvPr>
            <p:ph idx="1"/>
          </p:nvPr>
        </p:nvPicPr>
        <p:blipFill rotWithShape="1">
          <a:blip r:embed="rId2"/>
          <a:srcRect l="13700" r="15659"/>
          <a:stretch/>
        </p:blipFill>
        <p:spPr>
          <a:xfrm>
            <a:off x="2803161" y="2050827"/>
            <a:ext cx="5951096" cy="2966363"/>
          </a:xfrm>
          <a:prstGeom prst="rect">
            <a:avLst/>
          </a:prstGeom>
        </p:spPr>
      </p:pic>
    </p:spTree>
    <p:extLst>
      <p:ext uri="{BB962C8B-B14F-4D97-AF65-F5344CB8AC3E}">
        <p14:creationId xmlns:p14="http://schemas.microsoft.com/office/powerpoint/2010/main" val="239308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F4509-93C1-9E41-ACF9-F3B5A3FFF66B}"/>
              </a:ext>
            </a:extLst>
          </p:cNvPr>
          <p:cNvSpPr>
            <a:spLocks noGrp="1"/>
          </p:cNvSpPr>
          <p:nvPr>
            <p:ph idx="1"/>
          </p:nvPr>
        </p:nvSpPr>
        <p:spPr/>
        <p:txBody>
          <a:bodyPr>
            <a:normAutofit/>
          </a:bodyPr>
          <a:lstStyle/>
          <a:p>
            <a:r>
              <a:rPr lang="en-IN" sz="4400" dirty="0">
                <a:solidFill>
                  <a:schemeClr val="bg1"/>
                </a:solidFill>
              </a:rPr>
              <a:t>Either you are with us or against us.</a:t>
            </a:r>
          </a:p>
          <a:p>
            <a:r>
              <a:rPr lang="en-IN" sz="4400" dirty="0">
                <a:solidFill>
                  <a:schemeClr val="bg1"/>
                </a:solidFill>
              </a:rPr>
              <a:t>Every citizen is either a patriot or a traitor. You are not a patriot, so you’re a traitor.</a:t>
            </a:r>
            <a:endParaRPr lang="en-US" sz="4400" dirty="0">
              <a:solidFill>
                <a:schemeClr val="bg1"/>
              </a:solidFill>
            </a:endParaRPr>
          </a:p>
        </p:txBody>
      </p:sp>
      <p:sp>
        <p:nvSpPr>
          <p:cNvPr id="4" name="Title 1">
            <a:extLst>
              <a:ext uri="{FF2B5EF4-FFF2-40B4-BE49-F238E27FC236}">
                <a16:creationId xmlns:a16="http://schemas.microsoft.com/office/drawing/2014/main" id="{13DCB0A2-0E8C-AC44-BA63-AF882A50C770}"/>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7. False Alternative</a:t>
            </a:r>
          </a:p>
        </p:txBody>
      </p:sp>
    </p:spTree>
    <p:extLst>
      <p:ext uri="{BB962C8B-B14F-4D97-AF65-F5344CB8AC3E}">
        <p14:creationId xmlns:p14="http://schemas.microsoft.com/office/powerpoint/2010/main" val="343825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89C-B862-494F-B035-0808C5FC0464}"/>
              </a:ext>
            </a:extLst>
          </p:cNvPr>
          <p:cNvSpPr>
            <a:spLocks noGrp="1"/>
          </p:cNvSpPr>
          <p:nvPr>
            <p:ph type="title"/>
          </p:nvPr>
        </p:nvSpPr>
        <p:spPr/>
        <p:txBody>
          <a:bodyPr/>
          <a:lstStyle/>
          <a:p>
            <a:r>
              <a:rPr lang="en-US" b="1" dirty="0">
                <a:solidFill>
                  <a:schemeClr val="accent6">
                    <a:lumMod val="60000"/>
                    <a:lumOff val="40000"/>
                  </a:schemeClr>
                </a:solidFill>
              </a:rPr>
              <a:t>7. False Alternative or False Dichotomy</a:t>
            </a:r>
            <a:endParaRPr lang="en-US" dirty="0"/>
          </a:p>
        </p:txBody>
      </p:sp>
      <p:sp>
        <p:nvSpPr>
          <p:cNvPr id="3" name="Content Placeholder 2">
            <a:extLst>
              <a:ext uri="{FF2B5EF4-FFF2-40B4-BE49-F238E27FC236}">
                <a16:creationId xmlns:a16="http://schemas.microsoft.com/office/drawing/2014/main" id="{A0CD68EB-5D4F-444E-9955-7BE2EADEDC41}"/>
              </a:ext>
            </a:extLst>
          </p:cNvPr>
          <p:cNvSpPr>
            <a:spLocks noGrp="1"/>
          </p:cNvSpPr>
          <p:nvPr>
            <p:ph idx="1"/>
          </p:nvPr>
        </p:nvSpPr>
        <p:spPr/>
        <p:txBody>
          <a:bodyPr>
            <a:normAutofit/>
          </a:bodyPr>
          <a:lstStyle/>
          <a:p>
            <a:endParaRPr lang="en-IN" sz="4000" dirty="0">
              <a:solidFill>
                <a:schemeClr val="bg1"/>
              </a:solidFill>
            </a:endParaRPr>
          </a:p>
          <a:p>
            <a:r>
              <a:rPr lang="en-IN" sz="4000" dirty="0">
                <a:solidFill>
                  <a:schemeClr val="bg1"/>
                </a:solidFill>
              </a:rPr>
              <a:t>This fallacy involves excluding relevant possibilities without justification, so that only two choices appear viable.</a:t>
            </a:r>
            <a:endParaRPr lang="en-US" sz="4000" dirty="0">
              <a:solidFill>
                <a:schemeClr val="bg1"/>
              </a:solidFill>
            </a:endParaRPr>
          </a:p>
        </p:txBody>
      </p:sp>
    </p:spTree>
    <p:extLst>
      <p:ext uri="{BB962C8B-B14F-4D97-AF65-F5344CB8AC3E}">
        <p14:creationId xmlns:p14="http://schemas.microsoft.com/office/powerpoint/2010/main" val="324481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959</Words>
  <Application>Microsoft Macintosh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Office Theme</vt:lpstr>
      <vt:lpstr>1_Office Theme</vt:lpstr>
      <vt:lpstr>Week 2: Slides</vt:lpstr>
      <vt:lpstr>PowerPoint Presentation</vt:lpstr>
      <vt:lpstr>PowerPoint Presentation</vt:lpstr>
      <vt:lpstr>Beyond Words</vt:lpstr>
      <vt:lpstr>PowerPoint Presentation</vt:lpstr>
      <vt:lpstr>Rhetoric: 3 Kinds of Persuasive  Appeals</vt:lpstr>
      <vt:lpstr>7. False Alternative</vt:lpstr>
      <vt:lpstr>7. False Alternative</vt:lpstr>
      <vt:lpstr>7. False Alternative or False Dichotomy</vt:lpstr>
      <vt:lpstr>8. False Cause: Post Hoc</vt:lpstr>
      <vt:lpstr>8. False Cause: Post Hoc</vt:lpstr>
      <vt:lpstr>8. False Cause: Post Hoc</vt:lpstr>
      <vt:lpstr>9. &amp; 10. Hasty Generalization &amp; Accident</vt:lpstr>
      <vt:lpstr>9. &amp; 10. Hasty Generalization &amp; Accident</vt:lpstr>
      <vt:lpstr>11. Slippery Slope</vt:lpstr>
      <vt:lpstr>11. Slippery Slope</vt:lpstr>
      <vt:lpstr>13. Begging the Question: Petitio Principii</vt:lpstr>
      <vt:lpstr>PowerPoint Presentation</vt:lpstr>
      <vt:lpstr>13. Begging the Question: Petitio Principii</vt:lpstr>
      <vt:lpstr>Writing Resources</vt:lpstr>
      <vt:lpstr>Selected 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Slides</dc:title>
  <dc:creator>Nandini Ramesh Sankar</dc:creator>
  <cp:lastModifiedBy>Nandini Ramesh Sankar</cp:lastModifiedBy>
  <cp:revision>2</cp:revision>
  <dcterms:created xsi:type="dcterms:W3CDTF">2021-02-26T07:59:32Z</dcterms:created>
  <dcterms:modified xsi:type="dcterms:W3CDTF">2021-02-26T08:11:16Z</dcterms:modified>
</cp:coreProperties>
</file>