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0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6395-DF3A-44A2-9271-89EDF831BD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A127-A591-43C2-9063-7BD069B4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1779940"/>
            <a:ext cx="8679915" cy="1748729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latin typeface="Bodoni MT Condensed" panose="02070606080606020203" pitchFamily="18" charset="0"/>
              </a:rPr>
              <a:t>Commucication</a:t>
            </a:r>
            <a:r>
              <a:rPr lang="en-US" sz="7200" b="1" dirty="0" smtClean="0">
                <a:latin typeface="Bodoni MT Condensed" panose="02070606080606020203" pitchFamily="18" charset="0"/>
              </a:rPr>
              <a:t> Skills </a:t>
            </a:r>
            <a:br>
              <a:rPr lang="en-US" sz="7200" b="1" dirty="0" smtClean="0">
                <a:latin typeface="Bodoni MT Condensed" panose="02070606080606020203" pitchFamily="18" charset="0"/>
              </a:rPr>
            </a:br>
            <a:r>
              <a:rPr lang="en-US" sz="4800" b="1" dirty="0" smtClean="0">
                <a:latin typeface="Bahnschrift" panose="020B0502040204020203" pitchFamily="34" charset="0"/>
              </a:rPr>
              <a:t>Class 2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4515866"/>
            <a:ext cx="8673427" cy="13225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ahnschrift Condensed" panose="020B0502040204020203" pitchFamily="34" charset="0"/>
              </a:rPr>
              <a:t>Shuhita </a:t>
            </a:r>
            <a:r>
              <a:rPr lang="en-US" sz="3600" dirty="0" err="1" smtClean="0">
                <a:latin typeface="Bahnschrift Condensed" panose="020B0502040204020203" pitchFamily="34" charset="0"/>
              </a:rPr>
              <a:t>Bhattacharjee</a:t>
            </a:r>
            <a:endParaRPr lang="en-US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699491"/>
            <a:ext cx="3498979" cy="3134585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Georgia" panose="02040502050405020303" pitchFamily="18" charset="0"/>
              </a:rPr>
              <a:t>How to Write an Application?</a:t>
            </a:r>
            <a:br>
              <a:rPr lang="en-US" sz="3100" dirty="0" smtClean="0">
                <a:latin typeface="Georgia" panose="02040502050405020303" pitchFamily="18" charset="0"/>
              </a:rPr>
            </a:br>
            <a:r>
              <a:rPr lang="en-US" sz="3100" dirty="0" smtClean="0">
                <a:latin typeface="Georgia" panose="02040502050405020303" pitchFamily="18" charset="0"/>
              </a:rPr>
              <a:t> </a:t>
            </a:r>
            <a:br>
              <a:rPr lang="en-US" sz="31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(a Grant Application?)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0"/>
            <a:ext cx="7315199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Research the Funder/Employer (Website/Current Affairs)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funder/employer looking for exactly in the recipient’s project/recipient?</a:t>
            </a:r>
          </a:p>
          <a:p>
            <a:r>
              <a:rPr lang="en-US" dirty="0" smtClean="0"/>
              <a:t>Who are in decision-making positions (reviewers/panel)?</a:t>
            </a:r>
          </a:p>
          <a:p>
            <a:r>
              <a:rPr lang="en-US" dirty="0" smtClean="0"/>
              <a:t>How does your project compare to the advertised research position?</a:t>
            </a:r>
          </a:p>
          <a:p>
            <a:pPr marL="0" indent="0">
              <a:buNone/>
            </a:pPr>
            <a:r>
              <a:rPr lang="en-US" dirty="0" smtClean="0"/>
              <a:t>	(How do your skills compare to the advertised position?)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Follow the instructions closely.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ahnschrift Condensed" panose="020B0502040204020203" pitchFamily="34" charset="0"/>
              </a:rPr>
              <a:t>Writing the Application</a:t>
            </a:r>
            <a:br>
              <a:rPr lang="en-US" sz="5400" b="1" dirty="0" smtClean="0">
                <a:latin typeface="Bahnschrift Condensed" panose="020B0502040204020203" pitchFamily="34" charset="0"/>
              </a:rPr>
            </a:br>
            <a:r>
              <a:rPr lang="en-US" sz="3600" b="1" dirty="0" smtClean="0">
                <a:latin typeface="Bahnschrift Condensed" panose="020B0502040204020203" pitchFamily="34" charset="0"/>
              </a:rPr>
              <a:t>(Cover Letter)</a:t>
            </a:r>
            <a:endParaRPr lang="en-US" sz="36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1" y="110836"/>
            <a:ext cx="7333672" cy="6594764"/>
          </a:xfrm>
        </p:spPr>
        <p:txBody>
          <a:bodyPr/>
          <a:lstStyle/>
          <a:p>
            <a:r>
              <a:rPr lang="en-US" dirty="0" smtClean="0"/>
              <a:t>Begin by referring to the position to which you are writing to apply (“I am writing to apply for the post of _______ in the Department of _________ advertised in the Circular No. _______  dated ______.  </a:t>
            </a:r>
          </a:p>
          <a:p>
            <a:endParaRPr lang="en-US" dirty="0"/>
          </a:p>
          <a:p>
            <a:r>
              <a:rPr lang="en-US" dirty="0" smtClean="0"/>
              <a:t>Briefly introduce yourself, referring only to those skills/degrees that are relevant to the advertised position/grant. (I have worked for two years on a project that deals with _________). </a:t>
            </a:r>
          </a:p>
          <a:p>
            <a:endParaRPr lang="en-US" dirty="0"/>
          </a:p>
          <a:p>
            <a:r>
              <a:rPr lang="en-US" dirty="0" smtClean="0"/>
              <a:t>Demonstrate that you are a good fit through this overlap between the advertised requirements and your experience/skills. </a:t>
            </a:r>
          </a:p>
          <a:p>
            <a:endParaRPr lang="en-US" dirty="0"/>
          </a:p>
          <a:p>
            <a:r>
              <a:rPr lang="en-US" dirty="0" smtClean="0"/>
              <a:t>Demonstrate how the larger institution/organization is a good fit for you. (“Being housed in an IIT, this project will allow me the opportunity to explore the different aspects of </a:t>
            </a:r>
            <a:r>
              <a:rPr lang="en-US" u="sng" dirty="0" smtClean="0"/>
              <a:t>rural waste management</a:t>
            </a:r>
            <a:r>
              <a:rPr lang="en-US" dirty="0" smtClean="0"/>
              <a:t> particularly in collaboration with the </a:t>
            </a:r>
            <a:r>
              <a:rPr lang="en-US" u="sng" dirty="0" smtClean="0"/>
              <a:t>Department of Climate Change</a:t>
            </a:r>
            <a:r>
              <a:rPr lang="en-US" dirty="0" smtClean="0"/>
              <a:t>.”)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3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Apects</a:t>
            </a:r>
            <a:r>
              <a:rPr lang="en-US" dirty="0" smtClean="0"/>
              <a:t> of your Grant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Explain the context of your project. Assume that your grant reviewers do not know the details. They are not specialists of your area. </a:t>
            </a:r>
          </a:p>
          <a:p>
            <a:endParaRPr lang="en-US" dirty="0"/>
          </a:p>
          <a:p>
            <a:r>
              <a:rPr lang="en-US" dirty="0" smtClean="0"/>
              <a:t>Explain the significance of your research: WHY it is important and the IMPACT it will have on the community(both academic and social).</a:t>
            </a:r>
          </a:p>
          <a:p>
            <a:endParaRPr lang="en-US" dirty="0"/>
          </a:p>
          <a:p>
            <a:r>
              <a:rPr lang="en-US" dirty="0" smtClean="0"/>
              <a:t>Involve the stakeholder in the design of the project. </a:t>
            </a:r>
          </a:p>
          <a:p>
            <a:endParaRPr lang="en-US" dirty="0"/>
          </a:p>
          <a:p>
            <a:r>
              <a:rPr lang="en-US" dirty="0" smtClean="0"/>
              <a:t>Provide a brief outline of the work done in this area on which you will be building.</a:t>
            </a:r>
          </a:p>
          <a:p>
            <a:endParaRPr lang="en-US" dirty="0"/>
          </a:p>
          <a:p>
            <a:r>
              <a:rPr lang="en-US" dirty="0" smtClean="0"/>
              <a:t>Show that you will be working with collaborators/partners—an  enriched team with the ability to function collaboratively is welcomed.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Bahnschrift Condensed" panose="020B0502040204020203" pitchFamily="34" charset="0"/>
              </a:rPr>
              <a:t>Powerpoint</a:t>
            </a:r>
            <a:r>
              <a:rPr lang="en-US" sz="4800" dirty="0" smtClean="0">
                <a:latin typeface="Bahnschrift Condensed" panose="020B0502040204020203" pitchFamily="34" charset="0"/>
              </a:rPr>
              <a:t> Presentation</a:t>
            </a:r>
            <a:endParaRPr lang="en-US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258617"/>
            <a:ext cx="6281873" cy="646545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Maintain an overall structure</a:t>
            </a:r>
          </a:p>
          <a:p>
            <a:endParaRPr lang="en-US" sz="1600" dirty="0"/>
          </a:p>
          <a:p>
            <a:r>
              <a:rPr lang="en-US" sz="1600" dirty="0" smtClean="0"/>
              <a:t>Avoid clutter on the slides (Simplify and limit the number of words on each slide)</a:t>
            </a:r>
          </a:p>
          <a:p>
            <a:endParaRPr lang="en-US" sz="1600" dirty="0"/>
          </a:p>
          <a:p>
            <a:r>
              <a:rPr lang="en-US" sz="1600" dirty="0" smtClean="0"/>
              <a:t>Keep the audience engaged: Logical transition, Continuity, Fluidity, Relevance</a:t>
            </a:r>
          </a:p>
          <a:p>
            <a:endParaRPr lang="en-US" sz="1600" dirty="0"/>
          </a:p>
          <a:p>
            <a:r>
              <a:rPr lang="en-US" sz="1600" dirty="0" smtClean="0"/>
              <a:t>Narration is important: Do not read from the slides, Explain the content (Keep a script, rehearse)</a:t>
            </a:r>
          </a:p>
          <a:p>
            <a:endParaRPr lang="en-US" sz="1600" dirty="0"/>
          </a:p>
          <a:p>
            <a:r>
              <a:rPr lang="en-US" sz="1600" dirty="0" smtClean="0"/>
              <a:t>One important point per slide, Narrate only that point (Do not list more than you are covering)</a:t>
            </a:r>
          </a:p>
          <a:p>
            <a:r>
              <a:rPr lang="en-US" sz="1600" dirty="0" smtClean="0"/>
              <a:t>Your slides are ILLUSTRATIONS of your presentation, NOT the Presentation (No paragraphs on the slides)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2589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87</TotalTime>
  <Words>415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Bahnschrift</vt:lpstr>
      <vt:lpstr>Bahnschrift Condensed</vt:lpstr>
      <vt:lpstr>Bodoni MT Condensed</vt:lpstr>
      <vt:lpstr>Calibri Light</vt:lpstr>
      <vt:lpstr>Georgia</vt:lpstr>
      <vt:lpstr>Rockwell</vt:lpstr>
      <vt:lpstr>Wingdings</vt:lpstr>
      <vt:lpstr>Atlas</vt:lpstr>
      <vt:lpstr>Commucication Skills  Class 2</vt:lpstr>
      <vt:lpstr>How to Write an Application?   (a Grant Application?)</vt:lpstr>
      <vt:lpstr>Writing the Application (Cover Letter)</vt:lpstr>
      <vt:lpstr>Critical Apects of your Grant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Commucication Skills  Class 2</dc:title>
  <dc:creator>Shuhita B</dc:creator>
  <cp:lastModifiedBy>Shuhita B</cp:lastModifiedBy>
  <cp:revision>33</cp:revision>
  <dcterms:created xsi:type="dcterms:W3CDTF">2021-01-29T04:02:10Z</dcterms:created>
  <dcterms:modified xsi:type="dcterms:W3CDTF">2021-01-29T05:29:45Z</dcterms:modified>
</cp:coreProperties>
</file>