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59" r:id="rId8"/>
    <p:sldId id="262" r:id="rId9"/>
    <p:sldId id="264" r:id="rId10"/>
    <p:sldId id="266" r:id="rId11"/>
    <p:sldId id="265" r:id="rId12"/>
    <p:sldId id="268" r:id="rId13"/>
    <p:sldId id="269" r:id="rId14"/>
    <p:sldId id="270" r:id="rId15"/>
    <p:sldId id="267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852-9A1B-4980-9657-E8B71508666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8AFB-8755-46E2-946E-25F8B79EA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852-9A1B-4980-9657-E8B71508666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8AFB-8755-46E2-946E-25F8B79EA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9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852-9A1B-4980-9657-E8B71508666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8AFB-8755-46E2-946E-25F8B79EA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852-9A1B-4980-9657-E8B71508666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8AFB-8755-46E2-946E-25F8B79EA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4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852-9A1B-4980-9657-E8B71508666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8AFB-8755-46E2-946E-25F8B79EA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852-9A1B-4980-9657-E8B71508666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8AFB-8755-46E2-946E-25F8B79EA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852-9A1B-4980-9657-E8B71508666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8AFB-8755-46E2-946E-25F8B79EA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1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852-9A1B-4980-9657-E8B71508666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8AFB-8755-46E2-946E-25F8B79EA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5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852-9A1B-4980-9657-E8B71508666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8AFB-8755-46E2-946E-25F8B79EA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7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852-9A1B-4980-9657-E8B71508666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8AFB-8755-46E2-946E-25F8B79EA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852-9A1B-4980-9657-E8B71508666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8AFB-8755-46E2-946E-25F8B79EA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852-9A1B-4980-9657-E8B71508666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8AFB-8755-46E2-946E-25F8B79EA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5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2852-9A1B-4980-9657-E8B71508666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8AFB-8755-46E2-946E-25F8B79EA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F92852-9A1B-4980-9657-E8B71508666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1D58AFB-8755-46E2-946E-25F8B79EA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9F92852-9A1B-4980-9657-E8B71508666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1D58AFB-8755-46E2-946E-25F8B79EA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99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5018"/>
            <a:ext cx="12192000" cy="2295835"/>
          </a:xfrm>
        </p:spPr>
        <p:txBody>
          <a:bodyPr/>
          <a:lstStyle/>
          <a:p>
            <a:r>
              <a:rPr lang="en-US" sz="4000" dirty="0" smtClean="0"/>
              <a:t>Interviews and Group Discussions: Class 4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Workplace Language Discrimination: Class 5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428343"/>
            <a:ext cx="10572000" cy="110308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Shuhita </a:t>
            </a:r>
            <a:r>
              <a:rPr lang="en-US" sz="3200" b="1" dirty="0" err="1" smtClean="0"/>
              <a:t>Bhattacharjee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597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Discrimination Based 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2222287"/>
            <a:ext cx="11843657" cy="4396227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Gender</a:t>
            </a:r>
          </a:p>
          <a:p>
            <a:r>
              <a:rPr lang="en-US" sz="2800" b="1" dirty="0" smtClean="0"/>
              <a:t>Sexuality</a:t>
            </a:r>
          </a:p>
          <a:p>
            <a:r>
              <a:rPr lang="en-US" sz="2800" b="1" dirty="0" smtClean="0"/>
              <a:t>Class (Language)</a:t>
            </a:r>
          </a:p>
          <a:p>
            <a:r>
              <a:rPr lang="en-US" sz="2800" b="1" dirty="0" smtClean="0"/>
              <a:t>Caste</a:t>
            </a:r>
          </a:p>
          <a:p>
            <a:r>
              <a:rPr lang="en-US" sz="2800" b="1" dirty="0" smtClean="0"/>
              <a:t>Race</a:t>
            </a:r>
          </a:p>
          <a:p>
            <a:r>
              <a:rPr lang="en-US" sz="2800" b="1" dirty="0" smtClean="0"/>
              <a:t>Ethnicity</a:t>
            </a:r>
          </a:p>
          <a:p>
            <a:r>
              <a:rPr lang="en-US" sz="2800" b="1" dirty="0" smtClean="0"/>
              <a:t>Religion</a:t>
            </a:r>
          </a:p>
          <a:p>
            <a:r>
              <a:rPr lang="en-US" sz="2800" b="1" dirty="0" smtClean="0"/>
              <a:t>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51542"/>
            <a:ext cx="12192000" cy="2607809"/>
          </a:xfrm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Examples </a:t>
            </a:r>
            <a:r>
              <a:rPr lang="en-US" sz="2800" dirty="0"/>
              <a:t>of Consciously Framed Language that is gendered/sexist, racialized, </a:t>
            </a:r>
            <a:r>
              <a:rPr lang="en-US" sz="2800" dirty="0" err="1"/>
              <a:t>casteist</a:t>
            </a:r>
            <a:r>
              <a:rPr lang="en-US" sz="2800" dirty="0"/>
              <a:t>, classist, heteronormative, regionalist </a:t>
            </a:r>
            <a:r>
              <a:rPr lang="en-US" sz="2800" dirty="0" smtClean="0"/>
              <a:t>abound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6114" y="1937659"/>
            <a:ext cx="12308114" cy="4920341"/>
          </a:xfrm>
        </p:spPr>
        <p:txBody>
          <a:bodyPr>
            <a:normAutofit/>
          </a:bodyPr>
          <a:lstStyle/>
          <a:p>
            <a:r>
              <a:rPr lang="en-US" dirty="0" smtClean="0"/>
              <a:t>Gendered: “Be a man”, “Don’t be such a little girl”, assumptions about productivity relating to pregnancy/marital engagements</a:t>
            </a:r>
          </a:p>
          <a:p>
            <a:endParaRPr lang="en-US" dirty="0" smtClean="0"/>
          </a:p>
          <a:p>
            <a:r>
              <a:rPr lang="en-US" dirty="0" smtClean="0"/>
              <a:t>Heteronormative: “Don’t be a sissy”</a:t>
            </a:r>
          </a:p>
          <a:p>
            <a:endParaRPr lang="en-US" dirty="0" smtClean="0"/>
          </a:p>
          <a:p>
            <a:r>
              <a:rPr lang="en-US" dirty="0" smtClean="0"/>
              <a:t>Racialized: “This looks shabby/dirty, spruce it up” (speaking of darker shades </a:t>
            </a:r>
            <a:r>
              <a:rPr lang="en-US" dirty="0" err="1" smtClean="0"/>
              <a:t>etc</a:t>
            </a:r>
            <a:r>
              <a:rPr lang="en-US" dirty="0" smtClean="0"/>
              <a:t>), “Her complexion is not glowing enough” (choosing someone for the front desk)</a:t>
            </a:r>
          </a:p>
          <a:p>
            <a:endParaRPr lang="en-US" dirty="0" smtClean="0"/>
          </a:p>
          <a:p>
            <a:r>
              <a:rPr lang="en-US" dirty="0" err="1" smtClean="0"/>
              <a:t>Casteist</a:t>
            </a:r>
            <a:r>
              <a:rPr lang="en-US" dirty="0"/>
              <a:t>: Having lunchroom policies that allow people to sit separately based on caste preferences, speaking of your ‘Brahmin’ norms of vegetarianism and purity, speaking of puja rituals that exclude certain </a:t>
            </a:r>
            <a:r>
              <a:rPr lang="en-US" dirty="0" smtClean="0"/>
              <a:t>castes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635713"/>
          </a:xfrm>
        </p:spPr>
        <p:txBody>
          <a:bodyPr>
            <a:normAutofit/>
          </a:bodyPr>
          <a:lstStyle/>
          <a:p>
            <a:r>
              <a:rPr lang="en-US" dirty="0" smtClean="0"/>
              <a:t>Regionalist</a:t>
            </a:r>
            <a:r>
              <a:rPr lang="en-US" dirty="0"/>
              <a:t>: </a:t>
            </a:r>
            <a:endParaRPr lang="en-US" dirty="0" smtClean="0"/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Discriminating </a:t>
            </a:r>
            <a:r>
              <a:rPr lang="en-US" dirty="0"/>
              <a:t>based on language accents (hiring people for top posts if they demonstrate certain accents), </a:t>
            </a:r>
            <a:endParaRPr lang="en-US" dirty="0" smtClean="0"/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sz="1800" dirty="0" smtClean="0"/>
              <a:t>Indicating </a:t>
            </a:r>
            <a:r>
              <a:rPr lang="en-US" sz="1800" dirty="0"/>
              <a:t>preferences or personal stereotypes of region-based </a:t>
            </a:r>
            <a:r>
              <a:rPr lang="en-US" sz="1800" dirty="0" err="1"/>
              <a:t>behaviour</a:t>
            </a:r>
            <a:r>
              <a:rPr lang="en-US" sz="1800" dirty="0"/>
              <a:t> (“That’s typical of North India / of the South/ of Bihar/Bengal/</a:t>
            </a:r>
            <a:r>
              <a:rPr lang="en-US" sz="1800" dirty="0" err="1"/>
              <a:t>Ngaland</a:t>
            </a:r>
            <a:r>
              <a:rPr lang="en-US" sz="1800" dirty="0"/>
              <a:t>” </a:t>
            </a:r>
            <a:r>
              <a:rPr lang="en-US" sz="1800" dirty="0" err="1"/>
              <a:t>etc</a:t>
            </a:r>
            <a:r>
              <a:rPr lang="en-US" sz="1800" dirty="0"/>
              <a:t>, “Don’t be such a </a:t>
            </a:r>
            <a:r>
              <a:rPr lang="en-US" sz="1800" dirty="0" err="1"/>
              <a:t>Sardar</a:t>
            </a:r>
            <a:r>
              <a:rPr lang="en-US" sz="1800" dirty="0"/>
              <a:t>”), </a:t>
            </a:r>
            <a:endParaRPr lang="en-US" sz="1800" dirty="0" smtClean="0"/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sz="1800" dirty="0" smtClean="0"/>
              <a:t>Speaking </a:t>
            </a:r>
            <a:r>
              <a:rPr lang="en-US" sz="1800" dirty="0"/>
              <a:t>by homogenizing regions (the ‘North-East’/’North India’/’South India’)</a:t>
            </a:r>
          </a:p>
          <a:p>
            <a:endParaRPr lang="en-US" dirty="0" smtClean="0"/>
          </a:p>
          <a:p>
            <a:r>
              <a:rPr lang="en-US" dirty="0" smtClean="0"/>
              <a:t>Classist (Speaking of Lack of privilege/exposure): “You either have it or you don’t” (referring to elite </a:t>
            </a:r>
            <a:r>
              <a:rPr lang="en-US" dirty="0" err="1" smtClean="0"/>
              <a:t>behavioural</a:t>
            </a:r>
            <a:r>
              <a:rPr lang="en-US" dirty="0" smtClean="0"/>
              <a:t> tropes / table manners </a:t>
            </a:r>
            <a:r>
              <a:rPr lang="en-US" dirty="0" err="1" smtClean="0"/>
              <a:t>etc</a:t>
            </a:r>
            <a:r>
              <a:rPr lang="en-US" dirty="0" smtClean="0"/>
              <a:t>), </a:t>
            </a:r>
            <a:r>
              <a:rPr lang="en-US" dirty="0"/>
              <a:t>“The apple never falls far from the tree</a:t>
            </a:r>
            <a:r>
              <a:rPr lang="en-US" dirty="0" smtClean="0"/>
              <a:t>” / “He doesn’t </a:t>
            </a:r>
            <a:r>
              <a:rPr lang="en-US" i="1" dirty="0" smtClean="0"/>
              <a:t>know</a:t>
            </a:r>
            <a:r>
              <a:rPr lang="en-US" dirty="0" smtClean="0"/>
              <a:t> better / hasn’t seen the world” (speaking of unpresentable </a:t>
            </a:r>
            <a:r>
              <a:rPr lang="en-US" dirty="0" err="1" smtClean="0"/>
              <a:t>behaviour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), </a:t>
            </a:r>
          </a:p>
          <a:p>
            <a:endParaRPr lang="en-US" dirty="0"/>
          </a:p>
          <a:p>
            <a:r>
              <a:rPr lang="en-US" dirty="0" smtClean="0"/>
              <a:t>Religion-based discrimination (assumptions about eating habits, cultural preferences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Strategies: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gender-specific language, Use gender-neutral/inclusive language </a:t>
            </a:r>
          </a:p>
          <a:p>
            <a:pPr marL="0" indent="0">
              <a:buNone/>
            </a:pPr>
            <a:r>
              <a:rPr lang="en-US" dirty="0" smtClean="0"/>
              <a:t>Use gender-inclusive pronouns: they/their instead of he/his or she/her; </a:t>
            </a:r>
          </a:p>
          <a:p>
            <a:pPr marL="0" indent="0">
              <a:buNone/>
            </a:pPr>
            <a:r>
              <a:rPr lang="en-US" dirty="0" smtClean="0"/>
              <a:t>Be inclusive in your language: Instead of “Good morning, Ladies and Gentleman” start with “A very good morning everyone . . .”, “May the best person win” instead of “May the best man win”</a:t>
            </a:r>
          </a:p>
          <a:p>
            <a:pPr marL="0" indent="0">
              <a:buNone/>
            </a:pPr>
            <a:r>
              <a:rPr lang="en-US" dirty="0" smtClean="0"/>
              <a:t>Say “Spouses/partners” instead of “Husbands/wives”, “Parenthood leave” instead of “Maternity/Paternity leave”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ageism (Do not indicate in your Job Advertisements or Office Memos that you are looking for a “digital native” “recent grad”, “youthful energy”)</a:t>
            </a:r>
          </a:p>
          <a:p>
            <a:endParaRPr lang="en-US" dirty="0"/>
          </a:p>
          <a:p>
            <a:r>
              <a:rPr lang="en-US" dirty="0" smtClean="0"/>
              <a:t>Prepare a clear and detailed workplace policy, Circulate the written document, Have policies for </a:t>
            </a:r>
            <a:r>
              <a:rPr lang="en-US" dirty="0" err="1" smtClean="0"/>
              <a:t>behaviour</a:t>
            </a:r>
            <a:r>
              <a:rPr lang="en-US" dirty="0" smtClean="0"/>
              <a:t> and language usage, Cover/Anticipate a broad range of potential discriminatory acts, Provide training .sensitization programs for employees/students and for your team leaders (Second-level of administration should model appropriate </a:t>
            </a:r>
            <a:r>
              <a:rPr lang="en-US" dirty="0" err="1" smtClean="0"/>
              <a:t>behaviour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Nothing is “just banter/good fun/in jest/ unintentional”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Casteist</a:t>
            </a:r>
            <a:r>
              <a:rPr lang="en-US" dirty="0"/>
              <a:t>: Having lunchroom policies that allow people to sit separately based on caste preferences, speaking of your ‘Brahmin’ norms of vegetarianism and purity, speaking of puja rituals that exclude certain castes</a:t>
            </a:r>
          </a:p>
          <a:p>
            <a:r>
              <a:rPr lang="en-US" dirty="0"/>
              <a:t>Regionalist: Discriminating based on language accents (hiring people for top posts if they demonstrate certain accents), Indicating preferences or personal stereotypes of region-based </a:t>
            </a:r>
            <a:r>
              <a:rPr lang="en-US" dirty="0" err="1"/>
              <a:t>behaviour</a:t>
            </a:r>
            <a:r>
              <a:rPr lang="en-US" dirty="0"/>
              <a:t> (“That’s typical of North India / of the South/ of Bihar/Bengal/</a:t>
            </a:r>
            <a:r>
              <a:rPr lang="en-US" dirty="0" err="1"/>
              <a:t>Ngaland</a:t>
            </a:r>
            <a:r>
              <a:rPr lang="en-US" dirty="0"/>
              <a:t>” </a:t>
            </a:r>
            <a:r>
              <a:rPr lang="en-US" dirty="0" err="1"/>
              <a:t>etc</a:t>
            </a:r>
            <a:r>
              <a:rPr lang="en-US" dirty="0"/>
              <a:t>, “Don’t be such a </a:t>
            </a:r>
            <a:r>
              <a:rPr lang="en-US" dirty="0" err="1"/>
              <a:t>Sardar</a:t>
            </a:r>
            <a:r>
              <a:rPr lang="en-US" dirty="0"/>
              <a:t>”), Speaking by homogenizing regions (the ‘North-East’/’North India’/’South India</a:t>
            </a:r>
            <a:r>
              <a:rPr lang="en-US" dirty="0" smtClean="0"/>
              <a:t>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loreal ad because you are worth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30887" cy="305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ybelline maybe she's born with i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4844"/>
            <a:ext cx="7140361" cy="199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air and lovely ad rac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60" y="-1"/>
            <a:ext cx="5051637" cy="322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ar elite 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10" y="3228264"/>
            <a:ext cx="5590487" cy="357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0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 smtClean="0"/>
              <a:t>on Friday</a:t>
            </a:r>
            <a:r>
              <a:rPr lang="en-US" dirty="0" smtClean="0"/>
              <a:t> </a:t>
            </a:r>
            <a:r>
              <a:rPr lang="en-US" sz="3200" dirty="0" smtClean="0"/>
              <a:t>[</a:t>
            </a:r>
            <a:r>
              <a:rPr lang="en-US" sz="3200" dirty="0" smtClean="0"/>
              <a:t>12 </a:t>
            </a:r>
            <a:r>
              <a:rPr lang="en-US" sz="3200" dirty="0" smtClean="0"/>
              <a:t>February 2021)</a:t>
            </a:r>
            <a:br>
              <a:rPr lang="en-US" sz="3200" dirty="0" smtClean="0"/>
            </a:br>
            <a:r>
              <a:rPr lang="en-US" sz="2400" dirty="0" smtClean="0"/>
              <a:t>(Final Exam for this segment, 25% of Total Grade)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2041236"/>
            <a:ext cx="11434618" cy="4816764"/>
          </a:xfrm>
        </p:spPr>
        <p:txBody>
          <a:bodyPr>
            <a:normAutofit/>
          </a:bodyPr>
          <a:lstStyle/>
          <a:p>
            <a:r>
              <a:rPr lang="en-US" dirty="0" smtClean="0"/>
              <a:t>Exam Question Paper will be posted on Google Classroom at </a:t>
            </a:r>
            <a:r>
              <a:rPr lang="en-US" dirty="0" smtClean="0"/>
              <a:t>12:00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b="1" u="sng" dirty="0" smtClean="0"/>
              <a:t>do NOT need to log in to Cisco </a:t>
            </a:r>
            <a:r>
              <a:rPr lang="en-US" b="1" u="sng" dirty="0" err="1" smtClean="0"/>
              <a:t>Webex</a:t>
            </a:r>
            <a:endParaRPr lang="en-US" b="1" u="sng" dirty="0" smtClean="0"/>
          </a:p>
          <a:p>
            <a:r>
              <a:rPr lang="en-US" dirty="0" smtClean="0"/>
              <a:t>Download and answer the questions</a:t>
            </a:r>
          </a:p>
          <a:p>
            <a:r>
              <a:rPr lang="en-US" dirty="0" smtClean="0"/>
              <a:t>Upload your responses (In soft copy or pictures of a hard copy) on </a:t>
            </a:r>
            <a:r>
              <a:rPr lang="en-US" b="1" u="sng" dirty="0" smtClean="0"/>
              <a:t>Google Classrooms only </a:t>
            </a:r>
            <a:r>
              <a:rPr lang="en-US" b="1" u="sng" smtClean="0"/>
              <a:t>by </a:t>
            </a:r>
            <a:r>
              <a:rPr lang="en-US" b="1" u="sng" smtClean="0"/>
              <a:t>1:45 </a:t>
            </a:r>
            <a:r>
              <a:rPr lang="en-US" b="1" u="sng" dirty="0" smtClean="0"/>
              <a:t>p.m.</a:t>
            </a:r>
          </a:p>
          <a:p>
            <a:r>
              <a:rPr lang="en-US" dirty="0" smtClean="0"/>
              <a:t>Plagiarism check will be used</a:t>
            </a:r>
          </a:p>
          <a:p>
            <a:r>
              <a:rPr lang="en-US" dirty="0" smtClean="0"/>
              <a:t>Pattern of the Question Paper: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2 out of 3 Questions,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Each question will require writing a sample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Answers should be no more than 350 words each </a:t>
            </a:r>
          </a:p>
          <a:p>
            <a:pPr marL="0" indent="0">
              <a:buNone/>
            </a:pPr>
            <a:r>
              <a:rPr lang="en-US" dirty="0" smtClean="0"/>
              <a:t>Example of a Question: Write a letter of complaint to the Director of your Institute complaining about the lack of food options at the Mess.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4: Interviews </a:t>
            </a:r>
            <a:r>
              <a:rPr lang="en-US" dirty="0"/>
              <a:t>and Group </a:t>
            </a:r>
            <a:r>
              <a:rPr lang="en-US" dirty="0" smtClean="0"/>
              <a:t>Discussions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44" y="740230"/>
            <a:ext cx="10396882" cy="6241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Group Discussions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3" y="2365828"/>
            <a:ext cx="12046857" cy="4956629"/>
          </a:xfrm>
        </p:spPr>
        <p:txBody>
          <a:bodyPr>
            <a:normAutofit/>
          </a:bodyPr>
          <a:lstStyle/>
          <a:p>
            <a:r>
              <a:rPr lang="en-US" sz="2400" cap="none" dirty="0" smtClean="0">
                <a:latin typeface="Bahnschrift" panose="020B0502040204020203" pitchFamily="34" charset="0"/>
              </a:rPr>
              <a:t>Prepare substantive content (Subject Knowledge + Current Affairs), Read over a period of time</a:t>
            </a:r>
          </a:p>
          <a:p>
            <a:endParaRPr lang="en-US" sz="2400" cap="none" dirty="0" smtClean="0">
              <a:latin typeface="Bahnschrift" panose="020B0502040204020203" pitchFamily="34" charset="0"/>
            </a:endParaRPr>
          </a:p>
          <a:p>
            <a:r>
              <a:rPr lang="en-US" sz="2400" cap="none" dirty="0" smtClean="0">
                <a:latin typeface="Bahnschrift" panose="020B0502040204020203" pitchFamily="34" charset="0"/>
              </a:rPr>
              <a:t>List your points cogently, distinctly, methodically, logically</a:t>
            </a:r>
          </a:p>
          <a:p>
            <a:endParaRPr lang="en-US" sz="2400" cap="none" dirty="0" smtClean="0">
              <a:latin typeface="Bahnschrift" panose="020B0502040204020203" pitchFamily="34" charset="0"/>
            </a:endParaRPr>
          </a:p>
          <a:p>
            <a:r>
              <a:rPr lang="en-US" sz="2400" cap="none" dirty="0" smtClean="0">
                <a:latin typeface="Bahnschrift" panose="020B0502040204020203" pitchFamily="34" charset="0"/>
              </a:rPr>
              <a:t>Do not just repeat the views of others</a:t>
            </a:r>
          </a:p>
          <a:p>
            <a:endParaRPr lang="en-US" sz="2400" cap="none" dirty="0" smtClean="0">
              <a:latin typeface="Bahnschrift" panose="020B0502040204020203" pitchFamily="34" charset="0"/>
            </a:endParaRPr>
          </a:p>
          <a:p>
            <a:r>
              <a:rPr lang="en-US" sz="2400" cap="none" dirty="0" smtClean="0">
                <a:latin typeface="Bahnschrift" panose="020B0502040204020203" pitchFamily="34" charset="0"/>
              </a:rPr>
              <a:t>Do not speak with any ambiguity</a:t>
            </a:r>
          </a:p>
          <a:p>
            <a:endParaRPr lang="en-US" sz="2400" cap="none" dirty="0" smtClean="0">
              <a:latin typeface="Bahnschrift" panose="020B0502040204020203" pitchFamily="34" charset="0"/>
            </a:endParaRPr>
          </a:p>
          <a:p>
            <a:endParaRPr lang="en-US" sz="2400" cap="none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 </a:t>
            </a:r>
            <a:r>
              <a:rPr lang="en-US" dirty="0" smtClean="0"/>
              <a:t>Discussions </a:t>
            </a:r>
            <a:r>
              <a:rPr lang="en-US" sz="4400" dirty="0"/>
              <a:t>(</a:t>
            </a:r>
            <a:r>
              <a:rPr lang="en-US" dirty="0" err="1">
                <a:latin typeface="Bahnschrift" panose="020B0502040204020203" pitchFamily="34" charset="0"/>
              </a:rPr>
              <a:t>cotd</a:t>
            </a:r>
            <a:r>
              <a:rPr lang="en-US" dirty="0">
                <a:latin typeface="Bahnschrift" panose="020B0502040204020203" pitchFamily="34" charset="0"/>
              </a:rPr>
              <a:t> . . 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  <a:r>
              <a:rPr lang="en-US" sz="4400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43" y="2249715"/>
            <a:ext cx="11684000" cy="442685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Assume leadership while speaking (</a:t>
            </a:r>
            <a:r>
              <a:rPr lang="en-US" sz="2800" i="1" dirty="0">
                <a:latin typeface="Bahnschrift" panose="020B0502040204020203" pitchFamily="34" charset="0"/>
              </a:rPr>
              <a:t>You can start the discussion by making an impact OR you can join later by agreeing/disagreeing with others</a:t>
            </a:r>
            <a:r>
              <a:rPr lang="en-US" sz="2800" dirty="0" smtClean="0">
                <a:latin typeface="Bahnschrif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Bahnschrift" panose="020B0502040204020203" pitchFamily="34" charset="0"/>
            </a:endParaRPr>
          </a:p>
          <a:p>
            <a:r>
              <a:rPr lang="en-US" sz="2800" dirty="0">
                <a:latin typeface="Bahnschrift" panose="020B0502040204020203" pitchFamily="34" charset="0"/>
              </a:rPr>
              <a:t>Be a good listener and learn to respond (</a:t>
            </a:r>
            <a:r>
              <a:rPr lang="en-US" sz="2800" i="1" dirty="0">
                <a:latin typeface="Bahnschrift" panose="020B0502040204020203" pitchFamily="34" charset="0"/>
              </a:rPr>
              <a:t>refer to the speaker before you to whom you are referring as you build on their point</a:t>
            </a:r>
            <a:r>
              <a:rPr lang="en-US" sz="2800" dirty="0">
                <a:latin typeface="Bahnschrift" panose="020B0502040204020203" pitchFamily="34" charset="0"/>
              </a:rPr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37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Group Discussions (</a:t>
            </a:r>
            <a:r>
              <a:rPr lang="en-US" sz="4000" cap="none" dirty="0" err="1" smtClean="0">
                <a:latin typeface="Bahnschrift" panose="020B0502040204020203" pitchFamily="34" charset="0"/>
              </a:rPr>
              <a:t>cotd</a:t>
            </a:r>
            <a:r>
              <a:rPr lang="en-US" sz="4000" cap="none" dirty="0" smtClean="0">
                <a:latin typeface="Bahnschrift" panose="020B0502040204020203" pitchFamily="34" charset="0"/>
              </a:rPr>
              <a:t> . . .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9867"/>
            <a:ext cx="10396883" cy="5500914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Bahnschrift" panose="020B0502040204020203" pitchFamily="34" charset="0"/>
              </a:rPr>
              <a:t>Be relevant </a:t>
            </a:r>
          </a:p>
          <a:p>
            <a:r>
              <a:rPr lang="en-US" cap="none" dirty="0">
                <a:latin typeface="Bahnschrift" panose="020B0502040204020203" pitchFamily="34" charset="0"/>
              </a:rPr>
              <a:t>Body language: Consensus-building, Polite but firm, Clear departures, No aggressive moves</a:t>
            </a:r>
          </a:p>
          <a:p>
            <a:r>
              <a:rPr lang="en-US" cap="none" dirty="0">
                <a:latin typeface="Bahnschrift" panose="020B0502040204020203" pitchFamily="34" charset="0"/>
              </a:rPr>
              <a:t>Communication </a:t>
            </a:r>
            <a:r>
              <a:rPr lang="en-US" cap="none" dirty="0" smtClean="0">
                <a:latin typeface="Bahnschrift" panose="020B0502040204020203" pitchFamily="34" charset="0"/>
              </a:rPr>
              <a:t>skills, Be audible, Sound confident</a:t>
            </a:r>
            <a:endParaRPr lang="en-US" cap="none" dirty="0">
              <a:latin typeface="Bahnschrift" panose="020B0502040204020203" pitchFamily="34" charset="0"/>
            </a:endParaRPr>
          </a:p>
          <a:p>
            <a:r>
              <a:rPr lang="en-US" cap="none" dirty="0">
                <a:latin typeface="Bahnschrift" panose="020B0502040204020203" pitchFamily="34" charset="0"/>
              </a:rPr>
              <a:t>Make multiple </a:t>
            </a:r>
            <a:r>
              <a:rPr lang="en-US" cap="none" dirty="0" smtClean="0">
                <a:latin typeface="Bahnschrift" panose="020B0502040204020203" pitchFamily="34" charset="0"/>
              </a:rPr>
              <a:t>contributions</a:t>
            </a:r>
          </a:p>
          <a:p>
            <a:r>
              <a:rPr lang="en-US" cap="none" dirty="0" smtClean="0">
                <a:latin typeface="Bahnschrift" panose="020B0502040204020203" pitchFamily="34" charset="0"/>
              </a:rPr>
              <a:t>Use facts and figures in support of your points</a:t>
            </a:r>
            <a:endParaRPr lang="en-US" cap="none" dirty="0">
              <a:latin typeface="Bahnschrift" panose="020B0502040204020203" pitchFamily="34" charset="0"/>
            </a:endParaRPr>
          </a:p>
          <a:p>
            <a:r>
              <a:rPr lang="en-US" cap="none" dirty="0">
                <a:latin typeface="Bahnschrift" panose="020B0502040204020203" pitchFamily="34" charset="0"/>
              </a:rPr>
              <a:t>Do not speak as a </a:t>
            </a:r>
            <a:r>
              <a:rPr lang="en-US" cap="none" dirty="0" smtClean="0">
                <a:latin typeface="Bahnschrift" panose="020B0502040204020203" pitchFamily="34" charset="0"/>
              </a:rPr>
              <a:t>crowd</a:t>
            </a:r>
          </a:p>
        </p:txBody>
      </p:sp>
    </p:spTree>
    <p:extLst>
      <p:ext uri="{BB962C8B-B14F-4D97-AF65-F5344CB8AC3E}">
        <p14:creationId xmlns:p14="http://schemas.microsoft.com/office/powerpoint/2010/main" val="36402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Group Discussions (</a:t>
            </a:r>
            <a:r>
              <a:rPr lang="en-US" sz="4000" cap="none" dirty="0" err="1">
                <a:latin typeface="Bahnschrift" panose="020B0502040204020203" pitchFamily="34" charset="0"/>
              </a:rPr>
              <a:t>cotd</a:t>
            </a:r>
            <a:r>
              <a:rPr lang="en-US" sz="4000" cap="none" dirty="0">
                <a:latin typeface="Bahnschrift" panose="020B0502040204020203" pitchFamily="34" charset="0"/>
              </a:rPr>
              <a:t> . . .</a:t>
            </a:r>
            <a:r>
              <a:rPr lang="en-US" sz="44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cap="none" dirty="0">
                <a:latin typeface="Bahnschrift" panose="020B0502040204020203" pitchFamily="34" charset="0"/>
              </a:rPr>
              <a:t>Healthy debate </a:t>
            </a:r>
          </a:p>
          <a:p>
            <a:r>
              <a:rPr lang="en-US" sz="2800" cap="none" dirty="0">
                <a:latin typeface="Bahnschrift" panose="020B0502040204020203" pitchFamily="34" charset="0"/>
              </a:rPr>
              <a:t>Directed participation</a:t>
            </a:r>
          </a:p>
          <a:p>
            <a:r>
              <a:rPr lang="en-US" sz="2800" cap="none" dirty="0">
                <a:latin typeface="Bahnschrift" panose="020B0502040204020203" pitchFamily="34" charset="0"/>
              </a:rPr>
              <a:t>Being </a:t>
            </a:r>
            <a:r>
              <a:rPr lang="en-US" sz="2800" cap="none" dirty="0" smtClean="0">
                <a:latin typeface="Bahnschrift" panose="020B0502040204020203" pitchFamily="34" charset="0"/>
              </a:rPr>
              <a:t>open-minded</a:t>
            </a:r>
            <a:endParaRPr lang="en-US" sz="2800" cap="none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396882" cy="769257"/>
          </a:xfrm>
        </p:spPr>
        <p:txBody>
          <a:bodyPr>
            <a:normAutofit/>
          </a:bodyPr>
          <a:lstStyle/>
          <a:p>
            <a:pPr algn="ctr"/>
            <a:r>
              <a:rPr lang="en-US" cap="none" dirty="0" smtClean="0">
                <a:latin typeface="Bahnschrift" panose="020B0502040204020203" pitchFamily="34" charset="0"/>
              </a:rPr>
              <a:t>Skills under Evaluation:</a:t>
            </a:r>
            <a:endParaRPr lang="en-US" cap="none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171" y="2278742"/>
            <a:ext cx="10396883" cy="4431157"/>
          </a:xfrm>
        </p:spPr>
        <p:txBody>
          <a:bodyPr>
            <a:normAutofit/>
          </a:bodyPr>
          <a:lstStyle/>
          <a:p>
            <a:r>
              <a:rPr lang="en-US" sz="2400" cap="none" dirty="0">
                <a:latin typeface="Bahnschrift" panose="020B0502040204020203" pitchFamily="34" charset="0"/>
              </a:rPr>
              <a:t>Ability to rally/motivate the group, lead the group towards concrete and meaningful resolutions/actions,</a:t>
            </a:r>
          </a:p>
          <a:p>
            <a:endParaRPr lang="en-US" sz="2400" cap="none" dirty="0" smtClean="0">
              <a:latin typeface="Bahnschrift" panose="020B0502040204020203" pitchFamily="34" charset="0"/>
            </a:endParaRPr>
          </a:p>
          <a:p>
            <a:r>
              <a:rPr lang="en-US" sz="2400" cap="none" dirty="0" smtClean="0">
                <a:latin typeface="Bahnschrift" panose="020B0502040204020203" pitchFamily="34" charset="0"/>
              </a:rPr>
              <a:t>Team </a:t>
            </a:r>
            <a:r>
              <a:rPr lang="en-US" sz="2400" cap="none" dirty="0">
                <a:latin typeface="Bahnschrift" panose="020B0502040204020203" pitchFamily="34" charset="0"/>
              </a:rPr>
              <a:t>player + Team </a:t>
            </a:r>
            <a:r>
              <a:rPr lang="en-US" sz="2400" cap="none" dirty="0" smtClean="0">
                <a:latin typeface="Bahnschrift" panose="020B0502040204020203" pitchFamily="34" charset="0"/>
              </a:rPr>
              <a:t>leader</a:t>
            </a:r>
          </a:p>
          <a:p>
            <a:endParaRPr lang="en-US" sz="2400" cap="none" dirty="0" smtClean="0">
              <a:latin typeface="Bahnschrift" panose="020B0502040204020203" pitchFamily="34" charset="0"/>
            </a:endParaRPr>
          </a:p>
          <a:p>
            <a:r>
              <a:rPr lang="en-US" sz="2400" cap="none" dirty="0" smtClean="0">
                <a:latin typeface="Bahnschrift" panose="020B0502040204020203" pitchFamily="34" charset="0"/>
              </a:rPr>
              <a:t>Language: </a:t>
            </a:r>
          </a:p>
          <a:p>
            <a:pPr marL="0" indent="0">
              <a:buNone/>
            </a:pPr>
            <a:r>
              <a:rPr lang="en-US" sz="2400" cap="none" dirty="0">
                <a:latin typeface="Bahnschrift" panose="020B0502040204020203" pitchFamily="34" charset="0"/>
              </a:rPr>
              <a:t> </a:t>
            </a:r>
            <a:r>
              <a:rPr lang="en-US" sz="2400" cap="none" dirty="0" smtClean="0">
                <a:latin typeface="Bahnschrift" panose="020B0502040204020203" pitchFamily="34" charset="0"/>
              </a:rPr>
              <a:t>        Respectful, Language of Consensus and not Confrontation,  				   Considered language</a:t>
            </a:r>
            <a:endParaRPr lang="en-US" sz="2400" cap="none" dirty="0">
              <a:latin typeface="Bahnschrift" panose="020B0502040204020203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39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70543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n-US" sz="3600" cap="none" dirty="0" smtClean="0">
                <a:latin typeface="Arial Rounded MT Bold" panose="020F0704030504030204" pitchFamily="34" charset="0"/>
              </a:rPr>
              <a:t>Class 5: Workplace Discriminatory Language</a:t>
            </a:r>
            <a:endParaRPr lang="en-US" sz="3600" cap="non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2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Biases/Prejudices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396" y="1654630"/>
            <a:ext cx="10554574" cy="5515428"/>
          </a:xfrm>
        </p:spPr>
        <p:txBody>
          <a:bodyPr/>
          <a:lstStyle/>
          <a:p>
            <a:r>
              <a:rPr lang="en-US" sz="2800" b="1" dirty="0" smtClean="0"/>
              <a:t>Problem</a:t>
            </a:r>
            <a:r>
              <a:rPr lang="en-US" sz="2800" b="1" dirty="0" smtClean="0">
                <a:sym typeface="Wingdings" panose="05000000000000000000" pitchFamily="2" charset="2"/>
              </a:rPr>
              <a:t></a:t>
            </a:r>
            <a:endParaRPr lang="en-US" sz="2800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Biases are Personal Traits</a:t>
            </a:r>
          </a:p>
          <a:p>
            <a:pPr marL="0" indent="0">
              <a:buNone/>
            </a:pPr>
            <a:r>
              <a:rPr lang="en-US" dirty="0" smtClean="0"/>
              <a:t>Affect workplace functioning </a:t>
            </a:r>
          </a:p>
          <a:p>
            <a:endParaRPr lang="en-US" dirty="0"/>
          </a:p>
          <a:p>
            <a:r>
              <a:rPr lang="en-US" sz="2800" b="1" dirty="0" smtClean="0"/>
              <a:t>Solution</a:t>
            </a:r>
            <a:r>
              <a:rPr lang="en-US" sz="2800" b="1" dirty="0" smtClean="0">
                <a:sym typeface="Wingdings" panose="05000000000000000000" pitchFamily="2" charset="2"/>
              </a:rPr>
              <a:t></a:t>
            </a:r>
            <a:endParaRPr lang="en-US" sz="2800" b="1" dirty="0" smtClean="0"/>
          </a:p>
          <a:p>
            <a:pPr marL="0" indent="0">
              <a:buNone/>
            </a:pPr>
            <a:r>
              <a:rPr lang="en-US" dirty="0" smtClean="0"/>
              <a:t>Avoid discriminatory language (methodological shift)</a:t>
            </a:r>
          </a:p>
          <a:p>
            <a:pPr marL="0" indent="0">
              <a:buNone/>
            </a:pPr>
            <a:r>
              <a:rPr lang="en-US" dirty="0" smtClean="0"/>
              <a:t>Avoid discriminatory ways of thinking (personality shift)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1395</TotalTime>
  <Words>943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Rounded MT Bold</vt:lpstr>
      <vt:lpstr>Bahnschrift</vt:lpstr>
      <vt:lpstr>Century Gothic</vt:lpstr>
      <vt:lpstr>Wingdings</vt:lpstr>
      <vt:lpstr>Wingdings 2</vt:lpstr>
      <vt:lpstr>Quotable</vt:lpstr>
      <vt:lpstr>Interviews and Group Discussions: Class 4      Workplace Language Discrimination: Class 5</vt:lpstr>
      <vt:lpstr>Class 4: Interviews and Group Discussions</vt:lpstr>
      <vt:lpstr>Group Discussions</vt:lpstr>
      <vt:lpstr>Group Discussions (cotd . . .) </vt:lpstr>
      <vt:lpstr>Group Discussions (cotd . . .)</vt:lpstr>
      <vt:lpstr>Group Discussions (cotd . . .)</vt:lpstr>
      <vt:lpstr>Skills under Evaluation:</vt:lpstr>
      <vt:lpstr>Class 5: Workplace Discriminatory Language</vt:lpstr>
      <vt:lpstr>Biases/Prejudices</vt:lpstr>
      <vt:lpstr>Discrimination Based On:</vt:lpstr>
      <vt:lpstr>   Examples of Consciously Framed Language that is gendered/sexist, racialized, casteist, classist, heteronormative, regionalist abound </vt:lpstr>
      <vt:lpstr>PowerPoint Presentation</vt:lpstr>
      <vt:lpstr>Some Strategies:</vt:lpstr>
      <vt:lpstr>PowerPoint Presentation</vt:lpstr>
      <vt:lpstr>PowerPoint Presentation</vt:lpstr>
      <vt:lpstr>PowerPoint Presentation</vt:lpstr>
      <vt:lpstr>Assignment on Friday [12 February 2021) (Final Exam for this segment, 25% of Total Grade)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Shuhita B</dc:creator>
  <cp:lastModifiedBy>Shuhita B</cp:lastModifiedBy>
  <cp:revision>69</cp:revision>
  <dcterms:created xsi:type="dcterms:W3CDTF">2021-02-09T03:40:24Z</dcterms:created>
  <dcterms:modified xsi:type="dcterms:W3CDTF">2021-02-11T02:43:05Z</dcterms:modified>
</cp:coreProperties>
</file>