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34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3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6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31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24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23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0596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A456E3-A95B-4842-BB6A-B5BC12EDEA3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D49626-509B-4399-844F-FA03B69F5F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08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3593685"/>
          </a:xfrm>
        </p:spPr>
        <p:txBody>
          <a:bodyPr/>
          <a:lstStyle/>
          <a:p>
            <a:r>
              <a:rPr lang="en-US" sz="4800" dirty="0" smtClean="0"/>
              <a:t>Communication Skills</a:t>
            </a:r>
            <a:br>
              <a:rPr lang="en-US" sz="4800" dirty="0" smtClean="0"/>
            </a:br>
            <a:r>
              <a:rPr lang="en-US" sz="3200" dirty="0" smtClean="0"/>
              <a:t>Class-</a:t>
            </a:r>
            <a:r>
              <a:rPr lang="en-US" sz="3200" dirty="0" err="1" smtClean="0"/>
              <a:t>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837382"/>
            <a:ext cx="8045373" cy="884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Shuhita </a:t>
            </a:r>
            <a:r>
              <a:rPr lang="en-US" sz="3200" smtClean="0"/>
              <a:t>Bhattacharjee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169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0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Formal Communication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50109"/>
            <a:ext cx="10178322" cy="4429483"/>
          </a:xfrm>
        </p:spPr>
        <p:txBody>
          <a:bodyPr/>
          <a:lstStyle/>
          <a:p>
            <a:r>
              <a:rPr lang="en-US" dirty="0" smtClean="0"/>
              <a:t>Emails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Cover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4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834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Rank/Structure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Writing To:</a:t>
            </a:r>
            <a:endParaRPr lang="en-US" b="1" u="sn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Peer</a:t>
            </a:r>
          </a:p>
          <a:p>
            <a:pPr marL="0" indent="0">
              <a:buNone/>
            </a:pPr>
            <a:r>
              <a:rPr lang="en-US" dirty="0" smtClean="0"/>
              <a:t>Senior</a:t>
            </a:r>
          </a:p>
          <a:p>
            <a:pPr marL="0" indent="0">
              <a:buNone/>
            </a:pPr>
            <a:r>
              <a:rPr lang="en-US" dirty="0" smtClean="0"/>
              <a:t>Committee/Team</a:t>
            </a:r>
          </a:p>
          <a:p>
            <a:pPr marL="0" indent="0">
              <a:buNone/>
            </a:pPr>
            <a:r>
              <a:rPr lang="en-US" dirty="0" smtClean="0"/>
              <a:t>Supervisor/Faculty</a:t>
            </a:r>
          </a:p>
          <a:p>
            <a:pPr marL="0" indent="0">
              <a:buNone/>
            </a:pPr>
            <a:r>
              <a:rPr lang="en-US" dirty="0" smtClean="0"/>
              <a:t>Head of the Institution/Organization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Writing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Student</a:t>
            </a:r>
          </a:p>
          <a:p>
            <a:pPr marL="0" indent="0">
              <a:buNone/>
            </a:pPr>
            <a:r>
              <a:rPr lang="en-US" dirty="0" smtClean="0"/>
              <a:t>Employee</a:t>
            </a:r>
          </a:p>
          <a:p>
            <a:pPr marL="0" indent="0">
              <a:buNone/>
            </a:pPr>
            <a:r>
              <a:rPr lang="en-US" dirty="0" smtClean="0"/>
              <a:t>Intern/Contractual Post</a:t>
            </a:r>
          </a:p>
          <a:p>
            <a:pPr marL="0" indent="0">
              <a:buNone/>
            </a:pPr>
            <a:r>
              <a:rPr lang="en-US" dirty="0" smtClean="0"/>
              <a:t>Researcher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5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86326"/>
            <a:ext cx="10178322" cy="626225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b="1" u="sng" dirty="0" smtClean="0"/>
              <a:t>Mode of Address </a:t>
            </a:r>
          </a:p>
          <a:p>
            <a:pPr marL="0" indent="0">
              <a:buNone/>
            </a:pPr>
            <a:r>
              <a:rPr lang="en-US" dirty="0" smtClean="0"/>
              <a:t>(Dear Madam/ Dear Sir, Respected Madam/ Respected Sir</a:t>
            </a:r>
          </a:p>
          <a:p>
            <a:pPr marL="0" indent="0">
              <a:buNone/>
            </a:pPr>
            <a:r>
              <a:rPr lang="en-US" dirty="0" smtClean="0"/>
              <a:t>Dear Professor Sen</a:t>
            </a:r>
          </a:p>
          <a:p>
            <a:pPr marL="0" indent="0">
              <a:buNone/>
            </a:pPr>
            <a:r>
              <a:rPr lang="en-US" dirty="0" smtClean="0"/>
              <a:t>Dear </a:t>
            </a:r>
            <a:r>
              <a:rPr lang="en-US" dirty="0" err="1" smtClean="0"/>
              <a:t>Vineeta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u="sng" dirty="0" smtClean="0"/>
              <a:t>Starting the letter/email with a one-line summary of purpose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Formal intimation of intent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smtClean="0"/>
              <a:t>polite but clear, not a command</a:t>
            </a:r>
          </a:p>
          <a:p>
            <a:pPr marL="0" indent="0">
              <a:buNone/>
            </a:pPr>
            <a:r>
              <a:rPr lang="en-US" dirty="0" smtClean="0"/>
              <a:t>(I am writing to let you know that / to inform you about / to request you to / to urge you to . . .  ; </a:t>
            </a:r>
          </a:p>
          <a:p>
            <a:pPr marL="0" indent="0">
              <a:buNone/>
            </a:pPr>
            <a:r>
              <a:rPr lang="en-US" dirty="0" smtClean="0"/>
              <a:t>I am writing on behalf of the students enrolled in the course . . . ;</a:t>
            </a:r>
          </a:p>
          <a:p>
            <a:pPr marL="0" indent="0">
              <a:buNone/>
            </a:pPr>
            <a:r>
              <a:rPr lang="en-US" dirty="0" smtClean="0"/>
              <a:t>I am writing with regard to/with reference to/ in connection with the office memo circulated on . . .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 smtClean="0"/>
              <a:t>Expand on the situation: Explain the context</a:t>
            </a:r>
          </a:p>
          <a:p>
            <a:pPr marL="0" indent="0">
              <a:buNone/>
            </a:pPr>
            <a:r>
              <a:rPr lang="en-US" dirty="0" smtClean="0"/>
              <a:t>(The first year undergraduate batch in the Department of _____ has been facing am issue with library access over the past three months. The library is open between __ a.m. to __ p.m. and our classes are scheduled from . . .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23273"/>
            <a:ext cx="10178322" cy="6225309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Repeat the request/reminder with all the necessary details: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smtClean="0"/>
              <a:t>In view of this circumstance, I would like to request you to . . . (senior)/ In light of this situation, I would remind you to . . . (junior)]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u="sng" dirty="0" smtClean="0"/>
              <a:t>Be careful when rushing the recipient </a:t>
            </a:r>
            <a:r>
              <a:rPr lang="en-US" dirty="0" smtClean="0"/>
              <a:t>(Do NOT write to a senior: “Please do the needful, please do this urgently, Please look into this as early as possible”</a:t>
            </a:r>
            <a:r>
              <a:rPr lang="en-US" dirty="0" smtClean="0">
                <a:sym typeface="Wingdings" panose="05000000000000000000" pitchFamily="2" charset="2"/>
              </a:rPr>
              <a:t> Do not sound curt/rude/authoritative. Do not COMMAND anyone.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“I would request you to look into this at your earliest convenience/ I would be grateful if you could attend to this at your earliest convenience.”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 smtClean="0"/>
              <a:t>Thanking off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In case of a senior, thank them for their time</a:t>
            </a:r>
          </a:p>
          <a:p>
            <a:pPr marL="0" indent="0">
              <a:buNone/>
            </a:pPr>
            <a:r>
              <a:rPr lang="en-US" dirty="0" smtClean="0"/>
              <a:t>[Thank you so much for your time. I will look forward to your thoughts on the matter . . .]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In case of a peer [Thank you very much. I will look forward to your response . . . ]</a:t>
            </a:r>
          </a:p>
        </p:txBody>
      </p:sp>
    </p:spTree>
    <p:extLst>
      <p:ext uri="{BB962C8B-B14F-4D97-AF65-F5344CB8AC3E}">
        <p14:creationId xmlns:p14="http://schemas.microsoft.com/office/powerpoint/2010/main" val="169556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544945"/>
            <a:ext cx="10178322" cy="613294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Offer help when relevant </a:t>
            </a:r>
            <a:r>
              <a:rPr lang="en-US" dirty="0" smtClean="0"/>
              <a:t>(Please let me know if I can . . .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u="sng" dirty="0" smtClean="0"/>
              <a:t>Signing off</a:t>
            </a:r>
            <a:r>
              <a:rPr lang="en-US" dirty="0" smtClean="0"/>
              <a:t>—a general guide, not a fixed rule: </a:t>
            </a:r>
          </a:p>
          <a:p>
            <a:pPr marL="0" indent="0">
              <a:buNone/>
            </a:pPr>
            <a:r>
              <a:rPr lang="en-US" dirty="0" smtClean="0"/>
              <a:t>Yours faithfully (if the address is to someone you do not know of—Madam or Sir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Yours sincerely (if the address is to a senior you know)</a:t>
            </a:r>
          </a:p>
          <a:p>
            <a:pPr marL="0" indent="0">
              <a:buNone/>
            </a:pPr>
            <a:r>
              <a:rPr lang="en-US" dirty="0" smtClean="0"/>
              <a:t>[You can add ‘Warm Regards’ before signing off]</a:t>
            </a:r>
          </a:p>
        </p:txBody>
      </p:sp>
    </p:spTree>
    <p:extLst>
      <p:ext uri="{BB962C8B-B14F-4D97-AF65-F5344CB8AC3E}">
        <p14:creationId xmlns:p14="http://schemas.microsoft.com/office/powerpoint/2010/main" val="179419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41745"/>
            <a:ext cx="10178322" cy="55378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Content of the email</a:t>
            </a:r>
            <a:r>
              <a:rPr lang="en-US" dirty="0"/>
              <a:t>: Should NOT come from a position of ignorance/misinformation/half-baked information/negligence/carelessness. Please INFORM yourself of the whole context and all details before making a complaint/request/demand. </a:t>
            </a:r>
          </a:p>
          <a:p>
            <a:endParaRPr lang="en-US" dirty="0"/>
          </a:p>
          <a:p>
            <a:r>
              <a:rPr lang="en-US" b="1" u="sng" dirty="0" smtClean="0"/>
              <a:t>Approach of your email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Be </a:t>
            </a:r>
            <a:r>
              <a:rPr lang="en-US" dirty="0"/>
              <a:t>polite, gracious, considerate, supportive (peer/junior) </a:t>
            </a:r>
          </a:p>
          <a:p>
            <a:pPr marL="0" indent="0">
              <a:buNone/>
            </a:pPr>
            <a:r>
              <a:rPr lang="en-US" dirty="0" smtClean="0"/>
              <a:t>respectful</a:t>
            </a:r>
            <a:r>
              <a:rPr lang="en-US" dirty="0"/>
              <a:t>, understanding, open to suggestion (senior)</a:t>
            </a:r>
          </a:p>
          <a:p>
            <a:endParaRPr lang="en-US" dirty="0"/>
          </a:p>
          <a:p>
            <a:r>
              <a:rPr lang="en-US" b="1" u="sng" dirty="0" smtClean="0"/>
              <a:t>Things to remember</a:t>
            </a:r>
            <a:r>
              <a:rPr lang="en-US" dirty="0" smtClean="0"/>
              <a:t>: the </a:t>
            </a:r>
            <a:r>
              <a:rPr lang="en-US" dirty="0"/>
              <a:t>best way to accomplish your task is to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not presume to know everything about the situation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be supportive/respectful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5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51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Quick Tips: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1491"/>
            <a:ext cx="10178322" cy="4688101"/>
          </a:xfrm>
        </p:spPr>
        <p:txBody>
          <a:bodyPr/>
          <a:lstStyle/>
          <a:p>
            <a:r>
              <a:rPr lang="en-US" dirty="0" smtClean="0"/>
              <a:t>Use formal language (It would be great if    /    I would be grateful if you could)</a:t>
            </a:r>
          </a:p>
          <a:p>
            <a:endParaRPr lang="en-US" dirty="0"/>
          </a:p>
          <a:p>
            <a:r>
              <a:rPr lang="en-US" dirty="0" smtClean="0"/>
              <a:t>No abbreviations (can’t, don’t, shouldn’t   /    cannot, do not, should not)</a:t>
            </a:r>
          </a:p>
          <a:p>
            <a:endParaRPr lang="en-US" dirty="0"/>
          </a:p>
          <a:p>
            <a:r>
              <a:rPr lang="en-US" dirty="0" smtClean="0"/>
              <a:t>Avoid personal comments</a:t>
            </a:r>
          </a:p>
          <a:p>
            <a:endParaRPr lang="en-US" dirty="0"/>
          </a:p>
          <a:p>
            <a:r>
              <a:rPr lang="en-US" dirty="0" smtClean="0"/>
              <a:t>Give more details of time, place, date, duration, document number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 exclamation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73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151</TotalTime>
  <Words>585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Wingdings</vt:lpstr>
      <vt:lpstr>Badge</vt:lpstr>
      <vt:lpstr>Communication Skills Class-i</vt:lpstr>
      <vt:lpstr>Formal Communication</vt:lpstr>
      <vt:lpstr>Rank/Structure</vt:lpstr>
      <vt:lpstr>PowerPoint Presentation</vt:lpstr>
      <vt:lpstr>PowerPoint Presentation</vt:lpstr>
      <vt:lpstr>PowerPoint Presentation</vt:lpstr>
      <vt:lpstr>PowerPoint Presentation</vt:lpstr>
      <vt:lpstr>Quick Tips: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Shuhita B</dc:creator>
  <cp:lastModifiedBy>Shuhita B</cp:lastModifiedBy>
  <cp:revision>33</cp:revision>
  <dcterms:created xsi:type="dcterms:W3CDTF">2021-01-27T03:37:26Z</dcterms:created>
  <dcterms:modified xsi:type="dcterms:W3CDTF">2021-01-27T06:09:15Z</dcterms:modified>
</cp:coreProperties>
</file>