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4"/>
  </p:sldMasterIdLst>
  <p:sldIdLst>
    <p:sldId id="256" r:id="rId5"/>
    <p:sldId id="257" r:id="rId6"/>
    <p:sldId id="258" r:id="rId7"/>
    <p:sldId id="259" r:id="rId8"/>
    <p:sldId id="260" r:id="rId9"/>
    <p:sldId id="261" r:id="rId10"/>
    <p:sldId id="263" r:id="rId11"/>
    <p:sldId id="265" r:id="rId12"/>
    <p:sldId id="262" r:id="rId13"/>
    <p:sldId id="266" r:id="rId14"/>
    <p:sldId id="267" r:id="rId15"/>
    <p:sldId id="268" r:id="rId16"/>
    <p:sldId id="269" r:id="rId17"/>
    <p:sldId id="271" r:id="rId18"/>
    <p:sldId id="270"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9A00"/>
    <a:srgbClr val="F007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19AF-38D9-44E8-A011-55E76B3B3168}" v="5" dt="2021-06-28T14:21:51.374"/>
    <p1510:client id="{1A9BB4C7-521F-4136-BCB9-39E98BB3C742}" v="2" dt="2021-06-28T17:55:35.506"/>
    <p1510:client id="{DA8F2840-16B3-B88A-41E7-5BAB3CB2BF63}" v="14" dt="2021-06-29T02:48:05.033"/>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a Kandarpi" userId="S::me20btech11021@iith.ac.in::b02900ad-c637-461e-ad0c-c5ffdc5b5aec" providerId="AD" clId="Web-{3EB34922-A83D-4ED6-9CDE-73CEBEAB2A3B}"/>
    <pc:docChg chg="sldOrd">
      <pc:chgData name="Ananya Kandarpi" userId="S::me20btech11021@iith.ac.in::b02900ad-c637-461e-ad0c-c5ffdc5b5aec" providerId="AD" clId="Web-{3EB34922-A83D-4ED6-9CDE-73CEBEAB2A3B}" dt="2021-06-25T07:51:07.063" v="0"/>
      <pc:docMkLst>
        <pc:docMk/>
      </pc:docMkLst>
      <pc:sldChg chg="ord">
        <pc:chgData name="Ananya Kandarpi" userId="S::me20btech11021@iith.ac.in::b02900ad-c637-461e-ad0c-c5ffdc5b5aec" providerId="AD" clId="Web-{3EB34922-A83D-4ED6-9CDE-73CEBEAB2A3B}" dt="2021-06-25T07:51:07.063" v="0"/>
        <pc:sldMkLst>
          <pc:docMk/>
          <pc:sldMk cId="1728636191" sldId="265"/>
        </pc:sldMkLst>
      </pc:sldChg>
    </pc:docChg>
  </pc:docChgLst>
  <pc:docChgLst>
    <pc:chgData name="Namita Kumari" userId="S::cs20btech11034@iith.ac.in::7c49d831-2b02-4471-b253-d96019466328" providerId="AD" clId="Web-{1BFCD70B-D6C1-4453-9160-D17F5C15B315}"/>
    <pc:docChg chg="modSld">
      <pc:chgData name="Namita Kumari" userId="S::cs20btech11034@iith.ac.in::7c49d831-2b02-4471-b253-d96019466328" providerId="AD" clId="Web-{1BFCD70B-D6C1-4453-9160-D17F5C15B315}" dt="2021-06-22T15:48:16.342" v="5" actId="20577"/>
      <pc:docMkLst>
        <pc:docMk/>
      </pc:docMkLst>
      <pc:sldChg chg="modSp">
        <pc:chgData name="Namita Kumari" userId="S::cs20btech11034@iith.ac.in::7c49d831-2b02-4471-b253-d96019466328" providerId="AD" clId="Web-{1BFCD70B-D6C1-4453-9160-D17F5C15B315}" dt="2021-06-22T15:48:16.342" v="5" actId="20577"/>
        <pc:sldMkLst>
          <pc:docMk/>
          <pc:sldMk cId="3387136853" sldId="287"/>
        </pc:sldMkLst>
        <pc:spChg chg="mod">
          <ac:chgData name="Namita Kumari" userId="S::cs20btech11034@iith.ac.in::7c49d831-2b02-4471-b253-d96019466328" providerId="AD" clId="Web-{1BFCD70B-D6C1-4453-9160-D17F5C15B315}" dt="2021-06-22T15:48:16.342" v="5" actId="20577"/>
          <ac:spMkLst>
            <pc:docMk/>
            <pc:sldMk cId="3387136853" sldId="287"/>
            <ac:spMk id="3" creationId="{D3E246FC-BD1F-9841-B4A0-A46A3118CD51}"/>
          </ac:spMkLst>
        </pc:spChg>
      </pc:sldChg>
    </pc:docChg>
  </pc:docChgLst>
  <pc:docChgLst>
    <pc:chgData name="Vishnu priya Yarramasu" userId="S::ce20btech11046@iith.ac.in::432072fa-6a9a-4b8f-9b17-412a078f5267" providerId="AD" clId="Web-{DA8F2840-16B3-B88A-41E7-5BAB3CB2BF63}"/>
    <pc:docChg chg="modSld">
      <pc:chgData name="Vishnu priya Yarramasu" userId="S::ce20btech11046@iith.ac.in::432072fa-6a9a-4b8f-9b17-412a078f5267" providerId="AD" clId="Web-{DA8F2840-16B3-B88A-41E7-5BAB3CB2BF63}" dt="2021-06-29T02:48:03.986" v="6" actId="20577"/>
      <pc:docMkLst>
        <pc:docMk/>
      </pc:docMkLst>
      <pc:sldChg chg="addSp modSp">
        <pc:chgData name="Vishnu priya Yarramasu" userId="S::ce20btech11046@iith.ac.in::432072fa-6a9a-4b8f-9b17-412a078f5267" providerId="AD" clId="Web-{DA8F2840-16B3-B88A-41E7-5BAB3CB2BF63}" dt="2021-06-29T02:48:03.986" v="6" actId="20577"/>
        <pc:sldMkLst>
          <pc:docMk/>
          <pc:sldMk cId="59636658" sldId="261"/>
        </pc:sldMkLst>
        <pc:spChg chg="add mod">
          <ac:chgData name="Vishnu priya Yarramasu" userId="S::ce20btech11046@iith.ac.in::432072fa-6a9a-4b8f-9b17-412a078f5267" providerId="AD" clId="Web-{DA8F2840-16B3-B88A-41E7-5BAB3CB2BF63}" dt="2021-06-29T02:48:03.986" v="6" actId="20577"/>
          <ac:spMkLst>
            <pc:docMk/>
            <pc:sldMk cId="59636658" sldId="261"/>
            <ac:spMk id="3" creationId="{E6DF3C3E-7B95-4964-AA23-E7CB18797D70}"/>
          </ac:spMkLst>
        </pc:spChg>
      </pc:sldChg>
    </pc:docChg>
  </pc:docChgLst>
  <pc:docChgLst>
    <pc:chgData name="Jatin Tarachandani" userId="0995751a-ac8e-46ab-86a0-4b7707291c66" providerId="ADAL" clId="{096F19AF-38D9-44E8-A011-55E76B3B3168}"/>
    <pc:docChg chg="modSld">
      <pc:chgData name="Jatin Tarachandani" userId="0995751a-ac8e-46ab-86a0-4b7707291c66" providerId="ADAL" clId="{096F19AF-38D9-44E8-A011-55E76B3B3168}" dt="2021-06-28T14:21:51.374" v="2" actId="20577"/>
      <pc:docMkLst>
        <pc:docMk/>
      </pc:docMkLst>
      <pc:sldChg chg="modSp mod">
        <pc:chgData name="Jatin Tarachandani" userId="0995751a-ac8e-46ab-86a0-4b7707291c66" providerId="ADAL" clId="{096F19AF-38D9-44E8-A011-55E76B3B3168}" dt="2021-06-28T14:21:51.374" v="2" actId="20577"/>
        <pc:sldMkLst>
          <pc:docMk/>
          <pc:sldMk cId="105282556" sldId="257"/>
        </pc:sldMkLst>
        <pc:spChg chg="mod">
          <ac:chgData name="Jatin Tarachandani" userId="0995751a-ac8e-46ab-86a0-4b7707291c66" providerId="ADAL" clId="{096F19AF-38D9-44E8-A011-55E76B3B3168}" dt="2021-06-28T14:21:51.374" v="2" actId="20577"/>
          <ac:spMkLst>
            <pc:docMk/>
            <pc:sldMk cId="105282556" sldId="257"/>
            <ac:spMk id="3" creationId="{FF870868-12D4-AA4D-8DB0-BC11236D3096}"/>
          </ac:spMkLst>
        </pc:spChg>
      </pc:sldChg>
    </pc:docChg>
  </pc:docChgLst>
  <pc:docChgLst>
    <pc:chgData name="Dhaladhuli  Sai Naga Santosh" userId="S::ms20btech11007@iith.ac.in::c7097511-4937-404a-8b96-dae647c626e3" providerId="AD" clId="Web-{1A9BB4C7-521F-4136-BCB9-39E98BB3C742}"/>
    <pc:docChg chg="modSld">
      <pc:chgData name="Dhaladhuli  Sai Naga Santosh" userId="S::ms20btech11007@iith.ac.in::c7097511-4937-404a-8b96-dae647c626e3" providerId="AD" clId="Web-{1A9BB4C7-521F-4136-BCB9-39E98BB3C742}" dt="2021-06-28T17:55:35.506" v="1" actId="1076"/>
      <pc:docMkLst>
        <pc:docMk/>
      </pc:docMkLst>
      <pc:sldChg chg="modSp">
        <pc:chgData name="Dhaladhuli  Sai Naga Santosh" userId="S::ms20btech11007@iith.ac.in::c7097511-4937-404a-8b96-dae647c626e3" providerId="AD" clId="Web-{1A9BB4C7-521F-4136-BCB9-39E98BB3C742}" dt="2021-06-28T17:55:35.506" v="1" actId="1076"/>
        <pc:sldMkLst>
          <pc:docMk/>
          <pc:sldMk cId="1216844797" sldId="266"/>
        </pc:sldMkLst>
        <pc:picChg chg="mod">
          <ac:chgData name="Dhaladhuli  Sai Naga Santosh" userId="S::ms20btech11007@iith.ac.in::c7097511-4937-404a-8b96-dae647c626e3" providerId="AD" clId="Web-{1A9BB4C7-521F-4136-BCB9-39E98BB3C742}" dt="2021-06-28T17:55:35.506" v="1" actId="1076"/>
          <ac:picMkLst>
            <pc:docMk/>
            <pc:sldMk cId="1216844797" sldId="266"/>
            <ac:picMk id="5124" creationId="{8BFB33CE-1CD3-7B4D-B071-2C26577F6C76}"/>
          </ac:picMkLst>
        </pc:picChg>
      </pc:sldChg>
    </pc:docChg>
  </pc:docChgLst>
  <pc:docChgLst>
    <pc:chgData name="Varshitha  ganji" userId="S::ai20btech11009@iith.ac.in::726505b7-18ff-48a8-8407-c9605092a8ad" providerId="AD" clId="Web-{B706D53F-A0DA-4073-8EB0-0DF38E99E9B2}"/>
    <pc:docChg chg="addSld delSld">
      <pc:chgData name="Varshitha  ganji" userId="S::ai20btech11009@iith.ac.in::726505b7-18ff-48a8-8407-c9605092a8ad" providerId="AD" clId="Web-{B706D53F-A0DA-4073-8EB0-0DF38E99E9B2}" dt="2021-06-26T09:34:06.741" v="1"/>
      <pc:docMkLst>
        <pc:docMk/>
      </pc:docMkLst>
      <pc:sldChg chg="new del">
        <pc:chgData name="Varshitha  ganji" userId="S::ai20btech11009@iith.ac.in::726505b7-18ff-48a8-8407-c9605092a8ad" providerId="AD" clId="Web-{B706D53F-A0DA-4073-8EB0-0DF38E99E9B2}" dt="2021-06-26T09:34:06.741" v="1"/>
        <pc:sldMkLst>
          <pc:docMk/>
          <pc:sldMk cId="137848123"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6/28/2021</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3109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6/28/2021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3777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6/28/2021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6934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6/28/2021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0465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6/28/2021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7845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6/28/2021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312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6/28/2021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6522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6/28/2021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9436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6/28/2021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85272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6/28/2021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39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6/28/2021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2097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6/28/2021</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625729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newrepublic.com/article/63355/easy-does-i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Triangular abstract background">
            <a:extLst>
              <a:ext uri="{FF2B5EF4-FFF2-40B4-BE49-F238E27FC236}">
                <a16:creationId xmlns:a16="http://schemas.microsoft.com/office/drawing/2014/main" id="{E4AB1790-1E5E-4064-BB7A-5FF1A5A1F28E}"/>
              </a:ext>
            </a:extLst>
          </p:cNvPr>
          <p:cNvPicPr>
            <a:picLocks noChangeAspect="1"/>
          </p:cNvPicPr>
          <p:nvPr/>
        </p:nvPicPr>
        <p:blipFill rotWithShape="1">
          <a:blip r:embed="rId2">
            <a:alphaModFix amt="40000"/>
          </a:blip>
          <a:srcRect t="15710" r="-1" b="-1"/>
          <a:stretch/>
        </p:blipFill>
        <p:spPr>
          <a:xfrm>
            <a:off x="-1" y="236341"/>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698980-1B84-6543-894C-E7C1B28E8C2F}"/>
              </a:ext>
            </a:extLst>
          </p:cNvPr>
          <p:cNvSpPr>
            <a:spLocks noGrp="1"/>
          </p:cNvSpPr>
          <p:nvPr>
            <p:ph type="ctrTitle"/>
          </p:nvPr>
        </p:nvSpPr>
        <p:spPr>
          <a:xfrm>
            <a:off x="2562606" y="1122363"/>
            <a:ext cx="7063739" cy="2387600"/>
          </a:xfrm>
        </p:spPr>
        <p:txBody>
          <a:bodyPr>
            <a:normAutofit/>
          </a:bodyPr>
          <a:lstStyle/>
          <a:p>
            <a:r>
              <a:rPr lang="en-US">
                <a:solidFill>
                  <a:srgbClr val="FFFFFF"/>
                </a:solidFill>
              </a:rPr>
              <a:t>Cognitive Functions</a:t>
            </a:r>
          </a:p>
        </p:txBody>
      </p:sp>
    </p:spTree>
    <p:extLst>
      <p:ext uri="{BB962C8B-B14F-4D97-AF65-F5344CB8AC3E}">
        <p14:creationId xmlns:p14="http://schemas.microsoft.com/office/powerpoint/2010/main" val="186660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udge theory infographic">
            <a:extLst>
              <a:ext uri="{FF2B5EF4-FFF2-40B4-BE49-F238E27FC236}">
                <a16:creationId xmlns:a16="http://schemas.microsoft.com/office/drawing/2014/main" id="{AA18DC98-96B6-1242-AF94-5DAE589E3C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345" b="40667"/>
          <a:stretch/>
        </p:blipFill>
        <p:spPr bwMode="auto">
          <a:xfrm>
            <a:off x="4124959" y="771808"/>
            <a:ext cx="4988561" cy="21749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hould the opt-out program be adopted for organ donation instead of the  current opt-in program? | Debate.org">
            <a:extLst>
              <a:ext uri="{FF2B5EF4-FFF2-40B4-BE49-F238E27FC236}">
                <a16:creationId xmlns:a16="http://schemas.microsoft.com/office/drawing/2014/main" id="{8BFB33CE-1CD3-7B4D-B071-2C26577F6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79" y="716280"/>
            <a:ext cx="32639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tel booking website using nudge marketing techniques">
            <a:extLst>
              <a:ext uri="{FF2B5EF4-FFF2-40B4-BE49-F238E27FC236}">
                <a16:creationId xmlns:a16="http://schemas.microsoft.com/office/drawing/2014/main" id="{C1AF0DC8-53AF-C84F-847E-F7FC03DE9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79" y="3172558"/>
            <a:ext cx="7665720" cy="3685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84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27C336-36E7-5143-B3BD-79F07DD5D2E0}"/>
              </a:ext>
            </a:extLst>
          </p:cNvPr>
          <p:cNvSpPr/>
          <p:nvPr/>
        </p:nvSpPr>
        <p:spPr>
          <a:xfrm>
            <a:off x="1143000" y="4411117"/>
            <a:ext cx="10088880" cy="2031325"/>
          </a:xfrm>
          <a:prstGeom prst="rect">
            <a:avLst/>
          </a:prstGeom>
        </p:spPr>
        <p:txBody>
          <a:bodyPr wrap="square">
            <a:spAutoFit/>
          </a:bodyPr>
          <a:lstStyle/>
          <a:p>
            <a:r>
              <a:rPr lang="en-IN">
                <a:solidFill>
                  <a:srgbClr val="333B4D"/>
                </a:solidFill>
                <a:latin typeface="Proxima Nova"/>
              </a:rPr>
              <a:t>Schiphol airport in Amsterdam wanted to reduce “spills” in the toilets and reduce cleaning costs. To do this, they etched an image of a </a:t>
            </a:r>
            <a:r>
              <a:rPr lang="en-IN" b="1">
                <a:solidFill>
                  <a:srgbClr val="333B4D"/>
                </a:solidFill>
                <a:latin typeface="Proxima Nova"/>
              </a:rPr>
              <a:t>Fly</a:t>
            </a:r>
            <a:r>
              <a:rPr lang="en-IN">
                <a:solidFill>
                  <a:srgbClr val="333B4D"/>
                </a:solidFill>
                <a:latin typeface="Proxima Nova"/>
              </a:rPr>
              <a:t> into each urinal, encouraging men to direct their aim towards the centre.</a:t>
            </a:r>
          </a:p>
          <a:p>
            <a:endParaRPr lang="en-IN">
              <a:solidFill>
                <a:srgbClr val="333B4D"/>
              </a:solidFill>
              <a:latin typeface="Proxima Nova"/>
            </a:endParaRPr>
          </a:p>
          <a:p>
            <a:r>
              <a:rPr lang="en-IN">
                <a:solidFill>
                  <a:srgbClr val="333B4D"/>
                </a:solidFill>
                <a:latin typeface="Proxima Nova"/>
              </a:rPr>
              <a:t>No fine, no instructions – just a fly to aim at. </a:t>
            </a:r>
          </a:p>
          <a:p>
            <a:endParaRPr lang="en-IN">
              <a:solidFill>
                <a:srgbClr val="333B4D"/>
              </a:solidFill>
              <a:latin typeface="Proxima Nova"/>
            </a:endParaRPr>
          </a:p>
          <a:p>
            <a:r>
              <a:rPr lang="en-IN">
                <a:solidFill>
                  <a:srgbClr val="333B4D"/>
                </a:solidFill>
                <a:latin typeface="Proxima Nova"/>
              </a:rPr>
              <a:t>The result: an </a:t>
            </a:r>
            <a:r>
              <a:rPr lang="en-IN" b="1">
                <a:solidFill>
                  <a:srgbClr val="337AB7"/>
                </a:solidFill>
                <a:latin typeface="Proxima Nova"/>
                <a:hlinkClick r:id="rId2"/>
              </a:rPr>
              <a:t>80% reduction in spillage</a:t>
            </a:r>
            <a:r>
              <a:rPr lang="en-IN">
                <a:solidFill>
                  <a:srgbClr val="333B4D"/>
                </a:solidFill>
                <a:latin typeface="Proxima Nova"/>
              </a:rPr>
              <a:t>.</a:t>
            </a:r>
            <a:endParaRPr lang="en-IN" b="0" i="0" u="none" strike="noStrike">
              <a:solidFill>
                <a:srgbClr val="333B4D"/>
              </a:solidFill>
              <a:effectLst/>
              <a:latin typeface="Proxima Nova"/>
            </a:endParaRPr>
          </a:p>
        </p:txBody>
      </p:sp>
      <p:pic>
        <p:nvPicPr>
          <p:cNvPr id="6146" name="Picture 2" descr="Amsterdam Airport's Nudge Marketing Flies">
            <a:extLst>
              <a:ext uri="{FF2B5EF4-FFF2-40B4-BE49-F238E27FC236}">
                <a16:creationId xmlns:a16="http://schemas.microsoft.com/office/drawing/2014/main" id="{9F473B23-1968-6C41-A56A-43C8392A4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640" y="360640"/>
            <a:ext cx="6966832" cy="379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91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ow to Increase your Sales using Decoy Effect? - Rankraze">
            <a:extLst>
              <a:ext uri="{FF2B5EF4-FFF2-40B4-BE49-F238E27FC236}">
                <a16:creationId xmlns:a16="http://schemas.microsoft.com/office/drawing/2014/main" id="{1F6888D8-1A58-4743-B524-9337550B7E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889" b="32000"/>
          <a:stretch/>
        </p:blipFill>
        <p:spPr bwMode="auto">
          <a:xfrm>
            <a:off x="2950528" y="1478280"/>
            <a:ext cx="5864225" cy="35052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EE861C3B-48EB-C34B-B2AF-956EF1014E77}"/>
              </a:ext>
            </a:extLst>
          </p:cNvPr>
          <p:cNvGrpSpPr/>
          <p:nvPr/>
        </p:nvGrpSpPr>
        <p:grpSpPr>
          <a:xfrm>
            <a:off x="2950528" y="2560320"/>
            <a:ext cx="5864225" cy="2423160"/>
            <a:chOff x="1152208" y="1676400"/>
            <a:chExt cx="5864225" cy="2423160"/>
          </a:xfrm>
        </p:grpSpPr>
        <p:pic>
          <p:nvPicPr>
            <p:cNvPr id="5" name="Picture 4" descr="How to Increase your Sales using Decoy Effect? - Rankraze">
              <a:extLst>
                <a:ext uri="{FF2B5EF4-FFF2-40B4-BE49-F238E27FC236}">
                  <a16:creationId xmlns:a16="http://schemas.microsoft.com/office/drawing/2014/main" id="{2CEE2A00-3ACD-F045-B1DA-8866B4F4AB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667" r="68711" b="32000"/>
            <a:stretch/>
          </p:blipFill>
          <p:spPr bwMode="auto">
            <a:xfrm>
              <a:off x="1152208" y="1676400"/>
              <a:ext cx="1834832" cy="24231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ow to Increase your Sales using Decoy Effect? - Rankraze">
              <a:extLst>
                <a:ext uri="{FF2B5EF4-FFF2-40B4-BE49-F238E27FC236}">
                  <a16:creationId xmlns:a16="http://schemas.microsoft.com/office/drawing/2014/main" id="{C825232B-3F44-E347-9C3C-4874D9A490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332" t="32667" b="32000"/>
            <a:stretch/>
          </p:blipFill>
          <p:spPr bwMode="auto">
            <a:xfrm>
              <a:off x="4748848" y="1676400"/>
              <a:ext cx="2267585" cy="24231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368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789A-872E-454B-973C-D169D536E4A0}"/>
              </a:ext>
            </a:extLst>
          </p:cNvPr>
          <p:cNvSpPr>
            <a:spLocks noGrp="1"/>
          </p:cNvSpPr>
          <p:nvPr>
            <p:ph type="title"/>
          </p:nvPr>
        </p:nvSpPr>
        <p:spPr/>
        <p:txBody>
          <a:bodyPr/>
          <a:lstStyle/>
          <a:p>
            <a:r>
              <a:rPr lang="en-US"/>
              <a:t>Cognitive Functions</a:t>
            </a:r>
          </a:p>
        </p:txBody>
      </p:sp>
      <p:sp>
        <p:nvSpPr>
          <p:cNvPr id="3" name="Content Placeholder 2">
            <a:extLst>
              <a:ext uri="{FF2B5EF4-FFF2-40B4-BE49-F238E27FC236}">
                <a16:creationId xmlns:a16="http://schemas.microsoft.com/office/drawing/2014/main" id="{7065FD93-5FA4-0F45-8BE2-D72FF3CE2548}"/>
              </a:ext>
            </a:extLst>
          </p:cNvPr>
          <p:cNvSpPr>
            <a:spLocks noGrp="1"/>
          </p:cNvSpPr>
          <p:nvPr>
            <p:ph idx="1"/>
          </p:nvPr>
        </p:nvSpPr>
        <p:spPr/>
        <p:txBody>
          <a:bodyPr/>
          <a:lstStyle/>
          <a:p>
            <a:r>
              <a:rPr lang="en-US"/>
              <a:t>Attention </a:t>
            </a:r>
          </a:p>
        </p:txBody>
      </p:sp>
      <p:sp>
        <p:nvSpPr>
          <p:cNvPr id="4" name="Rectangle 3">
            <a:extLst>
              <a:ext uri="{FF2B5EF4-FFF2-40B4-BE49-F238E27FC236}">
                <a16:creationId xmlns:a16="http://schemas.microsoft.com/office/drawing/2014/main" id="{A05DF989-962D-7B45-86F7-195635B96491}"/>
              </a:ext>
            </a:extLst>
          </p:cNvPr>
          <p:cNvSpPr/>
          <p:nvPr/>
        </p:nvSpPr>
        <p:spPr>
          <a:xfrm>
            <a:off x="929640" y="2551837"/>
            <a:ext cx="10659110" cy="1754326"/>
          </a:xfrm>
          <a:prstGeom prst="rect">
            <a:avLst/>
          </a:prstGeom>
        </p:spPr>
        <p:txBody>
          <a:bodyPr wrap="square">
            <a:spAutoFit/>
          </a:bodyPr>
          <a:lstStyle/>
          <a:p>
            <a:r>
              <a:rPr lang="en-IN">
                <a:latin typeface="LiberationSerif"/>
              </a:rPr>
              <a:t>“Every one knows what attention is. It is the taking possession by the mind, in clear and vivid form, of one out of what seem several simultaneously possible objects or trains of thought. Focalization, concentration, of consciousness are of its essence. It implies withdrawal from some things in order to deal effectively with others, and is a condition which has a real opposite in the confused, dazed, scatter brained state.” </a:t>
            </a:r>
          </a:p>
          <a:p>
            <a:endParaRPr lang="en-IN"/>
          </a:p>
          <a:p>
            <a:r>
              <a:rPr lang="en-IN" i="1">
                <a:latin typeface="LiberationSerif"/>
              </a:rPr>
              <a:t>(James 1890/1950, p.403) </a:t>
            </a:r>
            <a:endParaRPr lang="en-IN"/>
          </a:p>
        </p:txBody>
      </p:sp>
      <p:sp>
        <p:nvSpPr>
          <p:cNvPr id="5" name="Rectangle 4">
            <a:extLst>
              <a:ext uri="{FF2B5EF4-FFF2-40B4-BE49-F238E27FC236}">
                <a16:creationId xmlns:a16="http://schemas.microsoft.com/office/drawing/2014/main" id="{8F8532DE-60DD-E143-8EBF-4C0E009266C2}"/>
              </a:ext>
            </a:extLst>
          </p:cNvPr>
          <p:cNvSpPr/>
          <p:nvPr/>
        </p:nvSpPr>
        <p:spPr>
          <a:xfrm>
            <a:off x="929640" y="4699635"/>
            <a:ext cx="8214360" cy="1200329"/>
          </a:xfrm>
          <a:prstGeom prst="rect">
            <a:avLst/>
          </a:prstGeom>
        </p:spPr>
        <p:txBody>
          <a:bodyPr wrap="square">
            <a:spAutoFit/>
          </a:bodyPr>
          <a:lstStyle/>
          <a:p>
            <a:pPr marL="285750" indent="-285750">
              <a:buFont typeface="Arial" panose="020B0604020202020204" pitchFamily="34" charset="0"/>
              <a:buChar char="•"/>
            </a:pPr>
            <a:r>
              <a:rPr lang="en-IN">
                <a:latin typeface="LiberationSerif"/>
              </a:rPr>
              <a:t>A focusing of the mind</a:t>
            </a:r>
          </a:p>
          <a:p>
            <a:pPr marL="285750" indent="-285750">
              <a:buFont typeface="Arial" panose="020B0604020202020204" pitchFamily="34" charset="0"/>
              <a:buChar char="•"/>
            </a:pPr>
            <a:r>
              <a:rPr lang="en-IN">
                <a:latin typeface="LiberationSerif"/>
              </a:rPr>
              <a:t>Selection of some things on the cost of (many) other objects or trains of thoughts</a:t>
            </a:r>
          </a:p>
          <a:p>
            <a:pPr marL="285750" indent="-285750">
              <a:buFont typeface="Arial" panose="020B0604020202020204" pitchFamily="34" charset="0"/>
              <a:buChar char="•"/>
            </a:pPr>
            <a:r>
              <a:rPr lang="en-IN">
                <a:latin typeface="LiberationSerif"/>
              </a:rPr>
              <a:t>Selected things become more clear and vivid</a:t>
            </a:r>
          </a:p>
          <a:p>
            <a:pPr marL="285750" indent="-285750">
              <a:buFont typeface="Arial" panose="020B0604020202020204" pitchFamily="34" charset="0"/>
              <a:buChar char="•"/>
            </a:pPr>
            <a:r>
              <a:rPr lang="en-IN">
                <a:latin typeface="LiberationSerif"/>
              </a:rPr>
              <a:t>Attended items or thoughts are processed more effectively </a:t>
            </a:r>
            <a:endParaRPr lang="en-IN"/>
          </a:p>
        </p:txBody>
      </p:sp>
    </p:spTree>
    <p:extLst>
      <p:ext uri="{BB962C8B-B14F-4D97-AF65-F5344CB8AC3E}">
        <p14:creationId xmlns:p14="http://schemas.microsoft.com/office/powerpoint/2010/main" val="289547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UX design psychology #1: making products that hook your user&amp;#39;s brain | by  Romario Verbran | UX Collective">
            <a:extLst>
              <a:ext uri="{FF2B5EF4-FFF2-40B4-BE49-F238E27FC236}">
                <a16:creationId xmlns:a16="http://schemas.microsoft.com/office/drawing/2014/main" id="{63721774-A52A-6946-A78B-34F40EFD6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328" y="1174115"/>
            <a:ext cx="10447344" cy="450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20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94F1-506B-D748-B6DF-A12CB04C3AEF}"/>
              </a:ext>
            </a:extLst>
          </p:cNvPr>
          <p:cNvSpPr>
            <a:spLocks noGrp="1"/>
          </p:cNvSpPr>
          <p:nvPr>
            <p:ph type="title"/>
          </p:nvPr>
        </p:nvSpPr>
        <p:spPr/>
        <p:txBody>
          <a:bodyPr>
            <a:normAutofit/>
          </a:bodyPr>
          <a:lstStyle/>
          <a:p>
            <a:r>
              <a:rPr lang="en-IN" b="1"/>
              <a:t>Bottom-up attention </a:t>
            </a:r>
            <a:endParaRPr lang="en-US"/>
          </a:p>
        </p:txBody>
      </p:sp>
      <p:sp>
        <p:nvSpPr>
          <p:cNvPr id="3" name="Content Placeholder 2">
            <a:extLst>
              <a:ext uri="{FF2B5EF4-FFF2-40B4-BE49-F238E27FC236}">
                <a16:creationId xmlns:a16="http://schemas.microsoft.com/office/drawing/2014/main" id="{1B76DB94-E505-E14A-B352-714B8A61CC3C}"/>
              </a:ext>
            </a:extLst>
          </p:cNvPr>
          <p:cNvSpPr>
            <a:spLocks noGrp="1"/>
          </p:cNvSpPr>
          <p:nvPr>
            <p:ph idx="1"/>
          </p:nvPr>
        </p:nvSpPr>
        <p:spPr>
          <a:xfrm>
            <a:off x="766445" y="1459865"/>
            <a:ext cx="10659110" cy="4351338"/>
          </a:xfrm>
        </p:spPr>
        <p:txBody>
          <a:bodyPr/>
          <a:lstStyle/>
          <a:p>
            <a:r>
              <a:rPr lang="en-IN"/>
              <a:t>Sensory input can make their way to the mind by sheer force: by being extremely bright, noisy or otherwise unexpected. We call such effects </a:t>
            </a:r>
            <a:r>
              <a:rPr lang="en-IN" b="1"/>
              <a:t>bottom- up</a:t>
            </a:r>
            <a:r>
              <a:rPr lang="en-IN"/>
              <a:t>, as in when our lower (bottom) senses are stimulated to such an extent that they produce effects higher up in the processing system. In this way, properties of the stimulus itself can attract attention. </a:t>
            </a:r>
          </a:p>
          <a:p>
            <a:endParaRPr lang="en-US"/>
          </a:p>
        </p:txBody>
      </p:sp>
      <p:pic>
        <p:nvPicPr>
          <p:cNvPr id="9217" name="Picture 1" descr="page172image75260240">
            <a:extLst>
              <a:ext uri="{FF2B5EF4-FFF2-40B4-BE49-F238E27FC236}">
                <a16:creationId xmlns:a16="http://schemas.microsoft.com/office/drawing/2014/main" id="{396DF2E3-B649-F440-A732-DAB80A5C9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45" y="2785428"/>
            <a:ext cx="4617720" cy="39847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0F4A0B-EC1E-0F42-BD94-8776A493FD56}"/>
              </a:ext>
            </a:extLst>
          </p:cNvPr>
          <p:cNvSpPr/>
          <p:nvPr/>
        </p:nvSpPr>
        <p:spPr>
          <a:xfrm>
            <a:off x="5532120" y="3788956"/>
            <a:ext cx="6446520" cy="923330"/>
          </a:xfrm>
          <a:prstGeom prst="rect">
            <a:avLst/>
          </a:prstGeom>
        </p:spPr>
        <p:txBody>
          <a:bodyPr wrap="square">
            <a:spAutoFit/>
          </a:bodyPr>
          <a:lstStyle/>
          <a:p>
            <a:r>
              <a:rPr lang="en-IN" b="1">
                <a:latin typeface="LiberationSerif"/>
              </a:rPr>
              <a:t>Automatic </a:t>
            </a:r>
            <a:r>
              <a:rPr lang="en-IN">
                <a:latin typeface="LiberationSerif"/>
              </a:rPr>
              <a:t>– it happens by itself as a response to particular events </a:t>
            </a:r>
          </a:p>
          <a:p>
            <a:r>
              <a:rPr lang="en-IN" b="1">
                <a:latin typeface="LiberationSerif"/>
              </a:rPr>
              <a:t>Fast </a:t>
            </a:r>
            <a:r>
              <a:rPr lang="en-IN">
                <a:latin typeface="LiberationSerif"/>
              </a:rPr>
              <a:t>– the response is immediate</a:t>
            </a:r>
            <a:br>
              <a:rPr lang="en-IN">
                <a:latin typeface="LiberationSerif"/>
              </a:rPr>
            </a:br>
            <a:r>
              <a:rPr lang="en-IN" b="1">
                <a:latin typeface="LiberationSerif"/>
              </a:rPr>
              <a:t>Non-volitional </a:t>
            </a:r>
            <a:r>
              <a:rPr lang="en-IN">
                <a:latin typeface="LiberationSerif"/>
              </a:rPr>
              <a:t>– it does not require you to wilfully focus your mind </a:t>
            </a:r>
            <a:endParaRPr lang="en-IN"/>
          </a:p>
        </p:txBody>
      </p:sp>
    </p:spTree>
    <p:extLst>
      <p:ext uri="{BB962C8B-B14F-4D97-AF65-F5344CB8AC3E}">
        <p14:creationId xmlns:p14="http://schemas.microsoft.com/office/powerpoint/2010/main" val="267690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9431-7B17-9444-86A9-52A775DA64DC}"/>
              </a:ext>
            </a:extLst>
          </p:cNvPr>
          <p:cNvSpPr>
            <a:spLocks noGrp="1"/>
          </p:cNvSpPr>
          <p:nvPr>
            <p:ph type="title"/>
          </p:nvPr>
        </p:nvSpPr>
        <p:spPr/>
        <p:txBody>
          <a:bodyPr/>
          <a:lstStyle/>
          <a:p>
            <a:r>
              <a:rPr lang="en-US"/>
              <a:t>Saliency </a:t>
            </a:r>
          </a:p>
        </p:txBody>
      </p:sp>
      <p:sp>
        <p:nvSpPr>
          <p:cNvPr id="3" name="Content Placeholder 2">
            <a:extLst>
              <a:ext uri="{FF2B5EF4-FFF2-40B4-BE49-F238E27FC236}">
                <a16:creationId xmlns:a16="http://schemas.microsoft.com/office/drawing/2014/main" id="{89204FAD-67C6-984C-A843-4EAC8D120BCE}"/>
              </a:ext>
            </a:extLst>
          </p:cNvPr>
          <p:cNvSpPr>
            <a:spLocks noGrp="1"/>
          </p:cNvSpPr>
          <p:nvPr>
            <p:ph idx="1"/>
          </p:nvPr>
        </p:nvSpPr>
        <p:spPr>
          <a:xfrm>
            <a:off x="777240" y="1581785"/>
            <a:ext cx="10659110" cy="4351338"/>
          </a:xfrm>
        </p:spPr>
        <p:txBody>
          <a:bodyPr/>
          <a:lstStyle/>
          <a:p>
            <a:r>
              <a:rPr lang="en-IN"/>
              <a:t>Information that is visually salient is detected early on in the visual system and cascaded of this information goes through the primary visual cortex and affects the attention it receives later on by other regions, such as the parietal and frontal cortex. Indeed, these processes have been suggested to create a so- called </a:t>
            </a:r>
            <a:r>
              <a:rPr lang="en-IN" i="1"/>
              <a:t>saliency map </a:t>
            </a:r>
            <a:r>
              <a:rPr lang="en-IN"/>
              <a:t>in which different features, such as density, angles, contrast, and colour composition, that can be modelled mathematically, allowing for automatic analysis and prediction of what the eyes will automatically fixate on (</a:t>
            </a:r>
            <a:r>
              <a:rPr lang="en-IN" err="1"/>
              <a:t>Itti</a:t>
            </a:r>
            <a:r>
              <a:rPr lang="en-IN"/>
              <a:t> 2000). </a:t>
            </a:r>
          </a:p>
          <a:p>
            <a:endParaRPr lang="en-US"/>
          </a:p>
        </p:txBody>
      </p:sp>
      <p:pic>
        <p:nvPicPr>
          <p:cNvPr id="10241" name="Picture 1" descr="page174image75363952">
            <a:extLst>
              <a:ext uri="{FF2B5EF4-FFF2-40B4-BE49-F238E27FC236}">
                <a16:creationId xmlns:a16="http://schemas.microsoft.com/office/drawing/2014/main" id="{2F66969A-B247-C844-84BF-62FD9ECE5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011" y="3605054"/>
            <a:ext cx="7657977" cy="325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06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page177image75252752">
            <a:extLst>
              <a:ext uri="{FF2B5EF4-FFF2-40B4-BE49-F238E27FC236}">
                <a16:creationId xmlns:a16="http://schemas.microsoft.com/office/drawing/2014/main" id="{6BB99E73-FDD8-CA4E-97C6-21D7A112C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79" y="205740"/>
            <a:ext cx="8650933" cy="644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1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04D2D-05DB-094A-AE02-5E8E673D005F}"/>
              </a:ext>
            </a:extLst>
          </p:cNvPr>
          <p:cNvPicPr>
            <a:picLocks noChangeAspect="1"/>
          </p:cNvPicPr>
          <p:nvPr/>
        </p:nvPicPr>
        <p:blipFill>
          <a:blip r:embed="rId2"/>
          <a:stretch>
            <a:fillRect/>
          </a:stretch>
        </p:blipFill>
        <p:spPr>
          <a:xfrm>
            <a:off x="1573530" y="755650"/>
            <a:ext cx="7467580" cy="4852670"/>
          </a:xfrm>
          <a:prstGeom prst="rect">
            <a:avLst/>
          </a:prstGeom>
        </p:spPr>
      </p:pic>
    </p:spTree>
    <p:extLst>
      <p:ext uri="{BB962C8B-B14F-4D97-AF65-F5344CB8AC3E}">
        <p14:creationId xmlns:p14="http://schemas.microsoft.com/office/powerpoint/2010/main" val="1272715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58F136-8799-5945-A42F-C272CB01E141}"/>
              </a:ext>
            </a:extLst>
          </p:cNvPr>
          <p:cNvPicPr>
            <a:picLocks noChangeAspect="1"/>
          </p:cNvPicPr>
          <p:nvPr/>
        </p:nvPicPr>
        <p:blipFill>
          <a:blip r:embed="rId2"/>
          <a:stretch>
            <a:fillRect/>
          </a:stretch>
        </p:blipFill>
        <p:spPr>
          <a:xfrm>
            <a:off x="3871270" y="0"/>
            <a:ext cx="4449460" cy="6858000"/>
          </a:xfrm>
          <a:prstGeom prst="rect">
            <a:avLst/>
          </a:prstGeom>
        </p:spPr>
      </p:pic>
    </p:spTree>
    <p:extLst>
      <p:ext uri="{BB962C8B-B14F-4D97-AF65-F5344CB8AC3E}">
        <p14:creationId xmlns:p14="http://schemas.microsoft.com/office/powerpoint/2010/main" val="356916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05C5-2957-244D-87D7-EF762E31B992}"/>
              </a:ext>
            </a:extLst>
          </p:cNvPr>
          <p:cNvSpPr>
            <a:spLocks noGrp="1"/>
          </p:cNvSpPr>
          <p:nvPr>
            <p:ph type="title"/>
          </p:nvPr>
        </p:nvSpPr>
        <p:spPr/>
        <p:txBody>
          <a:bodyPr/>
          <a:lstStyle/>
          <a:p>
            <a:r>
              <a:rPr lang="en-US"/>
              <a:t>Cognitive Functions</a:t>
            </a:r>
          </a:p>
        </p:txBody>
      </p:sp>
      <p:sp>
        <p:nvSpPr>
          <p:cNvPr id="3" name="Content Placeholder 2">
            <a:extLst>
              <a:ext uri="{FF2B5EF4-FFF2-40B4-BE49-F238E27FC236}">
                <a16:creationId xmlns:a16="http://schemas.microsoft.com/office/drawing/2014/main" id="{FF870868-12D4-AA4D-8DB0-BC11236D3096}"/>
              </a:ext>
            </a:extLst>
          </p:cNvPr>
          <p:cNvSpPr>
            <a:spLocks noGrp="1"/>
          </p:cNvSpPr>
          <p:nvPr>
            <p:ph idx="1"/>
          </p:nvPr>
        </p:nvSpPr>
        <p:spPr/>
        <p:txBody>
          <a:bodyPr/>
          <a:lstStyle/>
          <a:p>
            <a:r>
              <a:rPr lang="en-US"/>
              <a:t>Attention</a:t>
            </a:r>
          </a:p>
          <a:p>
            <a:r>
              <a:rPr lang="en-US"/>
              <a:t>Emotion and Feelings</a:t>
            </a:r>
          </a:p>
          <a:p>
            <a:r>
              <a:rPr lang="en-US"/>
              <a:t>Learning</a:t>
            </a:r>
          </a:p>
          <a:p>
            <a:r>
              <a:rPr lang="en-US"/>
              <a:t>Memory</a:t>
            </a:r>
          </a:p>
          <a:p>
            <a:endParaRPr lang="en-US"/>
          </a:p>
        </p:txBody>
      </p:sp>
    </p:spTree>
    <p:extLst>
      <p:ext uri="{BB962C8B-B14F-4D97-AF65-F5344CB8AC3E}">
        <p14:creationId xmlns:p14="http://schemas.microsoft.com/office/powerpoint/2010/main" val="105282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A99D-3CA7-BE4B-ACA5-0F824F478D3F}"/>
              </a:ext>
            </a:extLst>
          </p:cNvPr>
          <p:cNvSpPr>
            <a:spLocks noGrp="1"/>
          </p:cNvSpPr>
          <p:nvPr>
            <p:ph type="title"/>
          </p:nvPr>
        </p:nvSpPr>
        <p:spPr/>
        <p:txBody>
          <a:bodyPr/>
          <a:lstStyle/>
          <a:p>
            <a:r>
              <a:rPr lang="en-US"/>
              <a:t>Top-Down Attention</a:t>
            </a:r>
          </a:p>
        </p:txBody>
      </p:sp>
      <p:sp>
        <p:nvSpPr>
          <p:cNvPr id="3" name="Content Placeholder 2">
            <a:extLst>
              <a:ext uri="{FF2B5EF4-FFF2-40B4-BE49-F238E27FC236}">
                <a16:creationId xmlns:a16="http://schemas.microsoft.com/office/drawing/2014/main" id="{0BF857C9-EA23-754A-A0F1-D3FC4A7C0F19}"/>
              </a:ext>
            </a:extLst>
          </p:cNvPr>
          <p:cNvSpPr>
            <a:spLocks noGrp="1"/>
          </p:cNvSpPr>
          <p:nvPr>
            <p:ph idx="1"/>
          </p:nvPr>
        </p:nvSpPr>
        <p:spPr/>
        <p:txBody>
          <a:bodyPr/>
          <a:lstStyle/>
          <a:p>
            <a:r>
              <a:rPr lang="en-IN" b="1"/>
              <a:t>Controlled </a:t>
            </a:r>
            <a:r>
              <a:rPr lang="en-IN"/>
              <a:t>– attention is not automatic but requires active selection and mobilisation</a:t>
            </a:r>
          </a:p>
          <a:p>
            <a:r>
              <a:rPr lang="en-IN" b="1"/>
              <a:t>Slow </a:t>
            </a:r>
            <a:r>
              <a:rPr lang="en-IN"/>
              <a:t>– the response needs build-up</a:t>
            </a:r>
          </a:p>
          <a:p>
            <a:r>
              <a:rPr lang="en-IN" b="1"/>
              <a:t>Volitional </a:t>
            </a:r>
            <a:r>
              <a:rPr lang="en-IN"/>
              <a:t>– it requires that a wilful focusing of your mind </a:t>
            </a:r>
          </a:p>
          <a:p>
            <a:endParaRPr lang="en-US"/>
          </a:p>
        </p:txBody>
      </p:sp>
      <p:pic>
        <p:nvPicPr>
          <p:cNvPr id="12289" name="Picture 1" descr="page181image75350640">
            <a:extLst>
              <a:ext uri="{FF2B5EF4-FFF2-40B4-BE49-F238E27FC236}">
                <a16:creationId xmlns:a16="http://schemas.microsoft.com/office/drawing/2014/main" id="{38BBFEEA-0285-3E49-9FFE-A5B684E39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3077845"/>
            <a:ext cx="4777850" cy="378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46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descr="page184image4795776">
            <a:extLst>
              <a:ext uri="{FF2B5EF4-FFF2-40B4-BE49-F238E27FC236}">
                <a16:creationId xmlns:a16="http://schemas.microsoft.com/office/drawing/2014/main" id="{8221F9EC-D8C5-F44B-B7D2-2578BD43A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 y="434340"/>
            <a:ext cx="8577298" cy="59893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73C8C4F-700D-EC4B-911F-376285C54A1D}"/>
              </a:ext>
            </a:extLst>
          </p:cNvPr>
          <p:cNvSpPr/>
          <p:nvPr/>
        </p:nvSpPr>
        <p:spPr>
          <a:xfrm>
            <a:off x="9265920" y="1997839"/>
            <a:ext cx="2438400" cy="2862322"/>
          </a:xfrm>
          <a:prstGeom prst="rect">
            <a:avLst/>
          </a:prstGeom>
        </p:spPr>
        <p:txBody>
          <a:bodyPr wrap="square">
            <a:spAutoFit/>
          </a:bodyPr>
          <a:lstStyle/>
          <a:p>
            <a:r>
              <a:rPr lang="en-IN" i="1">
                <a:latin typeface="LiberationSerif"/>
              </a:rPr>
              <a:t>Effects of immediate and focused attention on relating a sound to toy brands. As can be seen, eye fixations during the first second of brand presentation were different from what people ended looking most at. </a:t>
            </a:r>
            <a:endParaRPr lang="en-IN"/>
          </a:p>
        </p:txBody>
      </p:sp>
    </p:spTree>
    <p:extLst>
      <p:ext uri="{BB962C8B-B14F-4D97-AF65-F5344CB8AC3E}">
        <p14:creationId xmlns:p14="http://schemas.microsoft.com/office/powerpoint/2010/main" val="2076228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5AF0-BBBD-BF42-9747-9CF899414CAF}"/>
              </a:ext>
            </a:extLst>
          </p:cNvPr>
          <p:cNvSpPr>
            <a:spLocks noGrp="1"/>
          </p:cNvSpPr>
          <p:nvPr>
            <p:ph type="title"/>
          </p:nvPr>
        </p:nvSpPr>
        <p:spPr>
          <a:xfrm>
            <a:off x="441960" y="-951"/>
            <a:ext cx="10659110" cy="1325563"/>
          </a:xfrm>
        </p:spPr>
        <p:txBody>
          <a:bodyPr/>
          <a:lstStyle/>
          <a:p>
            <a:r>
              <a:rPr lang="en-US"/>
              <a:t>Other Attentional Factors</a:t>
            </a:r>
          </a:p>
        </p:txBody>
      </p:sp>
      <p:sp>
        <p:nvSpPr>
          <p:cNvPr id="3" name="Content Placeholder 2">
            <a:extLst>
              <a:ext uri="{FF2B5EF4-FFF2-40B4-BE49-F238E27FC236}">
                <a16:creationId xmlns:a16="http://schemas.microsoft.com/office/drawing/2014/main" id="{525B61D5-997F-7F41-9365-9DFB8A73B9B7}"/>
              </a:ext>
            </a:extLst>
          </p:cNvPr>
          <p:cNvSpPr>
            <a:spLocks noGrp="1"/>
          </p:cNvSpPr>
          <p:nvPr>
            <p:ph idx="1"/>
          </p:nvPr>
        </p:nvSpPr>
        <p:spPr/>
        <p:txBody>
          <a:bodyPr/>
          <a:lstStyle/>
          <a:p>
            <a:endParaRPr lang="en-US"/>
          </a:p>
        </p:txBody>
      </p:sp>
      <p:pic>
        <p:nvPicPr>
          <p:cNvPr id="14337" name="Picture 1" descr="page185image75259616">
            <a:extLst>
              <a:ext uri="{FF2B5EF4-FFF2-40B4-BE49-F238E27FC236}">
                <a16:creationId xmlns:a16="http://schemas.microsoft.com/office/drawing/2014/main" id="{F6D658D1-F709-E24E-A34B-211DF3ECE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1659256"/>
            <a:ext cx="59182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page7image75064672">
            <a:extLst>
              <a:ext uri="{FF2B5EF4-FFF2-40B4-BE49-F238E27FC236}">
                <a16:creationId xmlns:a16="http://schemas.microsoft.com/office/drawing/2014/main" id="{DDE044BE-07CA-134C-91E4-7B63ECEE2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590" y="1027906"/>
            <a:ext cx="3962400" cy="3822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8EB2933-C49C-EC40-B3BA-D34D9185AD9D}"/>
              </a:ext>
            </a:extLst>
          </p:cNvPr>
          <p:cNvSpPr/>
          <p:nvPr/>
        </p:nvSpPr>
        <p:spPr>
          <a:xfrm>
            <a:off x="5507990" y="4826675"/>
            <a:ext cx="6096000" cy="2031325"/>
          </a:xfrm>
          <a:prstGeom prst="rect">
            <a:avLst/>
          </a:prstGeom>
        </p:spPr>
        <p:txBody>
          <a:bodyPr>
            <a:spAutoFit/>
          </a:bodyPr>
          <a:lstStyle/>
          <a:p>
            <a:r>
              <a:rPr lang="en-IN">
                <a:latin typeface="Times New Roman,Italic" pitchFamily="2" charset="0"/>
              </a:rPr>
              <a:t>Effects of prior ad exposure on visual attention. Prior exposure to the brand advertisement increased the time spent on exploring this brand ́s shelves as well as their interest in the advertised brand ́s products. Significant differences were found on shelves 1 and 2, which contained Brand A products, while no differences were found for shelves without Brand A products, such as Shelf 3. </a:t>
            </a:r>
            <a:endParaRPr lang="en-IN"/>
          </a:p>
        </p:txBody>
      </p:sp>
    </p:spTree>
    <p:extLst>
      <p:ext uri="{BB962C8B-B14F-4D97-AF65-F5344CB8AC3E}">
        <p14:creationId xmlns:p14="http://schemas.microsoft.com/office/powerpoint/2010/main" val="238200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147F-AFBA-6B48-8305-2A0D6D647B94}"/>
              </a:ext>
            </a:extLst>
          </p:cNvPr>
          <p:cNvSpPr>
            <a:spLocks noGrp="1"/>
          </p:cNvSpPr>
          <p:nvPr>
            <p:ph type="title"/>
          </p:nvPr>
        </p:nvSpPr>
        <p:spPr/>
        <p:txBody>
          <a:bodyPr/>
          <a:lstStyle/>
          <a:p>
            <a:r>
              <a:rPr lang="en-US"/>
              <a:t>How to Attract Attention</a:t>
            </a:r>
          </a:p>
        </p:txBody>
      </p:sp>
      <p:sp>
        <p:nvSpPr>
          <p:cNvPr id="5" name="Rectangle 3">
            <a:extLst>
              <a:ext uri="{FF2B5EF4-FFF2-40B4-BE49-F238E27FC236}">
                <a16:creationId xmlns:a16="http://schemas.microsoft.com/office/drawing/2014/main" id="{B685FF7E-F842-C243-A5E6-68186B088067}"/>
              </a:ext>
            </a:extLst>
          </p:cNvPr>
          <p:cNvSpPr>
            <a:spLocks noChangeArrowheads="1"/>
          </p:cNvSpPr>
          <p:nvPr/>
        </p:nvSpPr>
        <p:spPr bwMode="auto">
          <a:xfrm>
            <a:off x="831850" y="1539240"/>
            <a:ext cx="106807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FF0000"/>
                </a:solidFill>
                <a:effectLst/>
                <a:latin typeface="LiberationSerif"/>
              </a:rPr>
              <a:t>Make it salient! </a:t>
            </a:r>
            <a:endParaRPr kumimoji="0" lang="en-US" altLang="en-US" sz="1400" b="0" i="0" u="none" strike="noStrike" cap="none" normalizeH="0" baseline="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LiberationSerif"/>
              </a:rPr>
              <a:t>Visual saliency is key: work on increasing brightness, contrast, density and other features that increases the visual saliency of an object</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LiberationSerif"/>
              </a:rPr>
              <a:t>Less is more! </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LiberationSerif"/>
              </a:rPr>
              <a:t>Making something more salient also means making everything else </a:t>
            </a:r>
            <a:r>
              <a:rPr kumimoji="0" lang="en-US" altLang="en-US" sz="2400" b="0" i="1" u="none" strike="noStrike" cap="none" normalizeH="0" baseline="0">
                <a:ln>
                  <a:noFill/>
                </a:ln>
                <a:solidFill>
                  <a:schemeClr val="tx1"/>
                </a:solidFill>
                <a:effectLst/>
                <a:latin typeface="LiberationSerif"/>
              </a:rPr>
              <a:t>less </a:t>
            </a:r>
            <a:r>
              <a:rPr kumimoji="0" lang="en-US" altLang="en-US" sz="2400" b="0" i="0" u="none" strike="noStrike" cap="none" normalizeH="0" baseline="0">
                <a:ln>
                  <a:noFill/>
                </a:ln>
                <a:solidFill>
                  <a:schemeClr val="tx1"/>
                </a:solidFill>
                <a:effectLst/>
                <a:latin typeface="LiberationSerif"/>
              </a:rPr>
              <a:t>salient. In the visual domain, try to dim other visual stimuli, make them darker, more diffuse or anything that can help make the object at hand stand out. A single item on a plain background is an insurance that it will be seen.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LiberationSerif"/>
              </a:rPr>
              <a:t>Convince to search </a:t>
            </a: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LiberationSerif"/>
              </a:rPr>
              <a:t>The best case is where consumers are actively pursuing information about your product, and actively trying to purchase it. </a:t>
            </a:r>
            <a:br>
              <a:rPr kumimoji="0" lang="en-US" altLang="en-US" sz="2400" b="0" i="0" u="none" strike="noStrike" cap="none" normalizeH="0" baseline="0">
                <a:ln>
                  <a:noFill/>
                </a:ln>
                <a:solidFill>
                  <a:schemeClr val="tx1"/>
                </a:solidFill>
                <a:effectLst/>
                <a:latin typeface="LiberationSerif"/>
              </a:rPr>
            </a:br>
            <a:endParaRPr kumimoji="0" lang="en-US" altLang="en-US" sz="1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chemeClr val="tx1"/>
                </a:solidFill>
                <a:effectLst/>
                <a:latin typeface="Arial" panose="020B0604020202020204" pitchFamily="34" charset="0"/>
              </a:rPr>
              <a:t>                          </a:t>
            </a:r>
          </a:p>
        </p:txBody>
      </p:sp>
      <p:pic>
        <p:nvPicPr>
          <p:cNvPr id="15364" name="Picture 4" descr="page194image77439616">
            <a:extLst>
              <a:ext uri="{FF2B5EF4-FFF2-40B4-BE49-F238E27FC236}">
                <a16:creationId xmlns:a16="http://schemas.microsoft.com/office/drawing/2014/main" id="{082E57F6-C96B-344A-AB77-7AFE595A2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930275"/>
            <a:ext cx="14097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24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CC8A-B3CA-3049-BBD3-F0D72BBC16B0}"/>
              </a:ext>
            </a:extLst>
          </p:cNvPr>
          <p:cNvSpPr>
            <a:spLocks noGrp="1"/>
          </p:cNvSpPr>
          <p:nvPr>
            <p:ph type="title"/>
          </p:nvPr>
        </p:nvSpPr>
        <p:spPr/>
        <p:txBody>
          <a:bodyPr/>
          <a:lstStyle/>
          <a:p>
            <a:r>
              <a:rPr lang="en-US"/>
              <a:t>Emotion</a:t>
            </a:r>
          </a:p>
        </p:txBody>
      </p:sp>
      <p:sp>
        <p:nvSpPr>
          <p:cNvPr id="3" name="Content Placeholder 2">
            <a:extLst>
              <a:ext uri="{FF2B5EF4-FFF2-40B4-BE49-F238E27FC236}">
                <a16:creationId xmlns:a16="http://schemas.microsoft.com/office/drawing/2014/main" id="{2BD08AFA-38F4-F141-94B5-C4CEC1615A69}"/>
              </a:ext>
            </a:extLst>
          </p:cNvPr>
          <p:cNvSpPr>
            <a:spLocks noGrp="1"/>
          </p:cNvSpPr>
          <p:nvPr>
            <p:ph idx="1"/>
          </p:nvPr>
        </p:nvSpPr>
        <p:spPr/>
        <p:txBody>
          <a:bodyPr/>
          <a:lstStyle/>
          <a:p>
            <a:r>
              <a:rPr lang="en-IN" b="1"/>
              <a:t>EMOTIONS </a:t>
            </a:r>
            <a:r>
              <a:rPr lang="en-IN"/>
              <a:t>– an organism’s expression of an inner/bodily state; a bodily response to an event with a mechanical, stimulus-response basis. It is typically occurring before or without consciousness.</a:t>
            </a:r>
          </a:p>
          <a:p>
            <a:endParaRPr lang="en-IN" b="1"/>
          </a:p>
          <a:p>
            <a:r>
              <a:rPr lang="en-IN" b="1"/>
              <a:t>FEELINGS </a:t>
            </a:r>
            <a:r>
              <a:rPr lang="en-IN"/>
              <a:t>– an organism’s (person) experience of being in a certain emotional state. It is always associated with consciousness / experience. It is “introspective”, in the sense that it is something we can look at and explore, as in “Today I woke up feeling happy”. </a:t>
            </a:r>
          </a:p>
          <a:p>
            <a:endParaRPr lang="en-US"/>
          </a:p>
        </p:txBody>
      </p:sp>
      <p:pic>
        <p:nvPicPr>
          <p:cNvPr id="16385" name="Picture 1" descr="page221image4878944">
            <a:extLst>
              <a:ext uri="{FF2B5EF4-FFF2-40B4-BE49-F238E27FC236}">
                <a16:creationId xmlns:a16="http://schemas.microsoft.com/office/drawing/2014/main" id="{2C738DF7-E2A2-AB40-B0B4-550D3F7E0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795" y="3870960"/>
            <a:ext cx="4318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706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E7E5-7335-214E-95AF-F54BE9DCE75B}"/>
              </a:ext>
            </a:extLst>
          </p:cNvPr>
          <p:cNvSpPr>
            <a:spLocks noGrp="1"/>
          </p:cNvSpPr>
          <p:nvPr>
            <p:ph type="title"/>
          </p:nvPr>
        </p:nvSpPr>
        <p:spPr/>
        <p:txBody>
          <a:bodyPr>
            <a:normAutofit/>
          </a:bodyPr>
          <a:lstStyle/>
          <a:p>
            <a:r>
              <a:rPr lang="en-IN" b="1"/>
              <a:t>Dimensions of emotions </a:t>
            </a:r>
            <a:endParaRPr lang="en-US"/>
          </a:p>
        </p:txBody>
      </p:sp>
      <p:sp>
        <p:nvSpPr>
          <p:cNvPr id="3" name="Content Placeholder 2">
            <a:extLst>
              <a:ext uri="{FF2B5EF4-FFF2-40B4-BE49-F238E27FC236}">
                <a16:creationId xmlns:a16="http://schemas.microsoft.com/office/drawing/2014/main" id="{8FC5ED01-CD95-D546-9B06-6E748A41E44D}"/>
              </a:ext>
            </a:extLst>
          </p:cNvPr>
          <p:cNvSpPr>
            <a:spLocks noGrp="1"/>
          </p:cNvSpPr>
          <p:nvPr>
            <p:ph idx="1"/>
          </p:nvPr>
        </p:nvSpPr>
        <p:spPr/>
        <p:txBody>
          <a:bodyPr>
            <a:normAutofit/>
          </a:bodyPr>
          <a:lstStyle/>
          <a:p>
            <a:r>
              <a:rPr lang="en-IN" b="1"/>
              <a:t>Arousal </a:t>
            </a:r>
            <a:r>
              <a:rPr lang="en-IN"/>
              <a:t>– Bodily responses of general excitement to “relevant” cues, ranging from low to high.</a:t>
            </a:r>
          </a:p>
          <a:p>
            <a:endParaRPr lang="en-IN" b="1"/>
          </a:p>
          <a:p>
            <a:r>
              <a:rPr lang="en-IN" b="1"/>
              <a:t>Valence </a:t>
            </a:r>
            <a:r>
              <a:rPr lang="en-IN"/>
              <a:t>– Emotional responses indicating the relative hedonic evaluation, ranging from positive – neutral – negative. </a:t>
            </a:r>
          </a:p>
          <a:p>
            <a:endParaRPr lang="en-US"/>
          </a:p>
          <a:p>
            <a:r>
              <a:rPr lang="en-IN" err="1"/>
              <a:t>GroeppelKlein</a:t>
            </a:r>
            <a:r>
              <a:rPr lang="en-IN"/>
              <a:t> (2005) </a:t>
            </a:r>
            <a:endParaRPr lang="en-US"/>
          </a:p>
          <a:p>
            <a:r>
              <a:rPr lang="en-IN"/>
              <a:t>An experimental store with a richer store environment, including multiple products and sales materials, lead to a higher overall arousal compared to a less stimulating control store</a:t>
            </a:r>
          </a:p>
          <a:p>
            <a:r>
              <a:rPr lang="en-IN"/>
              <a:t>Increased in-store arousal was associated with subsequent reports of “joy” </a:t>
            </a:r>
          </a:p>
          <a:p>
            <a:r>
              <a:rPr lang="en-IN"/>
              <a:t>When comparing those that buy products with non-buyers, buyers demonstrate a higher POS arousal </a:t>
            </a:r>
          </a:p>
          <a:p>
            <a:endParaRPr lang="en-US"/>
          </a:p>
        </p:txBody>
      </p:sp>
    </p:spTree>
    <p:extLst>
      <p:ext uri="{BB962C8B-B14F-4D97-AF65-F5344CB8AC3E}">
        <p14:creationId xmlns:p14="http://schemas.microsoft.com/office/powerpoint/2010/main" val="2849657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527C-0C78-C845-BEF8-0592340BCFD6}"/>
              </a:ext>
            </a:extLst>
          </p:cNvPr>
          <p:cNvSpPr>
            <a:spLocks noGrp="1"/>
          </p:cNvSpPr>
          <p:nvPr>
            <p:ph type="title"/>
          </p:nvPr>
        </p:nvSpPr>
        <p:spPr/>
        <p:txBody>
          <a:bodyPr/>
          <a:lstStyle/>
          <a:p>
            <a:r>
              <a:rPr lang="en-US"/>
              <a:t>Frontal Asymmetry</a:t>
            </a:r>
          </a:p>
        </p:txBody>
      </p:sp>
      <p:sp>
        <p:nvSpPr>
          <p:cNvPr id="3" name="Content Placeholder 2">
            <a:extLst>
              <a:ext uri="{FF2B5EF4-FFF2-40B4-BE49-F238E27FC236}">
                <a16:creationId xmlns:a16="http://schemas.microsoft.com/office/drawing/2014/main" id="{D46817F6-9134-984F-B989-9054288BAB76}"/>
              </a:ext>
            </a:extLst>
          </p:cNvPr>
          <p:cNvSpPr>
            <a:spLocks noGrp="1"/>
          </p:cNvSpPr>
          <p:nvPr>
            <p:ph idx="1"/>
          </p:nvPr>
        </p:nvSpPr>
        <p:spPr/>
        <p:txBody>
          <a:bodyPr/>
          <a:lstStyle/>
          <a:p>
            <a:r>
              <a:rPr lang="en-IN"/>
              <a:t>Higher engagement of the left relative to the right frontal brain is related to positive feelings</a:t>
            </a:r>
          </a:p>
          <a:p>
            <a:endParaRPr lang="en-IN"/>
          </a:p>
          <a:p>
            <a:r>
              <a:rPr lang="en-IN"/>
              <a:t>Recent evidence suggests that the asymmetric engagement of the frontal lobe is more related to what has been coined </a:t>
            </a:r>
            <a:r>
              <a:rPr lang="en-IN" i="1"/>
              <a:t>approach-avoidance </a:t>
            </a:r>
            <a:r>
              <a:rPr lang="en-IN"/>
              <a:t>behaviour. </a:t>
            </a:r>
          </a:p>
          <a:p>
            <a:endParaRPr lang="en-IN"/>
          </a:p>
          <a:p>
            <a:r>
              <a:rPr lang="en-IN"/>
              <a:t>Aggression, a negative emotion but with “approach” properties, was associated with a stronger left than right activation (</a:t>
            </a:r>
            <a:r>
              <a:rPr lang="en-IN" err="1"/>
              <a:t>HarmonJones</a:t>
            </a:r>
            <a:r>
              <a:rPr lang="en-IN"/>
              <a:t> 2010) </a:t>
            </a:r>
          </a:p>
          <a:p>
            <a:r>
              <a:rPr lang="en-IN"/>
              <a:t> If indeed the left-right asymmetry index was related to emotional valence, then aggression should show a stronger right than left activity. If the index was a measure of approach vs avoidance motivation, then it would show stronger left than right engagement. Since the latter was found, the frontal asymmetry index has been coined an index of approach vs avoidance, or a </a:t>
            </a:r>
            <a:r>
              <a:rPr lang="en-IN" i="1"/>
              <a:t>motivation index</a:t>
            </a:r>
            <a:r>
              <a:rPr lang="en-IN"/>
              <a:t>. </a:t>
            </a:r>
          </a:p>
          <a:p>
            <a:endParaRPr lang="en-IN"/>
          </a:p>
          <a:p>
            <a:endParaRPr lang="en-US"/>
          </a:p>
        </p:txBody>
      </p:sp>
    </p:spTree>
    <p:extLst>
      <p:ext uri="{BB962C8B-B14F-4D97-AF65-F5344CB8AC3E}">
        <p14:creationId xmlns:p14="http://schemas.microsoft.com/office/powerpoint/2010/main" val="267467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2FDD-89DB-E542-9920-7D294D67259E}"/>
              </a:ext>
            </a:extLst>
          </p:cNvPr>
          <p:cNvSpPr>
            <a:spLocks noGrp="1"/>
          </p:cNvSpPr>
          <p:nvPr>
            <p:ph type="title"/>
          </p:nvPr>
        </p:nvSpPr>
        <p:spPr/>
        <p:txBody>
          <a:bodyPr>
            <a:normAutofit/>
          </a:bodyPr>
          <a:lstStyle/>
          <a:p>
            <a:r>
              <a:rPr lang="en-IN" b="1"/>
              <a:t>The Arousal–Motivation Matrix </a:t>
            </a:r>
            <a:endParaRPr lang="en-US"/>
          </a:p>
        </p:txBody>
      </p:sp>
      <p:sp>
        <p:nvSpPr>
          <p:cNvPr id="3" name="Content Placeholder 2">
            <a:extLst>
              <a:ext uri="{FF2B5EF4-FFF2-40B4-BE49-F238E27FC236}">
                <a16:creationId xmlns:a16="http://schemas.microsoft.com/office/drawing/2014/main" id="{BF120BE0-5F87-8944-86E2-FA85933D780E}"/>
              </a:ext>
            </a:extLst>
          </p:cNvPr>
          <p:cNvSpPr>
            <a:spLocks noGrp="1"/>
          </p:cNvSpPr>
          <p:nvPr>
            <p:ph idx="1"/>
          </p:nvPr>
        </p:nvSpPr>
        <p:spPr/>
        <p:txBody>
          <a:bodyPr/>
          <a:lstStyle/>
          <a:p>
            <a:endParaRPr lang="en-US"/>
          </a:p>
        </p:txBody>
      </p:sp>
      <p:pic>
        <p:nvPicPr>
          <p:cNvPr id="17409" name="Picture 1" descr="page232image7558848">
            <a:extLst>
              <a:ext uri="{FF2B5EF4-FFF2-40B4-BE49-F238E27FC236}">
                <a16:creationId xmlns:a16="http://schemas.microsoft.com/office/drawing/2014/main" id="{D21D4317-F8AB-E04A-8B3B-2DDF5F38E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 y="1825625"/>
            <a:ext cx="979014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06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38E3-364E-CB4A-ACB5-A776E961DF2E}"/>
              </a:ext>
            </a:extLst>
          </p:cNvPr>
          <p:cNvSpPr>
            <a:spLocks noGrp="1"/>
          </p:cNvSpPr>
          <p:nvPr>
            <p:ph type="title"/>
          </p:nvPr>
        </p:nvSpPr>
        <p:spPr/>
        <p:txBody>
          <a:bodyPr>
            <a:normAutofit/>
          </a:bodyPr>
          <a:lstStyle/>
          <a:p>
            <a:r>
              <a:rPr lang="en-IN" b="1"/>
              <a:t>Emotional brain regions </a:t>
            </a:r>
            <a:endParaRPr lang="en-US"/>
          </a:p>
        </p:txBody>
      </p:sp>
      <p:sp>
        <p:nvSpPr>
          <p:cNvPr id="3" name="Content Placeholder 2">
            <a:extLst>
              <a:ext uri="{FF2B5EF4-FFF2-40B4-BE49-F238E27FC236}">
                <a16:creationId xmlns:a16="http://schemas.microsoft.com/office/drawing/2014/main" id="{67C97A1B-3923-964D-8421-14D326D7548F}"/>
              </a:ext>
            </a:extLst>
          </p:cNvPr>
          <p:cNvSpPr>
            <a:spLocks noGrp="1"/>
          </p:cNvSpPr>
          <p:nvPr>
            <p:ph idx="1"/>
          </p:nvPr>
        </p:nvSpPr>
        <p:spPr/>
        <p:txBody>
          <a:bodyPr/>
          <a:lstStyle/>
          <a:p>
            <a:endParaRPr lang="en-US"/>
          </a:p>
        </p:txBody>
      </p:sp>
      <p:pic>
        <p:nvPicPr>
          <p:cNvPr id="18433" name="Picture 1" descr="page234image77560064">
            <a:extLst>
              <a:ext uri="{FF2B5EF4-FFF2-40B4-BE49-F238E27FC236}">
                <a16:creationId xmlns:a16="http://schemas.microsoft.com/office/drawing/2014/main" id="{248522BB-6058-CF42-93DD-34161CCF3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320" y="1690687"/>
            <a:ext cx="6583536" cy="45719"/>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page234image75343616">
            <a:extLst>
              <a:ext uri="{FF2B5EF4-FFF2-40B4-BE49-F238E27FC236}">
                <a16:creationId xmlns:a16="http://schemas.microsoft.com/office/drawing/2014/main" id="{E83F862C-6293-7843-B3C4-E60CFE60A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319" y="1690688"/>
            <a:ext cx="7730205" cy="36747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0DBA263-BE9F-8D4F-B293-2C3315F299F5}"/>
              </a:ext>
            </a:extLst>
          </p:cNvPr>
          <p:cNvSpPr/>
          <p:nvPr/>
        </p:nvSpPr>
        <p:spPr>
          <a:xfrm>
            <a:off x="502920" y="5500369"/>
            <a:ext cx="10546080" cy="1200329"/>
          </a:xfrm>
          <a:prstGeom prst="rect">
            <a:avLst/>
          </a:prstGeom>
        </p:spPr>
        <p:txBody>
          <a:bodyPr wrap="square">
            <a:spAutoFit/>
          </a:bodyPr>
          <a:lstStyle/>
          <a:p>
            <a:r>
              <a:rPr lang="en-IN">
                <a:latin typeface="LiberationSerif"/>
              </a:rPr>
              <a:t>Regions such as the </a:t>
            </a:r>
            <a:r>
              <a:rPr lang="en-IN" b="1">
                <a:latin typeface="LiberationSerif"/>
              </a:rPr>
              <a:t>amygdala </a:t>
            </a:r>
            <a:r>
              <a:rPr lang="en-IN">
                <a:latin typeface="LiberationSerif"/>
              </a:rPr>
              <a:t>have long been known to be involved in negative emotions such as fear and stress; the </a:t>
            </a:r>
            <a:r>
              <a:rPr lang="en-IN" b="1">
                <a:latin typeface="LiberationSerif"/>
              </a:rPr>
              <a:t>insula </a:t>
            </a:r>
            <a:r>
              <a:rPr lang="en-IN">
                <a:latin typeface="LiberationSerif"/>
              </a:rPr>
              <a:t>has been shown to be involved in disgust. Conversely, the medial </a:t>
            </a:r>
            <a:r>
              <a:rPr lang="en-IN" b="1">
                <a:latin typeface="LiberationSerif"/>
              </a:rPr>
              <a:t>orbitofrontal cortex </a:t>
            </a:r>
            <a:r>
              <a:rPr lang="en-IN">
                <a:latin typeface="LiberationSerif"/>
              </a:rPr>
              <a:t>has been shown to be involved in enjoyment, and the </a:t>
            </a:r>
            <a:r>
              <a:rPr lang="en-IN" b="1">
                <a:latin typeface="LiberationSerif"/>
              </a:rPr>
              <a:t>nucleus accumbens (</a:t>
            </a:r>
            <a:r>
              <a:rPr lang="en-IN" b="1" err="1">
                <a:latin typeface="LiberationSerif"/>
              </a:rPr>
              <a:t>NAcc</a:t>
            </a:r>
            <a:r>
              <a:rPr lang="en-IN" b="1">
                <a:latin typeface="LiberationSerif"/>
              </a:rPr>
              <a:t>) </a:t>
            </a:r>
            <a:r>
              <a:rPr lang="en-IN">
                <a:latin typeface="LiberationSerif"/>
              </a:rPr>
              <a:t>has been shown to be involved in desire and approach behaviour. </a:t>
            </a:r>
            <a:endParaRPr lang="en-IN"/>
          </a:p>
        </p:txBody>
      </p:sp>
    </p:spTree>
    <p:extLst>
      <p:ext uri="{BB962C8B-B14F-4D97-AF65-F5344CB8AC3E}">
        <p14:creationId xmlns:p14="http://schemas.microsoft.com/office/powerpoint/2010/main" val="2038848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22ED-112E-B241-AEA5-3BA278C3F724}"/>
              </a:ext>
            </a:extLst>
          </p:cNvPr>
          <p:cNvSpPr>
            <a:spLocks noGrp="1"/>
          </p:cNvSpPr>
          <p:nvPr>
            <p:ph type="title"/>
          </p:nvPr>
        </p:nvSpPr>
        <p:spPr/>
        <p:txBody>
          <a:bodyPr/>
          <a:lstStyle/>
          <a:p>
            <a:r>
              <a:rPr lang="en-US"/>
              <a:t>What Emotions Do?</a:t>
            </a:r>
          </a:p>
        </p:txBody>
      </p:sp>
      <p:sp>
        <p:nvSpPr>
          <p:cNvPr id="3" name="Content Placeholder 2">
            <a:extLst>
              <a:ext uri="{FF2B5EF4-FFF2-40B4-BE49-F238E27FC236}">
                <a16:creationId xmlns:a16="http://schemas.microsoft.com/office/drawing/2014/main" id="{36014F3C-0AA8-AA4A-ACE6-DD6F70E65122}"/>
              </a:ext>
            </a:extLst>
          </p:cNvPr>
          <p:cNvSpPr>
            <a:spLocks noGrp="1"/>
          </p:cNvSpPr>
          <p:nvPr>
            <p:ph idx="1"/>
          </p:nvPr>
        </p:nvSpPr>
        <p:spPr/>
        <p:txBody>
          <a:bodyPr/>
          <a:lstStyle/>
          <a:p>
            <a:endParaRPr lang="en-US"/>
          </a:p>
        </p:txBody>
      </p:sp>
      <p:pic>
        <p:nvPicPr>
          <p:cNvPr id="19457" name="Picture 1" descr="page236image7450192">
            <a:extLst>
              <a:ext uri="{FF2B5EF4-FFF2-40B4-BE49-F238E27FC236}">
                <a16:creationId xmlns:a16="http://schemas.microsoft.com/office/drawing/2014/main" id="{06106572-DC39-DF41-B574-E67D1B50F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1675765"/>
            <a:ext cx="6996113"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3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E7DB-65C8-CF4D-97E3-0BD64935B4D2}"/>
              </a:ext>
            </a:extLst>
          </p:cNvPr>
          <p:cNvSpPr>
            <a:spLocks noGrp="1"/>
          </p:cNvSpPr>
          <p:nvPr>
            <p:ph type="title"/>
          </p:nvPr>
        </p:nvSpPr>
        <p:spPr/>
        <p:txBody>
          <a:bodyPr/>
          <a:lstStyle/>
          <a:p>
            <a:r>
              <a:rPr lang="en-US"/>
              <a:t>Nudge Theory</a:t>
            </a:r>
          </a:p>
        </p:txBody>
      </p:sp>
      <p:sp>
        <p:nvSpPr>
          <p:cNvPr id="3" name="Content Placeholder 2">
            <a:extLst>
              <a:ext uri="{FF2B5EF4-FFF2-40B4-BE49-F238E27FC236}">
                <a16:creationId xmlns:a16="http://schemas.microsoft.com/office/drawing/2014/main" id="{CCB6C84D-427B-BC4F-A831-F665CCDC6562}"/>
              </a:ext>
            </a:extLst>
          </p:cNvPr>
          <p:cNvSpPr>
            <a:spLocks noGrp="1"/>
          </p:cNvSpPr>
          <p:nvPr>
            <p:ph idx="1"/>
          </p:nvPr>
        </p:nvSpPr>
        <p:spPr/>
        <p:txBody>
          <a:bodyPr>
            <a:normAutofit lnSpcReduction="10000"/>
          </a:bodyPr>
          <a:lstStyle/>
          <a:p>
            <a:r>
              <a:rPr lang="en-IN"/>
              <a:t>Understanding of how people </a:t>
            </a:r>
            <a:r>
              <a:rPr lang="en-IN" b="1"/>
              <a:t>think</a:t>
            </a:r>
            <a:r>
              <a:rPr lang="en-IN"/>
              <a:t>, make </a:t>
            </a:r>
            <a:r>
              <a:rPr lang="en-IN" b="1"/>
              <a:t>decisions</a:t>
            </a:r>
            <a:r>
              <a:rPr lang="en-IN"/>
              <a:t>, and </a:t>
            </a:r>
            <a:r>
              <a:rPr lang="en-IN" b="1"/>
              <a:t>behave,</a:t>
            </a:r>
            <a:endParaRPr lang="en-IN"/>
          </a:p>
          <a:p>
            <a:r>
              <a:rPr lang="en-IN" b="1"/>
              <a:t>Helping people</a:t>
            </a:r>
            <a:r>
              <a:rPr lang="en-IN"/>
              <a:t> improve their </a:t>
            </a:r>
            <a:r>
              <a:rPr lang="en-IN" b="1"/>
              <a:t>thinking</a:t>
            </a:r>
            <a:r>
              <a:rPr lang="en-IN"/>
              <a:t> and </a:t>
            </a:r>
            <a:r>
              <a:rPr lang="en-IN" b="1"/>
              <a:t>decisions,</a:t>
            </a:r>
            <a:endParaRPr lang="en-IN"/>
          </a:p>
          <a:p>
            <a:r>
              <a:rPr lang="en-IN" b="1"/>
              <a:t>Managing change</a:t>
            </a:r>
            <a:r>
              <a:rPr lang="en-IN"/>
              <a:t> of all sorts, and</a:t>
            </a:r>
          </a:p>
          <a:p>
            <a:r>
              <a:rPr lang="en-IN" b="1"/>
              <a:t>Identifying </a:t>
            </a:r>
            <a:r>
              <a:rPr lang="en-IN"/>
              <a:t>and</a:t>
            </a:r>
            <a:r>
              <a:rPr lang="en-IN" b="1"/>
              <a:t> modifying existing unhelpful influences </a:t>
            </a:r>
            <a:r>
              <a:rPr lang="en-IN"/>
              <a:t>on people.</a:t>
            </a:r>
          </a:p>
          <a:p>
            <a:endParaRPr lang="en-IN"/>
          </a:p>
          <a:p>
            <a:r>
              <a:rPr lang="en-IN"/>
              <a:t>Thaler and Sunstein (2008)</a:t>
            </a:r>
          </a:p>
          <a:p>
            <a:r>
              <a:rPr lang="en-IN"/>
              <a:t>'</a:t>
            </a:r>
            <a:r>
              <a:rPr lang="en-IN" i="1"/>
              <a:t>Nudge: Improving Decisions About Health, Wealth, and Happiness</a:t>
            </a:r>
            <a:r>
              <a:rPr lang="en-IN"/>
              <a:t>’</a:t>
            </a:r>
          </a:p>
          <a:p>
            <a:endParaRPr lang="en-IN"/>
          </a:p>
          <a:p>
            <a:r>
              <a:rPr lang="en-IN">
                <a:solidFill>
                  <a:srgbClr val="0070C0"/>
                </a:solidFill>
              </a:rPr>
              <a:t>Nudge theory is mainly concerned with the </a:t>
            </a:r>
            <a:r>
              <a:rPr lang="en-IN" b="1">
                <a:solidFill>
                  <a:srgbClr val="0070C0"/>
                </a:solidFill>
              </a:rPr>
              <a:t>design of choices</a:t>
            </a:r>
            <a:r>
              <a:rPr lang="en-IN">
                <a:solidFill>
                  <a:srgbClr val="0070C0"/>
                </a:solidFill>
              </a:rPr>
              <a:t>, which influences the decisions we make. Nudge theory proposes that the designing of choices should be based on how people actually think and decide (instinctively and rather irrationally), rather than how leaders and authorities traditionally (and typically incorrectly) believe people think and decide (logically and rationally).</a:t>
            </a:r>
          </a:p>
          <a:p>
            <a:endParaRPr lang="en-US"/>
          </a:p>
        </p:txBody>
      </p:sp>
    </p:spTree>
    <p:extLst>
      <p:ext uri="{BB962C8B-B14F-4D97-AF65-F5344CB8AC3E}">
        <p14:creationId xmlns:p14="http://schemas.microsoft.com/office/powerpoint/2010/main" val="1446753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D2F8-CC2E-7E45-82B5-1A771DD44999}"/>
              </a:ext>
            </a:extLst>
          </p:cNvPr>
          <p:cNvSpPr>
            <a:spLocks noGrp="1"/>
          </p:cNvSpPr>
          <p:nvPr>
            <p:ph type="title"/>
          </p:nvPr>
        </p:nvSpPr>
        <p:spPr/>
        <p:txBody>
          <a:bodyPr/>
          <a:lstStyle/>
          <a:p>
            <a:r>
              <a:rPr lang="en-US"/>
              <a:t>Action</a:t>
            </a:r>
          </a:p>
        </p:txBody>
      </p:sp>
      <p:sp>
        <p:nvSpPr>
          <p:cNvPr id="3" name="Content Placeholder 2">
            <a:extLst>
              <a:ext uri="{FF2B5EF4-FFF2-40B4-BE49-F238E27FC236}">
                <a16:creationId xmlns:a16="http://schemas.microsoft.com/office/drawing/2014/main" id="{5E85A30B-56EB-1241-A985-DF9189CEFC9E}"/>
              </a:ext>
            </a:extLst>
          </p:cNvPr>
          <p:cNvSpPr>
            <a:spLocks noGrp="1"/>
          </p:cNvSpPr>
          <p:nvPr>
            <p:ph idx="1"/>
          </p:nvPr>
        </p:nvSpPr>
        <p:spPr>
          <a:xfrm>
            <a:off x="766445" y="1517014"/>
            <a:ext cx="10659110" cy="4351338"/>
          </a:xfrm>
        </p:spPr>
        <p:txBody>
          <a:bodyPr/>
          <a:lstStyle/>
          <a:p>
            <a:r>
              <a:rPr lang="en-IN"/>
              <a:t>Emotions can make us run away, fight back, approach something positive, or allow us to relax.</a:t>
            </a:r>
          </a:p>
          <a:p>
            <a:endParaRPr lang="en-IN"/>
          </a:p>
          <a:p>
            <a:r>
              <a:rPr lang="en-IN"/>
              <a:t>ventromedial prefrontal cortex is highly implicated in connecting emotional responses to behaviour – patients with lesions to this region can show emotional responses, but are unable to make use of those emotions in guiding their behaviour (Bechara 2000; </a:t>
            </a:r>
            <a:r>
              <a:rPr lang="en-IN" err="1"/>
              <a:t>Northoff</a:t>
            </a:r>
            <a:r>
              <a:rPr lang="en-IN"/>
              <a:t> 2006) </a:t>
            </a:r>
          </a:p>
          <a:p>
            <a:r>
              <a:rPr lang="en-IN"/>
              <a:t> </a:t>
            </a:r>
          </a:p>
          <a:p>
            <a:r>
              <a:rPr lang="en-IN"/>
              <a:t>In a study by Mathias </a:t>
            </a:r>
            <a:r>
              <a:rPr lang="en-IN" err="1"/>
              <a:t>Pessiglione</a:t>
            </a:r>
            <a:r>
              <a:rPr lang="en-IN"/>
              <a:t> (</a:t>
            </a:r>
            <a:r>
              <a:rPr lang="en-IN" err="1"/>
              <a:t>Pessiglione</a:t>
            </a:r>
            <a:r>
              <a:rPr lang="en-IN"/>
              <a:t> 2007), it was found that the size of a subliminally presented monetary reward was associated with the strength at which people responded during a choice task. </a:t>
            </a:r>
          </a:p>
          <a:p>
            <a:endParaRPr lang="en-IN"/>
          </a:p>
          <a:p>
            <a:endParaRPr lang="en-US"/>
          </a:p>
        </p:txBody>
      </p:sp>
      <p:pic>
        <p:nvPicPr>
          <p:cNvPr id="20481" name="Picture 1" descr="page6image12780560">
            <a:extLst>
              <a:ext uri="{FF2B5EF4-FFF2-40B4-BE49-F238E27FC236}">
                <a16:creationId xmlns:a16="http://schemas.microsoft.com/office/drawing/2014/main" id="{B5DDDCBC-A7F8-1640-929E-F6E0640F3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496" y="4480561"/>
            <a:ext cx="5673064" cy="237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261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3C0A-18E2-644E-8966-B753D520A7EE}"/>
              </a:ext>
            </a:extLst>
          </p:cNvPr>
          <p:cNvSpPr>
            <a:spLocks noGrp="1"/>
          </p:cNvSpPr>
          <p:nvPr>
            <p:ph type="title"/>
          </p:nvPr>
        </p:nvSpPr>
        <p:spPr/>
        <p:txBody>
          <a:bodyPr>
            <a:normAutofit/>
          </a:bodyPr>
          <a:lstStyle/>
          <a:p>
            <a:r>
              <a:rPr lang="en-IN" b="1"/>
              <a:t>Alterations in cognition </a:t>
            </a:r>
            <a:endParaRPr lang="en-US"/>
          </a:p>
        </p:txBody>
      </p:sp>
      <p:sp>
        <p:nvSpPr>
          <p:cNvPr id="3" name="Content Placeholder 2">
            <a:extLst>
              <a:ext uri="{FF2B5EF4-FFF2-40B4-BE49-F238E27FC236}">
                <a16:creationId xmlns:a16="http://schemas.microsoft.com/office/drawing/2014/main" id="{D3E246FC-BD1F-9841-B4A0-A46A3118CD51}"/>
              </a:ext>
            </a:extLst>
          </p:cNvPr>
          <p:cNvSpPr>
            <a:spLocks noGrp="1"/>
          </p:cNvSpPr>
          <p:nvPr>
            <p:ph idx="1"/>
          </p:nvPr>
        </p:nvSpPr>
        <p:spPr/>
        <p:txBody>
          <a:bodyPr vert="horz" lIns="91440" tIns="45720" rIns="91440" bIns="45720" rtlCol="0" anchor="t">
            <a:normAutofit/>
          </a:bodyPr>
          <a:lstStyle/>
          <a:p>
            <a:r>
              <a:rPr lang="en-IN" err="1"/>
              <a:t>Sabatinelli</a:t>
            </a:r>
            <a:r>
              <a:rPr lang="en-IN"/>
              <a:t> and colleagues (</a:t>
            </a:r>
            <a:r>
              <a:rPr lang="en-IN" err="1"/>
              <a:t>Sabatinelli</a:t>
            </a:r>
            <a:r>
              <a:rPr lang="en-IN"/>
              <a:t> 2005) studied how arousing stimuli could engage the primary sensory cortices. Here, the researchers found that the amygdala and inferior temporal cortex were closely co-activated, suggesting that the amygdala can modulate the engagement of earlier stage processes. Similar findings have been reported by other researchers looking at even earlier visual processes, including the primary visual cortex (</a:t>
            </a:r>
            <a:r>
              <a:rPr lang="en-IN" err="1"/>
              <a:t>Serences</a:t>
            </a:r>
            <a:r>
              <a:rPr lang="en-IN"/>
              <a:t> 2008). </a:t>
            </a:r>
          </a:p>
          <a:p>
            <a:endParaRPr lang="en-IN"/>
          </a:p>
          <a:p>
            <a:endParaRPr lang="en-IN"/>
          </a:p>
          <a:p>
            <a:endParaRPr lang="en-US"/>
          </a:p>
        </p:txBody>
      </p:sp>
      <p:pic>
        <p:nvPicPr>
          <p:cNvPr id="21505" name="Picture 1" descr="page238image12980912">
            <a:extLst>
              <a:ext uri="{FF2B5EF4-FFF2-40B4-BE49-F238E27FC236}">
                <a16:creationId xmlns:a16="http://schemas.microsoft.com/office/drawing/2014/main" id="{0EF2E521-A0E8-9C47-B1F2-9A3056FBD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950" y="3429000"/>
            <a:ext cx="3011170" cy="30111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804AE1-912E-4046-9212-6FF6A4EFD603}"/>
              </a:ext>
            </a:extLst>
          </p:cNvPr>
          <p:cNvSpPr/>
          <p:nvPr/>
        </p:nvSpPr>
        <p:spPr>
          <a:xfrm>
            <a:off x="777240" y="3734256"/>
            <a:ext cx="6096000" cy="1200329"/>
          </a:xfrm>
          <a:prstGeom prst="rect">
            <a:avLst/>
          </a:prstGeom>
        </p:spPr>
        <p:txBody>
          <a:bodyPr>
            <a:spAutoFit/>
          </a:bodyPr>
          <a:lstStyle/>
          <a:p>
            <a:r>
              <a:rPr lang="en-IN" b="1">
                <a:latin typeface="LiberationSerif"/>
              </a:rPr>
              <a:t>mere exposure effect </a:t>
            </a:r>
            <a:r>
              <a:rPr lang="en-IN">
                <a:latin typeface="LiberationSerif"/>
              </a:rPr>
              <a:t>is the phenomenon where a stimulus that is repeated leads to a more positive evaluation, compared to comparable stimuli that are not seen multiple times (Zajonc 2001; Zajonc 1968; </a:t>
            </a:r>
            <a:r>
              <a:rPr lang="en-IN" err="1">
                <a:latin typeface="LiberationSerif"/>
              </a:rPr>
              <a:t>Falkenbach</a:t>
            </a:r>
            <a:r>
              <a:rPr lang="en-IN">
                <a:latin typeface="LiberationSerif"/>
              </a:rPr>
              <a:t> 2013) </a:t>
            </a:r>
            <a:endParaRPr lang="en-IN"/>
          </a:p>
        </p:txBody>
      </p:sp>
    </p:spTree>
    <p:extLst>
      <p:ext uri="{BB962C8B-B14F-4D97-AF65-F5344CB8AC3E}">
        <p14:creationId xmlns:p14="http://schemas.microsoft.com/office/powerpoint/2010/main" val="3387136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B049-C44A-564E-AC7A-C05A71FB97D9}"/>
              </a:ext>
            </a:extLst>
          </p:cNvPr>
          <p:cNvSpPr>
            <a:spLocks noGrp="1"/>
          </p:cNvSpPr>
          <p:nvPr>
            <p:ph type="title"/>
          </p:nvPr>
        </p:nvSpPr>
        <p:spPr/>
        <p:txBody>
          <a:bodyPr>
            <a:normAutofit/>
          </a:bodyPr>
          <a:lstStyle/>
          <a:p>
            <a:r>
              <a:rPr lang="en-IN" b="1"/>
              <a:t>Heuristics and Social Signalling </a:t>
            </a:r>
            <a:endParaRPr lang="en-US"/>
          </a:p>
        </p:txBody>
      </p:sp>
      <p:sp>
        <p:nvSpPr>
          <p:cNvPr id="3" name="Content Placeholder 2">
            <a:extLst>
              <a:ext uri="{FF2B5EF4-FFF2-40B4-BE49-F238E27FC236}">
                <a16:creationId xmlns:a16="http://schemas.microsoft.com/office/drawing/2014/main" id="{EA1D8961-0A92-B34C-B617-0A5C6ACBB8C7}"/>
              </a:ext>
            </a:extLst>
          </p:cNvPr>
          <p:cNvSpPr>
            <a:spLocks noGrp="1"/>
          </p:cNvSpPr>
          <p:nvPr>
            <p:ph idx="1"/>
          </p:nvPr>
        </p:nvSpPr>
        <p:spPr/>
        <p:txBody>
          <a:bodyPr/>
          <a:lstStyle/>
          <a:p>
            <a:r>
              <a:rPr lang="en-IN"/>
              <a:t>emotions operate as a guiding principle for such shortcuts. If the immediate emotional responses evaluate something as threatening, our choices will be affected accordingly, even in the complete absence of conscious processing </a:t>
            </a:r>
          </a:p>
          <a:p>
            <a:endParaRPr lang="en-US"/>
          </a:p>
        </p:txBody>
      </p:sp>
      <p:sp>
        <p:nvSpPr>
          <p:cNvPr id="4" name="Rectangle 3">
            <a:extLst>
              <a:ext uri="{FF2B5EF4-FFF2-40B4-BE49-F238E27FC236}">
                <a16:creationId xmlns:a16="http://schemas.microsoft.com/office/drawing/2014/main" id="{EDCA6F6C-198F-1747-958B-2D1187C8A75F}"/>
              </a:ext>
            </a:extLst>
          </p:cNvPr>
          <p:cNvSpPr/>
          <p:nvPr/>
        </p:nvSpPr>
        <p:spPr>
          <a:xfrm>
            <a:off x="1066800" y="3429000"/>
            <a:ext cx="9768840" cy="2585323"/>
          </a:xfrm>
          <a:prstGeom prst="rect">
            <a:avLst/>
          </a:prstGeom>
        </p:spPr>
        <p:txBody>
          <a:bodyPr wrap="square">
            <a:spAutoFit/>
          </a:bodyPr>
          <a:lstStyle/>
          <a:p>
            <a:r>
              <a:rPr lang="en-IN" b="1">
                <a:latin typeface="LiberationSerif"/>
              </a:rPr>
              <a:t>Language </a:t>
            </a:r>
            <a:r>
              <a:rPr lang="en-IN">
                <a:latin typeface="LiberationSerif"/>
              </a:rPr>
              <a:t>– communicated as text or speech, what we say is ultimately a statement of emotions and feelings, such as “I feel sad” </a:t>
            </a:r>
          </a:p>
          <a:p>
            <a:endParaRPr lang="en-IN">
              <a:latin typeface="LiberationSerif"/>
            </a:endParaRPr>
          </a:p>
          <a:p>
            <a:r>
              <a:rPr lang="en-IN" b="1">
                <a:latin typeface="LiberationSerif"/>
              </a:rPr>
              <a:t>Intonation </a:t>
            </a:r>
            <a:r>
              <a:rPr lang="en-IN">
                <a:latin typeface="LiberationSerif"/>
              </a:rPr>
              <a:t>– we use our voices to underline or even contradict war we say. Even shouts and cries that have no language contents per se, can function as meaningful emotional expressions</a:t>
            </a:r>
          </a:p>
          <a:p>
            <a:br>
              <a:rPr lang="en-IN">
                <a:latin typeface="LiberationSerif"/>
              </a:rPr>
            </a:br>
            <a:r>
              <a:rPr lang="en-IN" b="1">
                <a:latin typeface="LiberationSerif"/>
              </a:rPr>
              <a:t>Gestures </a:t>
            </a:r>
            <a:r>
              <a:rPr lang="en-IN">
                <a:latin typeface="LiberationSerif"/>
              </a:rPr>
              <a:t>– the way we use our hands and body can be used to appear threatening, angry, happy or sad</a:t>
            </a:r>
          </a:p>
          <a:p>
            <a:br>
              <a:rPr lang="en-IN">
                <a:latin typeface="LiberationSerif"/>
              </a:rPr>
            </a:br>
            <a:r>
              <a:rPr lang="en-IN" b="1">
                <a:latin typeface="LiberationSerif"/>
              </a:rPr>
              <a:t>Blushing </a:t>
            </a:r>
            <a:r>
              <a:rPr lang="en-IN">
                <a:latin typeface="LiberationSerif"/>
              </a:rPr>
              <a:t>– related to facial expressions, but can work as a powerful social cue </a:t>
            </a:r>
            <a:endParaRPr lang="en-IN"/>
          </a:p>
        </p:txBody>
      </p:sp>
    </p:spTree>
    <p:extLst>
      <p:ext uri="{BB962C8B-B14F-4D97-AF65-F5344CB8AC3E}">
        <p14:creationId xmlns:p14="http://schemas.microsoft.com/office/powerpoint/2010/main" val="656370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descr="page244image12756320">
            <a:extLst>
              <a:ext uri="{FF2B5EF4-FFF2-40B4-BE49-F238E27FC236}">
                <a16:creationId xmlns:a16="http://schemas.microsoft.com/office/drawing/2014/main" id="{2692E282-64C9-0946-AC3E-2449C1CD7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242" y="868678"/>
            <a:ext cx="9750829" cy="521208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244image2306048">
            <a:extLst>
              <a:ext uri="{FF2B5EF4-FFF2-40B4-BE49-F238E27FC236}">
                <a16:creationId xmlns:a16="http://schemas.microsoft.com/office/drawing/2014/main" id="{D20E690F-3E77-8849-991D-6E0AB7776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79" y="822959"/>
            <a:ext cx="2788859" cy="4571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page244image2294528">
            <a:extLst>
              <a:ext uri="{FF2B5EF4-FFF2-40B4-BE49-F238E27FC236}">
                <a16:creationId xmlns:a16="http://schemas.microsoft.com/office/drawing/2014/main" id="{75DF1A9B-6EFD-3143-ACDF-440506DC67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880" y="822959"/>
            <a:ext cx="7406478" cy="45719"/>
          </a:xfrm>
          <a:prstGeom prst="rect">
            <a:avLst/>
          </a:prstGeom>
          <a:noFill/>
          <a:extLst>
            <a:ext uri="{909E8E84-426E-40DD-AFC4-6F175D3DCCD1}">
              <a14:hiddenFill xmlns:a14="http://schemas.microsoft.com/office/drawing/2010/main">
                <a:solidFill>
                  <a:srgbClr val="FFFFFF"/>
                </a:solidFill>
              </a14:hiddenFill>
            </a:ext>
          </a:extLst>
        </p:spPr>
      </p:pic>
      <p:pic>
        <p:nvPicPr>
          <p:cNvPr id="22533" name="Picture 5" descr="page244image2306432">
            <a:extLst>
              <a:ext uri="{FF2B5EF4-FFF2-40B4-BE49-F238E27FC236}">
                <a16:creationId xmlns:a16="http://schemas.microsoft.com/office/drawing/2014/main" id="{0098E28D-C2B2-9A4A-BF0D-71618984BC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880" y="822959"/>
            <a:ext cx="2285950" cy="45719"/>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descr="page244image2295680">
            <a:extLst>
              <a:ext uri="{FF2B5EF4-FFF2-40B4-BE49-F238E27FC236}">
                <a16:creationId xmlns:a16="http://schemas.microsoft.com/office/drawing/2014/main" id="{FBB68B30-6129-874F-996A-7AC98540CD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5879" y="822959"/>
            <a:ext cx="3703239" cy="4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59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7F52B3-08B4-4D76-BFE5-EC4413E49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C157D4-C211-47CF-9526-9BC11484A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13" name="decorative circles">
            <a:extLst>
              <a:ext uri="{FF2B5EF4-FFF2-40B4-BE49-F238E27FC236}">
                <a16:creationId xmlns:a16="http://schemas.microsoft.com/office/drawing/2014/main" id="{F086E6B5-2390-45BD-B5EA-EDF4B6461C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2361" y="253193"/>
            <a:ext cx="11848380" cy="6229550"/>
            <a:chOff x="162361" y="253193"/>
            <a:chExt cx="11848380" cy="6229550"/>
          </a:xfrm>
        </p:grpSpPr>
        <p:sp>
          <p:nvSpPr>
            <p:cNvPr id="14" name="Oval 13">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0439" y="253193"/>
              <a:ext cx="150552" cy="150552"/>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44300" y="44305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361" y="366560"/>
              <a:ext cx="309716" cy="309716"/>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0638" y="588622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5072" y="6176963"/>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9653" y="596561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F6308973-79F6-F34A-A6D1-99EFFCD7D225}"/>
              </a:ext>
            </a:extLst>
          </p:cNvPr>
          <p:cNvGraphicFramePr>
            <a:graphicFrameLocks noGrp="1"/>
          </p:cNvGraphicFramePr>
          <p:nvPr>
            <p:ph idx="1"/>
            <p:extLst>
              <p:ext uri="{D42A27DB-BD31-4B8C-83A1-F6EECF244321}">
                <p14:modId xmlns:p14="http://schemas.microsoft.com/office/powerpoint/2010/main" val="510182487"/>
              </p:ext>
            </p:extLst>
          </p:nvPr>
        </p:nvGraphicFramePr>
        <p:xfrm>
          <a:off x="1010124" y="1303829"/>
          <a:ext cx="9950137" cy="3952984"/>
        </p:xfrm>
        <a:graphic>
          <a:graphicData uri="http://schemas.openxmlformats.org/drawingml/2006/table">
            <a:tbl>
              <a:tblPr firstRow="1" bandRow="1"/>
              <a:tblGrid>
                <a:gridCol w="5041715">
                  <a:extLst>
                    <a:ext uri="{9D8B030D-6E8A-4147-A177-3AD203B41FA5}">
                      <a16:colId xmlns:a16="http://schemas.microsoft.com/office/drawing/2014/main" val="2043698609"/>
                    </a:ext>
                  </a:extLst>
                </a:gridCol>
                <a:gridCol w="4908422">
                  <a:extLst>
                    <a:ext uri="{9D8B030D-6E8A-4147-A177-3AD203B41FA5}">
                      <a16:colId xmlns:a16="http://schemas.microsoft.com/office/drawing/2014/main" val="2856508277"/>
                    </a:ext>
                  </a:extLst>
                </a:gridCol>
              </a:tblGrid>
              <a:tr h="536825">
                <a:tc>
                  <a:txBody>
                    <a:bodyPr/>
                    <a:lstStyle/>
                    <a:p>
                      <a:pPr algn="ctr" fontAlgn="t"/>
                      <a:r>
                        <a:rPr lang="en-IN" sz="2400" b="1">
                          <a:effectLst/>
                        </a:rPr>
                        <a:t>Enforced Change</a:t>
                      </a:r>
                      <a:endParaRPr lang="en-IN" sz="2400">
                        <a:effectLst/>
                      </a:endParaRP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t"/>
                      <a:r>
                        <a:rPr lang="en-IN" sz="2400" b="1">
                          <a:effectLst/>
                        </a:rPr>
                        <a:t>Nudge Techniques</a:t>
                      </a:r>
                      <a:endParaRPr lang="en-IN" sz="2400">
                        <a:effectLst/>
                      </a:endParaRP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982782399"/>
                  </a:ext>
                </a:extLst>
              </a:tr>
              <a:tr h="902842">
                <a:tc>
                  <a:txBody>
                    <a:bodyPr/>
                    <a:lstStyle/>
                    <a:p>
                      <a:pPr fontAlgn="t"/>
                      <a:r>
                        <a:rPr lang="en-IN" sz="2400">
                          <a:effectLst/>
                        </a:rPr>
                        <a:t>Instructing a small child to tidy his/her room.</a:t>
                      </a: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sz="2400">
                          <a:effectLst/>
                        </a:rPr>
                        <a:t>Playing a 'room-tidying' game with the child.</a:t>
                      </a: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55563836"/>
                  </a:ext>
                </a:extLst>
              </a:tr>
              <a:tr h="902842">
                <a:tc>
                  <a:txBody>
                    <a:bodyPr/>
                    <a:lstStyle/>
                    <a:p>
                      <a:pPr fontAlgn="t"/>
                      <a:r>
                        <a:rPr lang="en-IN" sz="2400">
                          <a:effectLst/>
                        </a:rPr>
                        <a:t>Erecting signs saying 'no littering' and warning of fines.</a:t>
                      </a: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sz="2400">
                          <a:effectLst/>
                        </a:rPr>
                        <a:t>Improving the availability and visibility of litter bins.</a:t>
                      </a: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122239508"/>
                  </a:ext>
                </a:extLst>
              </a:tr>
              <a:tr h="536825">
                <a:tc>
                  <a:txBody>
                    <a:bodyPr/>
                    <a:lstStyle/>
                    <a:p>
                      <a:pPr fontAlgn="t"/>
                      <a:r>
                        <a:rPr lang="en-IN" sz="2400">
                          <a:effectLst/>
                        </a:rPr>
                        <a:t>Joining a gym.</a:t>
                      </a: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sz="2400">
                          <a:effectLst/>
                        </a:rPr>
                        <a:t>Using the stairs.</a:t>
                      </a: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370448353"/>
                  </a:ext>
                </a:extLst>
              </a:tr>
              <a:tr h="536825">
                <a:tc>
                  <a:txBody>
                    <a:bodyPr/>
                    <a:lstStyle/>
                    <a:p>
                      <a:pPr fontAlgn="t"/>
                      <a:r>
                        <a:rPr lang="en-IN" sz="2400">
                          <a:effectLst/>
                        </a:rPr>
                        <a:t>Counting calories.</a:t>
                      </a: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sz="2400">
                          <a:effectLst/>
                        </a:rPr>
                        <a:t>Smaller plate.</a:t>
                      </a:r>
                    </a:p>
                  </a:txBody>
                  <a:tcPr marL="122006" marR="122006" marT="61003" marB="61003">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918492610"/>
                  </a:ext>
                </a:extLst>
              </a:tr>
              <a:tr h="536825">
                <a:tc>
                  <a:txBody>
                    <a:bodyPr/>
                    <a:lstStyle/>
                    <a:p>
                      <a:pPr fontAlgn="t"/>
                      <a:r>
                        <a:rPr lang="en-IN" sz="2400">
                          <a:effectLst/>
                        </a:rPr>
                        <a:t>Weekly food shop budgeting.</a:t>
                      </a:r>
                    </a:p>
                  </a:txBody>
                  <a:tcPr marL="122006" marR="122006" marT="61003" marB="61003">
                    <a:lnL>
                      <a:noFill/>
                    </a:lnL>
                    <a:lnR>
                      <a:noFill/>
                    </a:lnR>
                    <a:lnT w="9525" cap="flat" cmpd="sng" algn="ctr">
                      <a:solidFill>
                        <a:srgbClr val="DEE2E6"/>
                      </a:solidFill>
                      <a:prstDash val="solid"/>
                      <a:round/>
                      <a:headEnd type="none" w="med" len="med"/>
                      <a:tailEnd type="none" w="med" len="med"/>
                    </a:lnT>
                    <a:lnB>
                      <a:noFill/>
                    </a:lnB>
                  </a:tcPr>
                </a:tc>
                <a:tc>
                  <a:txBody>
                    <a:bodyPr/>
                    <a:lstStyle/>
                    <a:p>
                      <a:pPr fontAlgn="t"/>
                      <a:r>
                        <a:rPr lang="en-IN" sz="2400">
                          <a:effectLst/>
                        </a:rPr>
                        <a:t>Use a basket instead of a trolley.</a:t>
                      </a:r>
                    </a:p>
                  </a:txBody>
                  <a:tcPr marL="122006" marR="122006" marT="61003" marB="61003">
                    <a:lnL>
                      <a:noFill/>
                    </a:lnL>
                    <a:lnR>
                      <a:noFill/>
                    </a:lnR>
                    <a:lnT w="9525" cap="flat" cmpd="sng" algn="ctr">
                      <a:solidFill>
                        <a:srgbClr val="DEE2E6"/>
                      </a:solidFill>
                      <a:prstDash val="solid"/>
                      <a:round/>
                      <a:headEnd type="none" w="med" len="med"/>
                      <a:tailEnd type="none" w="med" len="med"/>
                    </a:lnT>
                    <a:lnB>
                      <a:noFill/>
                    </a:lnB>
                  </a:tcPr>
                </a:tc>
                <a:extLst>
                  <a:ext uri="{0D108BD9-81ED-4DB2-BD59-A6C34878D82A}">
                    <a16:rowId xmlns:a16="http://schemas.microsoft.com/office/drawing/2014/main" val="2574162617"/>
                  </a:ext>
                </a:extLst>
              </a:tr>
            </a:tbl>
          </a:graphicData>
        </a:graphic>
      </p:graphicFrame>
    </p:spTree>
    <p:extLst>
      <p:ext uri="{BB962C8B-B14F-4D97-AF65-F5344CB8AC3E}">
        <p14:creationId xmlns:p14="http://schemas.microsoft.com/office/powerpoint/2010/main" val="2132846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ehavioral Finance: Understanding How Biases Impact Decisions">
            <a:extLst>
              <a:ext uri="{FF2B5EF4-FFF2-40B4-BE49-F238E27FC236}">
                <a16:creationId xmlns:a16="http://schemas.microsoft.com/office/drawing/2014/main" id="{85F8A72A-1AA1-2941-926A-AB4DCAFAF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199" y="312420"/>
            <a:ext cx="10691601" cy="623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24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23EF4A-2EBE-2B4A-973D-A98B21F470AC}"/>
              </a:ext>
            </a:extLst>
          </p:cNvPr>
          <p:cNvSpPr/>
          <p:nvPr/>
        </p:nvSpPr>
        <p:spPr>
          <a:xfrm>
            <a:off x="820420" y="382399"/>
            <a:ext cx="11064240" cy="3170099"/>
          </a:xfrm>
          <a:prstGeom prst="rect">
            <a:avLst/>
          </a:prstGeom>
        </p:spPr>
        <p:txBody>
          <a:bodyPr wrap="square">
            <a:spAutoFit/>
          </a:bodyPr>
          <a:lstStyle/>
          <a:p>
            <a:r>
              <a:rPr lang="en-IN" sz="2000" b="1">
                <a:solidFill>
                  <a:srgbClr val="333333"/>
                </a:solidFill>
                <a:latin typeface="Arial" panose="020B0604020202020204" pitchFamily="34" charset="0"/>
              </a:rPr>
              <a:t>Scenario 1</a:t>
            </a:r>
            <a:r>
              <a:rPr lang="en-IN" sz="2000">
                <a:solidFill>
                  <a:srgbClr val="333333"/>
                </a:solidFill>
                <a:latin typeface="Arial" panose="020B0604020202020204" pitchFamily="34" charset="0"/>
              </a:rPr>
              <a:t>: Participants started with $1000. They then could choose between:</a:t>
            </a:r>
          </a:p>
          <a:p>
            <a:endParaRPr lang="en-IN" sz="2000">
              <a:solidFill>
                <a:srgbClr val="333333"/>
              </a:solidFill>
              <a:latin typeface="Arial" panose="020B0604020202020204" pitchFamily="34" charset="0"/>
            </a:endParaRPr>
          </a:p>
          <a:p>
            <a:pPr>
              <a:buFont typeface="+mj-lt"/>
              <a:buAutoNum type="arabicPeriod"/>
            </a:pPr>
            <a:r>
              <a:rPr lang="en-IN" sz="2000">
                <a:solidFill>
                  <a:srgbClr val="333333"/>
                </a:solidFill>
                <a:latin typeface="Arial" panose="020B0604020202020204" pitchFamily="34" charset="0"/>
              </a:rPr>
              <a:t>Winning $1000 with a 50% probability (and winning $0 with a 50% probability), or</a:t>
            </a:r>
          </a:p>
          <a:p>
            <a:pPr>
              <a:buFont typeface="+mj-lt"/>
              <a:buAutoNum type="arabicPeriod"/>
            </a:pPr>
            <a:r>
              <a:rPr lang="en-IN" sz="2000">
                <a:solidFill>
                  <a:srgbClr val="333333"/>
                </a:solidFill>
                <a:latin typeface="Arial" panose="020B0604020202020204" pitchFamily="34" charset="0"/>
              </a:rPr>
              <a:t>Getting another $500 for sure.</a:t>
            </a:r>
          </a:p>
          <a:p>
            <a:endParaRPr lang="en-IN" sz="2000">
              <a:solidFill>
                <a:srgbClr val="333333"/>
              </a:solidFill>
              <a:latin typeface="Arial" panose="020B0604020202020204" pitchFamily="34" charset="0"/>
            </a:endParaRPr>
          </a:p>
          <a:p>
            <a:endParaRPr lang="en-IN" sz="2000">
              <a:solidFill>
                <a:srgbClr val="333333"/>
              </a:solidFill>
              <a:latin typeface="Arial" panose="020B0604020202020204" pitchFamily="34" charset="0"/>
            </a:endParaRPr>
          </a:p>
          <a:p>
            <a:r>
              <a:rPr lang="en-IN" sz="2000" b="1">
                <a:solidFill>
                  <a:srgbClr val="333333"/>
                </a:solidFill>
                <a:latin typeface="Arial" panose="020B0604020202020204" pitchFamily="34" charset="0"/>
              </a:rPr>
              <a:t>Scenario 2: </a:t>
            </a:r>
            <a:r>
              <a:rPr lang="en-IN" sz="2000">
                <a:solidFill>
                  <a:srgbClr val="333333"/>
                </a:solidFill>
                <a:latin typeface="Arial" panose="020B0604020202020204" pitchFamily="34" charset="0"/>
              </a:rPr>
              <a:t>Participants started with $2000. They then could choose between:</a:t>
            </a:r>
          </a:p>
          <a:p>
            <a:endParaRPr lang="en-IN" sz="2000">
              <a:solidFill>
                <a:srgbClr val="333333"/>
              </a:solidFill>
              <a:latin typeface="Arial" panose="020B0604020202020204" pitchFamily="34" charset="0"/>
            </a:endParaRPr>
          </a:p>
          <a:p>
            <a:pPr>
              <a:buFont typeface="+mj-lt"/>
              <a:buAutoNum type="arabicPeriod" startAt="3"/>
            </a:pPr>
            <a:r>
              <a:rPr lang="en-IN" sz="2000">
                <a:solidFill>
                  <a:srgbClr val="333333"/>
                </a:solidFill>
                <a:latin typeface="Arial" panose="020B0604020202020204" pitchFamily="34" charset="0"/>
              </a:rPr>
              <a:t>Losing $1000 with a 50% probability (and losing $0 with a 50% probability), or</a:t>
            </a:r>
          </a:p>
          <a:p>
            <a:pPr>
              <a:buFont typeface="+mj-lt"/>
              <a:buAutoNum type="arabicPeriod" startAt="4"/>
            </a:pPr>
            <a:r>
              <a:rPr lang="en-IN" sz="2000">
                <a:solidFill>
                  <a:srgbClr val="333333"/>
                </a:solidFill>
                <a:latin typeface="Arial" panose="020B0604020202020204" pitchFamily="34" charset="0"/>
              </a:rPr>
              <a:t>Losing $500 for sure.</a:t>
            </a:r>
            <a:endParaRPr lang="en-IN" sz="2000" b="0" i="0" u="none" strike="noStrike">
              <a:solidFill>
                <a:srgbClr val="333333"/>
              </a:solidFill>
              <a:effectLst/>
              <a:latin typeface="Arial" panose="020B0604020202020204" pitchFamily="34" charset="0"/>
            </a:endParaRPr>
          </a:p>
        </p:txBody>
      </p:sp>
      <p:pic>
        <p:nvPicPr>
          <p:cNvPr id="3074" name="Picture 2" descr="Decision diagram of 2 scenarios framed as either a gain or a loss, with initial gift amounts">
            <a:extLst>
              <a:ext uri="{FF2B5EF4-FFF2-40B4-BE49-F238E27FC236}">
                <a16:creationId xmlns:a16="http://schemas.microsoft.com/office/drawing/2014/main" id="{63D13E03-C69D-FF42-8780-6D7249459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880" y="3238500"/>
            <a:ext cx="6497320" cy="34364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DF3C3E-7B95-4964-AA23-E7CB18797D70}"/>
              </a:ext>
            </a:extLst>
          </p:cNvPr>
          <p:cNvSpPr txBox="1"/>
          <p:nvPr/>
        </p:nvSpPr>
        <p:spPr>
          <a:xfrm>
            <a:off x="4746171"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5963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1D4BAB-5481-AB40-8BFA-3AFAD131CBAF}"/>
              </a:ext>
            </a:extLst>
          </p:cNvPr>
          <p:cNvGraphicFramePr>
            <a:graphicFrameLocks noGrp="1"/>
          </p:cNvGraphicFramePr>
          <p:nvPr>
            <p:extLst>
              <p:ext uri="{D42A27DB-BD31-4B8C-83A1-F6EECF244321}">
                <p14:modId xmlns:p14="http://schemas.microsoft.com/office/powerpoint/2010/main" val="828567616"/>
              </p:ext>
            </p:extLst>
          </p:nvPr>
        </p:nvGraphicFramePr>
        <p:xfrm>
          <a:off x="2194205" y="1542332"/>
          <a:ext cx="8299092" cy="3773336"/>
        </p:xfrm>
        <a:graphic>
          <a:graphicData uri="http://schemas.openxmlformats.org/drawingml/2006/table">
            <a:tbl>
              <a:tblPr/>
              <a:tblGrid>
                <a:gridCol w="4149546">
                  <a:extLst>
                    <a:ext uri="{9D8B030D-6E8A-4147-A177-3AD203B41FA5}">
                      <a16:colId xmlns:a16="http://schemas.microsoft.com/office/drawing/2014/main" val="698013074"/>
                    </a:ext>
                  </a:extLst>
                </a:gridCol>
                <a:gridCol w="4149546">
                  <a:extLst>
                    <a:ext uri="{9D8B030D-6E8A-4147-A177-3AD203B41FA5}">
                      <a16:colId xmlns:a16="http://schemas.microsoft.com/office/drawing/2014/main" val="3994818884"/>
                    </a:ext>
                  </a:extLst>
                </a:gridCol>
              </a:tblGrid>
              <a:tr h="471667">
                <a:tc>
                  <a:txBody>
                    <a:bodyPr/>
                    <a:lstStyle/>
                    <a:p>
                      <a:pPr algn="ctr" fontAlgn="t"/>
                      <a:r>
                        <a:rPr lang="en-IN" b="1">
                          <a:effectLst/>
                        </a:rPr>
                        <a:t>'Human'</a:t>
                      </a:r>
                      <a:endParaRPr lang="en-IN">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t"/>
                      <a:r>
                        <a:rPr lang="en-IN" b="1">
                          <a:effectLst/>
                        </a:rPr>
                        <a:t>'Econ'</a:t>
                      </a:r>
                      <a:endParaRPr lang="en-IN">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533487439"/>
                  </a:ext>
                </a:extLst>
              </a:tr>
              <a:tr h="471667">
                <a:tc>
                  <a:txBody>
                    <a:bodyPr/>
                    <a:lstStyle/>
                    <a:p>
                      <a:pPr algn="ctr" fontAlgn="t"/>
                      <a:r>
                        <a:rPr lang="en-IN" b="1">
                          <a:effectLst/>
                        </a:rPr>
                        <a:t>Automatic system</a:t>
                      </a:r>
                      <a:endParaRPr lang="en-IN">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ctr" fontAlgn="t"/>
                      <a:r>
                        <a:rPr lang="en-IN" b="1">
                          <a:effectLst/>
                        </a:rPr>
                        <a:t>Reflective system</a:t>
                      </a:r>
                      <a:endParaRPr lang="en-IN">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4270108310"/>
                  </a:ext>
                </a:extLst>
              </a:tr>
              <a:tr h="471667">
                <a:tc>
                  <a:txBody>
                    <a:bodyPr/>
                    <a:lstStyle/>
                    <a:p>
                      <a:pPr fontAlgn="t"/>
                      <a:r>
                        <a:rPr lang="en-IN">
                          <a:effectLst/>
                        </a:rPr>
                        <a:t>Uncontrolled</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a:effectLst/>
                        </a:rPr>
                        <a:t>Controlled</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638416747"/>
                  </a:ext>
                </a:extLst>
              </a:tr>
              <a:tr h="471667">
                <a:tc>
                  <a:txBody>
                    <a:bodyPr/>
                    <a:lstStyle/>
                    <a:p>
                      <a:pPr fontAlgn="t"/>
                      <a:r>
                        <a:rPr lang="en-IN">
                          <a:effectLst/>
                        </a:rPr>
                        <a:t>Effortless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a:effectLst/>
                        </a:rPr>
                        <a:t>Effortful</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995389443"/>
                  </a:ext>
                </a:extLst>
              </a:tr>
              <a:tr h="471667">
                <a:tc>
                  <a:txBody>
                    <a:bodyPr/>
                    <a:lstStyle/>
                    <a:p>
                      <a:pPr fontAlgn="t"/>
                      <a:r>
                        <a:rPr lang="en-IN">
                          <a:effectLst/>
                        </a:rPr>
                        <a:t>Associative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a:effectLst/>
                        </a:rPr>
                        <a:t>Deductive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92950540"/>
                  </a:ext>
                </a:extLst>
              </a:tr>
              <a:tr h="471667">
                <a:tc>
                  <a:txBody>
                    <a:bodyPr/>
                    <a:lstStyle/>
                    <a:p>
                      <a:pPr fontAlgn="t"/>
                      <a:r>
                        <a:rPr lang="en-IN">
                          <a:effectLst/>
                        </a:rPr>
                        <a:t>Fast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a:effectLst/>
                        </a:rPr>
                        <a:t>Slow</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686593432"/>
                  </a:ext>
                </a:extLst>
              </a:tr>
              <a:tr h="471667">
                <a:tc>
                  <a:txBody>
                    <a:bodyPr/>
                    <a:lstStyle/>
                    <a:p>
                      <a:pPr fontAlgn="t"/>
                      <a:r>
                        <a:rPr lang="en-IN">
                          <a:effectLst/>
                        </a:rPr>
                        <a:t>Unconscious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fontAlgn="t"/>
                      <a:r>
                        <a:rPr lang="en-IN">
                          <a:effectLst/>
                        </a:rPr>
                        <a:t>Self-aware</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1488584653"/>
                  </a:ext>
                </a:extLst>
              </a:tr>
              <a:tr h="471667">
                <a:tc>
                  <a:txBody>
                    <a:bodyPr/>
                    <a:lstStyle/>
                    <a:p>
                      <a:pPr fontAlgn="t"/>
                      <a:r>
                        <a:rPr lang="en-IN">
                          <a:effectLst/>
                        </a:rPr>
                        <a:t>Skilled</a:t>
                      </a:r>
                    </a:p>
                  </a:txBody>
                  <a:tcPr>
                    <a:lnL>
                      <a:noFill/>
                    </a:lnL>
                    <a:lnR>
                      <a:noFill/>
                    </a:lnR>
                    <a:lnT w="9525" cap="flat" cmpd="sng" algn="ctr">
                      <a:solidFill>
                        <a:srgbClr val="DEE2E6"/>
                      </a:solidFill>
                      <a:prstDash val="solid"/>
                      <a:round/>
                      <a:headEnd type="none" w="med" len="med"/>
                      <a:tailEnd type="none" w="med" len="med"/>
                    </a:lnT>
                    <a:lnB>
                      <a:noFill/>
                    </a:lnB>
                  </a:tcPr>
                </a:tc>
                <a:tc>
                  <a:txBody>
                    <a:bodyPr/>
                    <a:lstStyle/>
                    <a:p>
                      <a:pPr fontAlgn="t"/>
                      <a:r>
                        <a:rPr lang="en-IN">
                          <a:effectLst/>
                        </a:rPr>
                        <a:t>Rule-following</a:t>
                      </a:r>
                    </a:p>
                  </a:txBody>
                  <a:tcPr>
                    <a:lnL>
                      <a:noFill/>
                    </a:lnL>
                    <a:lnR>
                      <a:noFill/>
                    </a:lnR>
                    <a:lnT w="9525" cap="flat" cmpd="sng" algn="ctr">
                      <a:solidFill>
                        <a:srgbClr val="DEE2E6"/>
                      </a:solidFill>
                      <a:prstDash val="solid"/>
                      <a:round/>
                      <a:headEnd type="none" w="med" len="med"/>
                      <a:tailEnd type="none" w="med" len="med"/>
                    </a:lnT>
                    <a:lnB>
                      <a:noFill/>
                    </a:lnB>
                  </a:tcPr>
                </a:tc>
                <a:extLst>
                  <a:ext uri="{0D108BD9-81ED-4DB2-BD59-A6C34878D82A}">
                    <a16:rowId xmlns:a16="http://schemas.microsoft.com/office/drawing/2014/main" val="1697254945"/>
                  </a:ext>
                </a:extLst>
              </a:tr>
            </a:tbl>
          </a:graphicData>
        </a:graphic>
      </p:graphicFrame>
    </p:spTree>
    <p:extLst>
      <p:ext uri="{BB962C8B-B14F-4D97-AF65-F5344CB8AC3E}">
        <p14:creationId xmlns:p14="http://schemas.microsoft.com/office/powerpoint/2010/main" val="225556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12FA-F804-2141-9B8B-2B1935EAEFF1}"/>
              </a:ext>
            </a:extLst>
          </p:cNvPr>
          <p:cNvSpPr>
            <a:spLocks noGrp="1"/>
          </p:cNvSpPr>
          <p:nvPr>
            <p:ph type="title"/>
          </p:nvPr>
        </p:nvSpPr>
        <p:spPr/>
        <p:txBody>
          <a:bodyPr/>
          <a:lstStyle/>
          <a:p>
            <a:r>
              <a:rPr lang="en-IN"/>
              <a:t>Additional 'Nudges'</a:t>
            </a:r>
            <a:endParaRPr lang="en-US"/>
          </a:p>
        </p:txBody>
      </p:sp>
      <p:sp>
        <p:nvSpPr>
          <p:cNvPr id="3" name="Content Placeholder 2">
            <a:extLst>
              <a:ext uri="{FF2B5EF4-FFF2-40B4-BE49-F238E27FC236}">
                <a16:creationId xmlns:a16="http://schemas.microsoft.com/office/drawing/2014/main" id="{56CDC339-5750-A446-A026-E5CD08168A3B}"/>
              </a:ext>
            </a:extLst>
          </p:cNvPr>
          <p:cNvSpPr>
            <a:spLocks noGrp="1"/>
          </p:cNvSpPr>
          <p:nvPr>
            <p:ph idx="1"/>
          </p:nvPr>
        </p:nvSpPr>
        <p:spPr/>
        <p:txBody>
          <a:bodyPr>
            <a:normAutofit/>
          </a:bodyPr>
          <a:lstStyle/>
          <a:p>
            <a:r>
              <a:rPr lang="en-IN"/>
              <a:t>Positioning - moving things, prominence</a:t>
            </a:r>
          </a:p>
          <a:p>
            <a:r>
              <a:rPr lang="en-IN"/>
              <a:t>Limiting - expiry dates, limited stock</a:t>
            </a:r>
          </a:p>
          <a:p>
            <a:r>
              <a:rPr lang="en-IN"/>
              <a:t>Sympathy - ease of adoption, path of least resistance</a:t>
            </a:r>
          </a:p>
          <a:p>
            <a:r>
              <a:rPr lang="en-IN"/>
              <a:t>Accessibility - efficiency of communication, reach, penetration</a:t>
            </a:r>
          </a:p>
          <a:p>
            <a:r>
              <a:rPr lang="en-IN"/>
              <a:t>Likeability - trust, reputation, credibility, honesty, integrity (of '</a:t>
            </a:r>
            <a:r>
              <a:rPr lang="en-IN" err="1"/>
              <a:t>nudger</a:t>
            </a:r>
            <a:r>
              <a:rPr lang="en-IN"/>
              <a:t>')</a:t>
            </a:r>
          </a:p>
          <a:p>
            <a:r>
              <a:rPr lang="en-IN"/>
              <a:t>Relevance - fit with audience needs, self-image, situation</a:t>
            </a:r>
          </a:p>
          <a:p>
            <a:r>
              <a:rPr lang="en-IN"/>
              <a:t>Mood-changers - inspiration, passion, flair, intrigue, humour/</a:t>
            </a:r>
            <a:r>
              <a:rPr lang="en-IN" err="1"/>
              <a:t>humor</a:t>
            </a:r>
            <a:endParaRPr lang="en-IN"/>
          </a:p>
          <a:p>
            <a:r>
              <a:rPr lang="en-IN"/>
              <a:t>Fear - thinking driven by risk or threat</a:t>
            </a:r>
          </a:p>
          <a:p>
            <a:r>
              <a:rPr lang="en-IN"/>
              <a:t>Facilitation - helping people to think and decide</a:t>
            </a:r>
          </a:p>
          <a:p>
            <a:r>
              <a:rPr lang="en-IN"/>
              <a:t>Sensory - sounds/music, smells, touch, colour/color</a:t>
            </a:r>
          </a:p>
          <a:p>
            <a:endParaRPr lang="en-US"/>
          </a:p>
        </p:txBody>
      </p:sp>
    </p:spTree>
    <p:extLst>
      <p:ext uri="{BB962C8B-B14F-4D97-AF65-F5344CB8AC3E}">
        <p14:creationId xmlns:p14="http://schemas.microsoft.com/office/powerpoint/2010/main" val="172863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AB35-C2C3-6747-AE73-945A4D4FB1F4}"/>
              </a:ext>
            </a:extLst>
          </p:cNvPr>
          <p:cNvSpPr>
            <a:spLocks noGrp="1"/>
          </p:cNvSpPr>
          <p:nvPr>
            <p:ph type="title"/>
          </p:nvPr>
        </p:nvSpPr>
        <p:spPr>
          <a:xfrm>
            <a:off x="654577" y="-181285"/>
            <a:ext cx="10659110" cy="1325563"/>
          </a:xfrm>
        </p:spPr>
        <p:txBody>
          <a:bodyPr/>
          <a:lstStyle/>
          <a:p>
            <a:r>
              <a:rPr lang="en-US"/>
              <a:t>Heuristics</a:t>
            </a:r>
          </a:p>
        </p:txBody>
      </p:sp>
      <p:sp>
        <p:nvSpPr>
          <p:cNvPr id="3" name="Content Placeholder 2">
            <a:extLst>
              <a:ext uri="{FF2B5EF4-FFF2-40B4-BE49-F238E27FC236}">
                <a16:creationId xmlns:a16="http://schemas.microsoft.com/office/drawing/2014/main" id="{26C51F25-5E7D-4748-98B0-AF93E26F69D2}"/>
              </a:ext>
            </a:extLst>
          </p:cNvPr>
          <p:cNvSpPr>
            <a:spLocks noGrp="1"/>
          </p:cNvSpPr>
          <p:nvPr>
            <p:ph idx="1"/>
          </p:nvPr>
        </p:nvSpPr>
        <p:spPr>
          <a:xfrm>
            <a:off x="431551" y="1144277"/>
            <a:ext cx="11210321" cy="5524151"/>
          </a:xfrm>
        </p:spPr>
        <p:txBody>
          <a:bodyPr>
            <a:normAutofit lnSpcReduction="10000"/>
          </a:bodyPr>
          <a:lstStyle/>
          <a:p>
            <a:r>
              <a:rPr lang="en-IN"/>
              <a:t>Anchoring and adjustment </a:t>
            </a:r>
          </a:p>
          <a:p>
            <a:pPr lvl="1"/>
            <a:r>
              <a:rPr lang="en-IN"/>
              <a:t>Using a known/comparable 'fact' or belief and adjusting it to guess/decide something which is unknown.</a:t>
            </a:r>
          </a:p>
          <a:p>
            <a:pPr lvl="1"/>
            <a:r>
              <a:rPr lang="en-IN"/>
              <a:t>The 'comparable' reference is commonly not a good similarity.</a:t>
            </a:r>
          </a:p>
          <a:p>
            <a:pPr lvl="1"/>
            <a:r>
              <a:rPr lang="en-IN"/>
              <a:t>Estimates are commonly very inaccurate, resulting in unreliable guesses on which to base a decision.</a:t>
            </a:r>
          </a:p>
          <a:p>
            <a:pPr lvl="1"/>
            <a:r>
              <a:rPr lang="en-IN"/>
              <a:t>This thinking may be affected (unhelpfully 'primed') by mass media, misreporting, popular misconception, and myths.</a:t>
            </a:r>
          </a:p>
          <a:p>
            <a:pPr lvl="1"/>
            <a:r>
              <a:rPr lang="en-IN"/>
              <a:t>These anchors act as nudges.</a:t>
            </a:r>
          </a:p>
          <a:p>
            <a:r>
              <a:rPr lang="en-IN"/>
              <a:t>Availability</a:t>
            </a:r>
          </a:p>
          <a:p>
            <a:pPr lvl="1"/>
            <a:r>
              <a:rPr lang="en-IN"/>
              <a:t>Perceived commonness/familiarity of something produces a perceived popularity or incidence of something, and a basis for trust/credibility.</a:t>
            </a:r>
          </a:p>
          <a:p>
            <a:r>
              <a:rPr lang="en-IN"/>
              <a:t>Representativeness</a:t>
            </a:r>
          </a:p>
          <a:p>
            <a:pPr lvl="1"/>
            <a:r>
              <a:rPr lang="en-IN"/>
              <a:t>People refer to personal stereotypes or assumptions in seeking references for unknowns.</a:t>
            </a:r>
          </a:p>
          <a:p>
            <a:r>
              <a:rPr lang="en-IN"/>
              <a:t>Loss aversion</a:t>
            </a:r>
          </a:p>
          <a:p>
            <a:pPr lvl="1"/>
            <a:r>
              <a:rPr lang="en-IN"/>
              <a:t>People tend to value something more when they possess it, than if they do not (Thaler and Sunstein suggest that this over-valuation equates to 100% or double)</a:t>
            </a:r>
          </a:p>
          <a:p>
            <a:pPr lvl="1"/>
            <a:r>
              <a:rPr lang="en-IN"/>
              <a:t>People (therefore) tend to resist (to a disproportionate degree) losing something they already possess, or exchanging it for something of equal or even greater value.</a:t>
            </a:r>
          </a:p>
          <a:p>
            <a:r>
              <a:rPr lang="en-IN"/>
              <a:t>Framing</a:t>
            </a:r>
            <a:endParaRPr lang="en-US"/>
          </a:p>
        </p:txBody>
      </p:sp>
    </p:spTree>
    <p:extLst>
      <p:ext uri="{BB962C8B-B14F-4D97-AF65-F5344CB8AC3E}">
        <p14:creationId xmlns:p14="http://schemas.microsoft.com/office/powerpoint/2010/main" val="189994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onfetti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3AC214AD47534583750662720DA236" ma:contentTypeVersion="10" ma:contentTypeDescription="Create a new document." ma:contentTypeScope="" ma:versionID="c85e657fb943c9448ed8df0a8af333ee">
  <xsd:schema xmlns:xsd="http://www.w3.org/2001/XMLSchema" xmlns:xs="http://www.w3.org/2001/XMLSchema" xmlns:p="http://schemas.microsoft.com/office/2006/metadata/properties" xmlns:ns2="d0768b12-87b1-495b-883d-85e503ef99d7" xmlns:ns3="21b764db-5a7e-4322-aa16-eb3eb7e7ead3" targetNamespace="http://schemas.microsoft.com/office/2006/metadata/properties" ma:root="true" ma:fieldsID="e44cae9a9aaf2051b7f8635ca59b08ea" ns2:_="" ns3:_="">
    <xsd:import namespace="d0768b12-87b1-495b-883d-85e503ef99d7"/>
    <xsd:import namespace="21b764db-5a7e-4322-aa16-eb3eb7e7ead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68b12-87b1-495b-883d-85e503ef99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b764db-5a7e-4322-aa16-eb3eb7e7ead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9C6CA5-CC8A-4229-8621-E6B64E5AE3B4}">
  <ds:schemaRefs>
    <ds:schemaRef ds:uri="http://schemas.microsoft.com/sharepoint/v3/contenttype/forms"/>
  </ds:schemaRefs>
</ds:datastoreItem>
</file>

<file path=customXml/itemProps2.xml><?xml version="1.0" encoding="utf-8"?>
<ds:datastoreItem xmlns:ds="http://schemas.openxmlformats.org/officeDocument/2006/customXml" ds:itemID="{B38271FB-420A-42B9-B59D-7F4B84826B92}">
  <ds:schemaRefs>
    <ds:schemaRef ds:uri="21b764db-5a7e-4322-aa16-eb3eb7e7ead3"/>
    <ds:schemaRef ds:uri="d0768b12-87b1-495b-883d-85e503ef99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3E49CED-A6BF-4B8B-870B-449F9558704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ConfettiVTI</vt:lpstr>
      <vt:lpstr>Cognitive Functions</vt:lpstr>
      <vt:lpstr>Cognitive Functions</vt:lpstr>
      <vt:lpstr>Nudge Theory</vt:lpstr>
      <vt:lpstr>PowerPoint Presentation</vt:lpstr>
      <vt:lpstr>PowerPoint Presentation</vt:lpstr>
      <vt:lpstr>PowerPoint Presentation</vt:lpstr>
      <vt:lpstr>PowerPoint Presentation</vt:lpstr>
      <vt:lpstr>Additional 'Nudges'</vt:lpstr>
      <vt:lpstr>Heuristics</vt:lpstr>
      <vt:lpstr>PowerPoint Presentation</vt:lpstr>
      <vt:lpstr>PowerPoint Presentation</vt:lpstr>
      <vt:lpstr>PowerPoint Presentation</vt:lpstr>
      <vt:lpstr>Cognitive Functions</vt:lpstr>
      <vt:lpstr>PowerPoint Presentation</vt:lpstr>
      <vt:lpstr>Bottom-up attention </vt:lpstr>
      <vt:lpstr>Saliency </vt:lpstr>
      <vt:lpstr>PowerPoint Presentation</vt:lpstr>
      <vt:lpstr>PowerPoint Presentation</vt:lpstr>
      <vt:lpstr>PowerPoint Presentation</vt:lpstr>
      <vt:lpstr>Top-Down Attention</vt:lpstr>
      <vt:lpstr>PowerPoint Presentation</vt:lpstr>
      <vt:lpstr>Other Attentional Factors</vt:lpstr>
      <vt:lpstr>How to Attract Attention</vt:lpstr>
      <vt:lpstr>Emotion</vt:lpstr>
      <vt:lpstr>Dimensions of emotions </vt:lpstr>
      <vt:lpstr>Frontal Asymmetry</vt:lpstr>
      <vt:lpstr>The Arousal–Motivation Matrix </vt:lpstr>
      <vt:lpstr>Emotional brain regions </vt:lpstr>
      <vt:lpstr>What Emotions Do?</vt:lpstr>
      <vt:lpstr>Action</vt:lpstr>
      <vt:lpstr>Alterations in cognition </vt:lpstr>
      <vt:lpstr>Heuristics and Social Signalling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Sasmita Majhi</dc:creator>
  <cp:revision>1</cp:revision>
  <dcterms:created xsi:type="dcterms:W3CDTF">2021-03-10T17:57:00Z</dcterms:created>
  <dcterms:modified xsi:type="dcterms:W3CDTF">2021-06-29T02:48:08Z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0x010100CB3AC214AD47534583750662720DA236</vt:lpwstr>
  </property>
</Properties>
</file>