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2"/>
  </p:notesMasterIdLst>
  <p:sldIdLst>
    <p:sldId id="302" r:id="rId2"/>
    <p:sldId id="324" r:id="rId3"/>
    <p:sldId id="326" r:id="rId4"/>
    <p:sldId id="325" r:id="rId5"/>
    <p:sldId id="328" r:id="rId6"/>
    <p:sldId id="327" r:id="rId7"/>
    <p:sldId id="329" r:id="rId8"/>
    <p:sldId id="346" r:id="rId9"/>
    <p:sldId id="333" r:id="rId10"/>
    <p:sldId id="330" r:id="rId11"/>
    <p:sldId id="331" r:id="rId12"/>
    <p:sldId id="334" r:id="rId13"/>
    <p:sldId id="336" r:id="rId14"/>
    <p:sldId id="337" r:id="rId15"/>
    <p:sldId id="338" r:id="rId16"/>
    <p:sldId id="363" r:id="rId17"/>
    <p:sldId id="364" r:id="rId18"/>
    <p:sldId id="365" r:id="rId19"/>
    <p:sldId id="340" r:id="rId20"/>
    <p:sldId id="339" r:id="rId21"/>
    <p:sldId id="341" r:id="rId22"/>
    <p:sldId id="342" r:id="rId23"/>
    <p:sldId id="345" r:id="rId24"/>
    <p:sldId id="347" r:id="rId25"/>
    <p:sldId id="367" r:id="rId26"/>
    <p:sldId id="348" r:id="rId27"/>
    <p:sldId id="350" r:id="rId28"/>
    <p:sldId id="351" r:id="rId29"/>
    <p:sldId id="352" r:id="rId30"/>
    <p:sldId id="366" r:id="rId3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CC33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88" autoAdjust="0"/>
    <p:restoredTop sz="99283" autoAdjust="0"/>
  </p:normalViewPr>
  <p:slideViewPr>
    <p:cSldViewPr>
      <p:cViewPr varScale="1">
        <p:scale>
          <a:sx n="73" d="100"/>
          <a:sy n="73" d="100"/>
        </p:scale>
        <p:origin x="-129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87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A94F1425-CEEA-46D2-9673-533AF41CC6E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C1646B4-25B9-4838-ADAB-2D406E9E8441}" type="slidenum">
              <a:rPr lang="en-US" smtClean="0">
                <a:latin typeface="Arial" pitchFamily="34" charset="0"/>
              </a:rPr>
              <a:pPr/>
              <a:t>1</a:t>
            </a:fld>
            <a:endParaRPr lang="en-US" dirty="0" smtClean="0">
              <a:latin typeface="Arial" pitchFamily="34" charset="0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NITW – PSCP 29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C78A00-BCA9-4B48-8A51-F70DF23C10A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NITW – PSCP 29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D926A7-9BD9-4E42-88CD-6C531652A0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NITW – PSCP 29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718ED0-100D-48D6-A837-724B53049C8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NITW – PSCP 29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C954DF-0148-4A7C-9FEA-20F82CA8EBF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NITW – PSCP 29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45803C-93D3-4CBB-A25F-E17AB5BE66B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NITW – PSCP 29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AA3663-91C2-4776-AF7B-6C951A789C9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NITW – PSCP 29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1D2DBD-4E39-45B4-9F90-CAE4EB8B4A9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NITW – PSCP 29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4844A4-3889-439E-A5E8-97B96427A4D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NITW – PSCP 29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98DF1F-2DDD-40D3-A9E7-F1E90FC0CAC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NITW – PSCP 29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BCED53-13BE-4942-8610-C6FC1653367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NITW – PSCP 29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46401D-AA89-4987-B010-E82ECCCDD02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0" hangingPunct="0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0" hangingPunct="0">
              <a:defRPr sz="1200" smtClean="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NITW – PSCP 29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0" hangingPunct="0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fld id="{B273A2DB-D841-4B88-B30A-02567619668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 smtClean="0"/>
              <a:t>PROBLEM SOLVING AND COMPUTER PROGRAMMING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 eaLnBrk="1" hangingPunct="1"/>
            <a:endParaRPr lang="en-US" dirty="0" smtClean="0"/>
          </a:p>
          <a:p>
            <a:pPr algn="ctr" eaLnBrk="1" hangingPunct="1">
              <a:buFont typeface="Arial" pitchFamily="34" charset="0"/>
              <a:buNone/>
            </a:pPr>
            <a:r>
              <a:rPr lang="en-US" sz="4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Lecture 05:</a:t>
            </a:r>
          </a:p>
          <a:p>
            <a:pPr algn="ctr">
              <a:buFont typeface="Arial" pitchFamily="34" charset="0"/>
              <a:buNone/>
            </a:pPr>
            <a:r>
              <a:rPr lang="en-US" sz="4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Files – Functions and Operations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>
              <a:buFont typeface="Wingdings" pitchFamily="2" charset="2"/>
              <a:buNone/>
            </a:pPr>
            <a:endParaRPr lang="en-US" dirty="0" smtClean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C492A9-F952-4AEA-BDB1-BA3530B10C98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/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General File I/O steps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Content Placeholder 45"/>
          <p:cNvSpPr>
            <a:spLocks noGrp="1"/>
          </p:cNvSpPr>
          <p:nvPr>
            <p:ph idx="1"/>
          </p:nvPr>
        </p:nvSpPr>
        <p:spPr>
          <a:xfrm>
            <a:off x="304800" y="914400"/>
            <a:ext cx="8458200" cy="5211763"/>
          </a:xfrm>
        </p:spPr>
        <p:txBody>
          <a:bodyPr/>
          <a:lstStyle/>
          <a:p>
            <a:pPr marL="1314450" lvl="2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Declare a File name variable</a:t>
            </a:r>
          </a:p>
          <a:p>
            <a:pPr marL="1314450" lvl="2" indent="-514350">
              <a:buFont typeface="+mj-lt"/>
              <a:buAutoNum type="arabicPeriod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Associate the file name variable with the disk filename.</a:t>
            </a:r>
          </a:p>
          <a:p>
            <a:pPr marL="1314450" lvl="2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Open the file.</a:t>
            </a:r>
          </a:p>
          <a:p>
            <a:pPr marL="1314450" lvl="2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Use the file.</a:t>
            </a:r>
          </a:p>
          <a:p>
            <a:pPr marL="1314450" lvl="2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Close the file.</a:t>
            </a:r>
          </a:p>
          <a:p>
            <a:pPr marL="1314450" lvl="2" indent="-514350">
              <a:lnSpc>
                <a:spcPct val="150000"/>
              </a:lnSpc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(C++ views file as a sequence of bytes, Ends with end of file (EOF) marker)</a:t>
            </a:r>
          </a:p>
          <a:p>
            <a:pPr marL="514350" indent="-51435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C954DF-0148-4A7C-9FEA-20F82CA8EBF4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/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Opening a File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Content Placeholder 45"/>
          <p:cNvSpPr>
            <a:spLocks noGrp="1"/>
          </p:cNvSpPr>
          <p:nvPr>
            <p:ph idx="1"/>
          </p:nvPr>
        </p:nvSpPr>
        <p:spPr>
          <a:xfrm>
            <a:off x="304800" y="914400"/>
            <a:ext cx="8458200" cy="5211763"/>
          </a:xfrm>
        </p:spPr>
        <p:txBody>
          <a:bodyPr/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File must be opened before you can read from it or write to it.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Either the 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ofstream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 or 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fstream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may be used to open a file for writing and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ifstream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object is used to open a file for reading purpose only.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Syntax</a:t>
            </a:r>
          </a:p>
          <a:p>
            <a:pPr lvl="1">
              <a:buNone/>
            </a:pPr>
            <a:r>
              <a:rPr lang="en-US" sz="24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	void open(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const char *filename</a:t>
            </a:r>
            <a:r>
              <a:rPr lang="en-US" sz="24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ios::openmode mode</a:t>
            </a:r>
            <a:r>
              <a:rPr lang="en-US" sz="24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Here, the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first argument specifies the name and location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of the file to be opened and the </a:t>
            </a:r>
            <a:r>
              <a:rPr lang="en-US" sz="2400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second argument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of the 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open()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 member function defines </a:t>
            </a:r>
            <a:r>
              <a:rPr lang="en-US" sz="2400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the mode in which the file should be opened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514350" indent="-51435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C954DF-0148-4A7C-9FEA-20F82CA8EBF4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/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Modes of a File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Content Placeholder 45"/>
          <p:cNvSpPr>
            <a:spLocks noGrp="1"/>
          </p:cNvSpPr>
          <p:nvPr>
            <p:ph idx="1"/>
          </p:nvPr>
        </p:nvSpPr>
        <p:spPr>
          <a:xfrm>
            <a:off x="304800" y="914400"/>
            <a:ext cx="8458200" cy="5211763"/>
          </a:xfrm>
        </p:spPr>
        <p:txBody>
          <a:bodyPr/>
          <a:lstStyle/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C954DF-0148-4A7C-9FEA-20F82CA8EBF4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761999" y="1371599"/>
          <a:ext cx="7467601" cy="45720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6866"/>
                <a:gridCol w="5880735"/>
              </a:tblGrid>
              <a:tr h="485522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Mode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Flag Description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84966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ios::app</a:t>
                      </a:r>
                    </a:p>
                    <a:p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Append mode.  All the output to that file to be appended to the end.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849664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ios::ate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Open a file for output and move the read/write control to the end of the file.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92266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ios::in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Open a file for reading.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55295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ios::out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Open a file for writing.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84966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ios::trunc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If the file already exists, its contents will be truncated before opening the file.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9226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ios::binary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Binary file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/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Modes of a File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Content Placeholder 45"/>
          <p:cNvSpPr>
            <a:spLocks noGrp="1"/>
          </p:cNvSpPr>
          <p:nvPr>
            <p:ph idx="1"/>
          </p:nvPr>
        </p:nvSpPr>
        <p:spPr>
          <a:xfrm>
            <a:off x="304800" y="914400"/>
            <a:ext cx="8686800" cy="5211763"/>
          </a:xfrm>
        </p:spPr>
        <p:txBody>
          <a:bodyPr/>
          <a:lstStyle/>
          <a:p>
            <a:pPr marL="514350" indent="-51435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We can combine two or more of these values by 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ing them together. For example if you want to open a file in write mode and want to truncate it in case it already exists, following</a:t>
            </a:r>
          </a:p>
          <a:p>
            <a:pPr lvl="1"/>
            <a:endParaRPr lang="en-US" sz="20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4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ofstream outfile; 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// Declaration</a:t>
            </a:r>
          </a:p>
          <a:p>
            <a:pPr lvl="1"/>
            <a:r>
              <a:rPr lang="en-US" sz="24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outfile.open("file.txt", ios::out | ios::trunc );  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//file.dat is a disk file</a:t>
            </a:r>
          </a:p>
          <a:p>
            <a:pPr lvl="1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Similar way, you can open a file for reading and writing purpose as follows:</a:t>
            </a:r>
          </a:p>
          <a:p>
            <a:pPr lvl="1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fstream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f1; </a:t>
            </a:r>
          </a:p>
          <a:p>
            <a:pPr lvl="1"/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f1.open("file.dat", ios::out | ios::in ); . </a:t>
            </a:r>
          </a:p>
          <a:p>
            <a:pPr marL="514350" indent="-51435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C954DF-0148-4A7C-9FEA-20F82CA8EBF4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/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Closing a File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Content Placeholder 45"/>
          <p:cNvSpPr>
            <a:spLocks noGrp="1"/>
          </p:cNvSpPr>
          <p:nvPr>
            <p:ph idx="1"/>
          </p:nvPr>
        </p:nvSpPr>
        <p:spPr>
          <a:xfrm>
            <a:off x="304800" y="914400"/>
            <a:ext cx="8458200" cy="5211763"/>
          </a:xfrm>
        </p:spPr>
        <p:txBody>
          <a:bodyPr/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When a C++ program terminates it automatically closes flushes all the streams, release all the allocated memory and close all the opened files. But it is always a good practice that a programmer should close all the opened files before program termination.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Following is the standard syntax for close() function, which is a member of fstream, ifstream, and ofstream objects.</a:t>
            </a:r>
          </a:p>
          <a:p>
            <a:pPr lvl="1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void close();</a:t>
            </a:r>
          </a:p>
          <a:p>
            <a:pPr lvl="1">
              <a:buNone/>
            </a:pP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Example -  outfile.close()</a:t>
            </a:r>
            <a:endParaRPr lang="en-US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C954DF-0148-4A7C-9FEA-20F82CA8EBF4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/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Example 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Content Placeholder 45"/>
          <p:cNvSpPr>
            <a:spLocks noGrp="1"/>
          </p:cNvSpPr>
          <p:nvPr>
            <p:ph idx="1"/>
          </p:nvPr>
        </p:nvSpPr>
        <p:spPr>
          <a:xfrm>
            <a:off x="152400" y="914400"/>
            <a:ext cx="8763000" cy="5211763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475"/>
              </a:spcBef>
              <a:buFontTx/>
              <a:buNone/>
            </a:pPr>
            <a:r>
              <a:rPr lang="en-US" sz="2200" noProof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// This program demonstrates the opening of a file </a:t>
            </a:r>
            <a:endParaRPr lang="en-US" sz="2200" noProof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spcBef>
                <a:spcPts val="475"/>
              </a:spcBef>
              <a:buFontTx/>
              <a:buNone/>
            </a:pPr>
            <a:r>
              <a:rPr lang="en-US" sz="2200" noProof="1" smtClean="0">
                <a:latin typeface="Times New Roman" pitchFamily="18" charset="0"/>
                <a:cs typeface="Times New Roman" pitchFamily="18" charset="0"/>
              </a:rPr>
              <a:t>#include &lt;iostream&gt;</a:t>
            </a:r>
          </a:p>
          <a:p>
            <a:pPr>
              <a:lnSpc>
                <a:spcPct val="80000"/>
              </a:lnSpc>
              <a:spcBef>
                <a:spcPts val="475"/>
              </a:spcBef>
              <a:buFontTx/>
              <a:buNone/>
            </a:pPr>
            <a:r>
              <a:rPr lang="en-US" sz="2200" noProof="1" smtClean="0">
                <a:latin typeface="Times New Roman" pitchFamily="18" charset="0"/>
                <a:cs typeface="Times New Roman" pitchFamily="18" charset="0"/>
              </a:rPr>
              <a:t>#include &lt;fstream&gt;</a:t>
            </a:r>
          </a:p>
          <a:p>
            <a:pPr>
              <a:lnSpc>
                <a:spcPct val="80000"/>
              </a:lnSpc>
              <a:spcBef>
                <a:spcPts val="475"/>
              </a:spcBef>
              <a:buFontTx/>
              <a:buNone/>
            </a:pPr>
            <a:r>
              <a:rPr lang="en-US" sz="2200" noProof="1" smtClean="0">
                <a:latin typeface="Times New Roman" pitchFamily="18" charset="0"/>
                <a:cs typeface="Times New Roman" pitchFamily="18" charset="0"/>
              </a:rPr>
              <a:t>using namespace std;</a:t>
            </a:r>
          </a:p>
          <a:p>
            <a:pPr>
              <a:lnSpc>
                <a:spcPct val="80000"/>
              </a:lnSpc>
              <a:spcBef>
                <a:spcPts val="475"/>
              </a:spcBef>
              <a:buFontTx/>
              <a:buNone/>
            </a:pPr>
            <a:r>
              <a:rPr lang="en-US" sz="2200" noProof="1" smtClean="0">
                <a:latin typeface="Times New Roman" pitchFamily="18" charset="0"/>
                <a:cs typeface="Times New Roman" pitchFamily="18" charset="0"/>
              </a:rPr>
              <a:t>int main() {</a:t>
            </a:r>
          </a:p>
          <a:p>
            <a:pPr>
              <a:lnSpc>
                <a:spcPct val="80000"/>
              </a:lnSpc>
              <a:spcBef>
                <a:spcPts val="475"/>
              </a:spcBef>
              <a:buFontTx/>
              <a:buNone/>
            </a:pPr>
            <a:r>
              <a:rPr lang="en-US" sz="2200" noProof="1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200" noProof="1" smtClean="0">
                <a:latin typeface="Times New Roman" pitchFamily="18" charset="0"/>
                <a:cs typeface="Times New Roman" pitchFamily="18" charset="0"/>
              </a:rPr>
              <a:t>fstream </a:t>
            </a:r>
            <a:r>
              <a:rPr lang="en-US" sz="2200" noProof="1" smtClean="0">
                <a:latin typeface="Times New Roman" pitchFamily="18" charset="0"/>
                <a:cs typeface="Times New Roman" pitchFamily="18" charset="0"/>
              </a:rPr>
              <a:t>f1;</a:t>
            </a:r>
            <a:endParaRPr lang="en-US" sz="2200" noProof="1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spcBef>
                <a:spcPts val="475"/>
              </a:spcBef>
              <a:buFontTx/>
              <a:buNone/>
            </a:pPr>
            <a:r>
              <a:rPr lang="en-US" sz="2200" noProof="1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200" noProof="1" smtClean="0">
                <a:latin typeface="Times New Roman" pitchFamily="18" charset="0"/>
                <a:cs typeface="Times New Roman" pitchFamily="18" charset="0"/>
              </a:rPr>
              <a:t>f1.open(</a:t>
            </a:r>
            <a:r>
              <a:rPr lang="en-US" sz="2200" noProof="1" smtClean="0"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sz="2200" noProof="1" smtClean="0">
                <a:latin typeface="Times New Roman" pitchFamily="18" charset="0"/>
                <a:cs typeface="Times New Roman" pitchFamily="18" charset="0"/>
              </a:rPr>
              <a:t>program1.txt", </a:t>
            </a:r>
            <a:r>
              <a:rPr lang="en-US" sz="2200" noProof="1" smtClean="0">
                <a:latin typeface="Times New Roman" pitchFamily="18" charset="0"/>
                <a:cs typeface="Times New Roman" pitchFamily="18" charset="0"/>
              </a:rPr>
              <a:t>ios::out);</a:t>
            </a:r>
          </a:p>
          <a:p>
            <a:pPr>
              <a:lnSpc>
                <a:spcPct val="80000"/>
              </a:lnSpc>
              <a:spcBef>
                <a:spcPts val="475"/>
              </a:spcBef>
              <a:buFontTx/>
              <a:buNone/>
            </a:pPr>
            <a:r>
              <a:rPr lang="en-US" sz="2200" noProof="1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200" noProof="1" smtClean="0"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sz="2200" noProof="1" smtClean="0">
                <a:latin typeface="Times New Roman" pitchFamily="18" charset="0"/>
                <a:cs typeface="Times New Roman" pitchFamily="18" charset="0"/>
              </a:rPr>
              <a:t>(!f1) </a:t>
            </a:r>
            <a:r>
              <a:rPr lang="en-US" sz="2200" noProof="1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lnSpc>
                <a:spcPct val="80000"/>
              </a:lnSpc>
              <a:spcBef>
                <a:spcPts val="475"/>
              </a:spcBef>
              <a:buFontTx/>
              <a:buNone/>
            </a:pPr>
            <a:r>
              <a:rPr lang="en-US" sz="2200" noProof="1" smtClean="0">
                <a:latin typeface="Times New Roman" pitchFamily="18" charset="0"/>
                <a:cs typeface="Times New Roman" pitchFamily="18" charset="0"/>
              </a:rPr>
              <a:t>		cout &lt;&lt; "File not created!";</a:t>
            </a:r>
          </a:p>
          <a:p>
            <a:pPr>
              <a:lnSpc>
                <a:spcPct val="80000"/>
              </a:lnSpc>
              <a:spcBef>
                <a:spcPts val="475"/>
              </a:spcBef>
              <a:buFontTx/>
              <a:buNone/>
            </a:pPr>
            <a:r>
              <a:rPr lang="en-US" sz="2200" noProof="1" smtClean="0">
                <a:latin typeface="Times New Roman" pitchFamily="18" charset="0"/>
                <a:cs typeface="Times New Roman" pitchFamily="18" charset="0"/>
              </a:rPr>
              <a:t>	}</a:t>
            </a:r>
          </a:p>
          <a:p>
            <a:pPr>
              <a:lnSpc>
                <a:spcPct val="80000"/>
              </a:lnSpc>
              <a:spcBef>
                <a:spcPts val="475"/>
              </a:spcBef>
              <a:buFontTx/>
              <a:buNone/>
            </a:pPr>
            <a:r>
              <a:rPr lang="en-US" sz="2200" noProof="1" smtClean="0">
                <a:latin typeface="Times New Roman" pitchFamily="18" charset="0"/>
                <a:cs typeface="Times New Roman" pitchFamily="18" charset="0"/>
              </a:rPr>
              <a:t>	else {</a:t>
            </a:r>
          </a:p>
          <a:p>
            <a:pPr>
              <a:lnSpc>
                <a:spcPct val="80000"/>
              </a:lnSpc>
              <a:spcBef>
                <a:spcPts val="475"/>
              </a:spcBef>
              <a:buFontTx/>
              <a:buNone/>
            </a:pPr>
            <a:r>
              <a:rPr lang="en-US" sz="2200" noProof="1" smtClean="0">
                <a:latin typeface="Times New Roman" pitchFamily="18" charset="0"/>
                <a:cs typeface="Times New Roman" pitchFamily="18" charset="0"/>
              </a:rPr>
              <a:t>		cout &lt;&lt; "File created successfully!";</a:t>
            </a:r>
          </a:p>
          <a:p>
            <a:pPr>
              <a:lnSpc>
                <a:spcPct val="80000"/>
              </a:lnSpc>
              <a:spcBef>
                <a:spcPts val="475"/>
              </a:spcBef>
              <a:buFontTx/>
              <a:buNone/>
            </a:pPr>
            <a:r>
              <a:rPr lang="en-US" sz="2200" noProof="1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200" noProof="1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200" noProof="1" smtClean="0">
                <a:latin typeface="Times New Roman" pitchFamily="18" charset="0"/>
                <a:cs typeface="Times New Roman" pitchFamily="18" charset="0"/>
              </a:rPr>
              <a:t>f1.close</a:t>
            </a:r>
            <a:r>
              <a:rPr lang="en-US" sz="2200" noProof="1" smtClean="0">
                <a:latin typeface="Times New Roman" pitchFamily="18" charset="0"/>
                <a:cs typeface="Times New Roman" pitchFamily="18" charset="0"/>
              </a:rPr>
              <a:t>(); </a:t>
            </a:r>
          </a:p>
          <a:p>
            <a:pPr>
              <a:lnSpc>
                <a:spcPct val="80000"/>
              </a:lnSpc>
              <a:spcBef>
                <a:spcPts val="475"/>
              </a:spcBef>
              <a:buFontTx/>
              <a:buNone/>
            </a:pPr>
            <a:r>
              <a:rPr lang="en-US" sz="2200" noProof="1" smtClean="0">
                <a:latin typeface="Times New Roman" pitchFamily="18" charset="0"/>
                <a:cs typeface="Times New Roman" pitchFamily="18" charset="0"/>
              </a:rPr>
              <a:t>	}</a:t>
            </a:r>
          </a:p>
          <a:p>
            <a:pPr>
              <a:lnSpc>
                <a:spcPct val="80000"/>
              </a:lnSpc>
              <a:spcBef>
                <a:spcPts val="475"/>
              </a:spcBef>
              <a:buFontTx/>
              <a:buNone/>
            </a:pPr>
            <a:r>
              <a:rPr lang="en-US" sz="2200" noProof="1" smtClean="0">
                <a:latin typeface="Times New Roman" pitchFamily="18" charset="0"/>
                <a:cs typeface="Times New Roman" pitchFamily="18" charset="0"/>
              </a:rPr>
              <a:t>	return 0;</a:t>
            </a:r>
          </a:p>
          <a:p>
            <a:pPr>
              <a:lnSpc>
                <a:spcPct val="80000"/>
              </a:lnSpc>
              <a:spcBef>
                <a:spcPts val="475"/>
              </a:spcBef>
              <a:buFontTx/>
              <a:buNone/>
            </a:pPr>
            <a:r>
              <a:rPr lang="en-US" sz="2200" noProof="1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en-US" sz="2200" noProof="1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C954DF-0148-4A7C-9FEA-20F82CA8EBF4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"/>
            <a:ext cx="8229600" cy="6049963"/>
          </a:xfrm>
        </p:spPr>
        <p:txBody>
          <a:bodyPr/>
          <a:lstStyle/>
          <a:p>
            <a:pPr>
              <a:buNone/>
            </a:pP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//How to Write to 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Files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#include &lt;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iostream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#include &lt;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fstream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using namespace std;</a:t>
            </a:r>
          </a:p>
          <a:p>
            <a:pPr>
              <a:buNone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main() {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fstream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f1;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f1.open(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sample.txt",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ios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::out);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if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(!f1)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&lt;&lt; "File not created!";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}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else {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&lt;&lt; "File created successfully!";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f1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&lt;&lt;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“This is First Year F section";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f1.close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}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return 0;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C954DF-0148-4A7C-9FEA-20F82CA8EBF4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/>
          <a:lstStyle/>
          <a:p>
            <a:pPr>
              <a:buNone/>
            </a:pP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//How to Read from 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Files( reads character by character)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main() {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fstream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f1;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f1.open(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sample.txt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",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ios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::in);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if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(!f1)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&lt;&lt; "No such file";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}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else {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char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while (1) {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f1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&gt;&gt;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	if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(f1.eof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())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		break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&lt;&lt;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}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}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f1.close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return 0;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C954DF-0148-4A7C-9FEA-20F82CA8EBF4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/>
          <a:lstStyle/>
          <a:p>
            <a:pPr>
              <a:buNone/>
            </a:pP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//How to Read from 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Files( reads line)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main() {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fstream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f1;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f1.open(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sample.txt",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ios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::in);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if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(!f1)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&lt;&lt; "No such file";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}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else {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char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[100];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while (1) {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f1.getline(ch,100);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	if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(f1.eof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())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		break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&lt;&lt;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}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}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f1.close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return 0;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C954DF-0148-4A7C-9FEA-20F82CA8EBF4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/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Reading or Writing data to/from file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Content Placeholder 45"/>
          <p:cNvSpPr>
            <a:spLocks noGrp="1"/>
          </p:cNvSpPr>
          <p:nvPr>
            <p:ph idx="1"/>
          </p:nvPr>
        </p:nvSpPr>
        <p:spPr>
          <a:xfrm>
            <a:off x="152400" y="914400"/>
            <a:ext cx="8763000" cy="5211763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475"/>
              </a:spcBef>
              <a:buFontTx/>
              <a:buNone/>
            </a:pPr>
            <a:r>
              <a:rPr lang="en-US" sz="2400" b="1" dirty="0" smtClean="0"/>
              <a:t/>
            </a:r>
            <a:br>
              <a:rPr lang="en-US" sz="2400" b="1" dirty="0" smtClean="0"/>
            </a:br>
            <a:endParaRPr lang="en-US" sz="2400" dirty="0" smtClean="0"/>
          </a:p>
          <a:p>
            <a:pPr>
              <a:lnSpc>
                <a:spcPct val="80000"/>
              </a:lnSpc>
              <a:spcBef>
                <a:spcPts val="475"/>
              </a:spcBef>
              <a:buFontTx/>
              <a:buNone/>
            </a:pPr>
            <a:r>
              <a:rPr lang="en-US" sz="2400" dirty="0" smtClean="0"/>
              <a:t>     </a:t>
            </a:r>
          </a:p>
          <a:p>
            <a:pPr>
              <a:lnSpc>
                <a:spcPct val="80000"/>
              </a:lnSpc>
              <a:spcBef>
                <a:spcPts val="475"/>
              </a:spcBef>
              <a:buFontTx/>
              <a:buNone/>
            </a:pP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  <a:p>
            <a:pPr>
              <a:lnSpc>
                <a:spcPct val="80000"/>
              </a:lnSpc>
              <a:spcBef>
                <a:spcPts val="475"/>
              </a:spcBef>
              <a:buFontTx/>
              <a:buNone/>
            </a:pPr>
            <a:r>
              <a:rPr lang="en-US" sz="2400" dirty="0" smtClean="0"/>
              <a:t>     </a:t>
            </a:r>
          </a:p>
          <a:p>
            <a:pPr>
              <a:lnSpc>
                <a:spcPct val="80000"/>
              </a:lnSpc>
              <a:spcBef>
                <a:spcPts val="475"/>
              </a:spcBef>
              <a:buFontTx/>
              <a:buNone/>
            </a:pPr>
            <a:endParaRPr lang="en-US" sz="2400" noProof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C954DF-0148-4A7C-9FEA-20F82CA8EBF4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914400" y="1295400"/>
          <a:ext cx="7391400" cy="458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2895600"/>
                <a:gridCol w="3200400"/>
              </a:tblGrid>
              <a:tr h="762000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Functions for reading file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Function for writing into file</a:t>
                      </a:r>
                      <a:endParaRPr lang="en-US" dirty="0"/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char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get();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 </a:t>
                      </a:r>
                      <a:r>
                        <a:rPr lang="en-US" sz="1800" dirty="0" smtClean="0"/>
                        <a:t>put();</a:t>
                      </a:r>
                      <a:endParaRPr lang="en-US" dirty="0"/>
                    </a:p>
                  </a:txBody>
                  <a:tcPr/>
                </a:tc>
              </a:tr>
              <a:tr h="71120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One  word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 &gt;&gt;  (extraction  operator)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&lt;&lt;  (insertion  operator)</a:t>
                      </a:r>
                    </a:p>
                  </a:txBody>
                  <a:tcPr/>
                </a:tc>
              </a:tr>
              <a:tr h="7213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&gt;=1   word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getline();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&lt;&lt; (insertion  operator)</a:t>
                      </a:r>
                      <a:endParaRPr lang="en-US" dirty="0"/>
                    </a:p>
                  </a:txBody>
                  <a:tcPr/>
                </a:tc>
              </a:tr>
              <a:tr h="7315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objects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read()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write()</a:t>
                      </a:r>
                      <a:endParaRPr lang="en-US" dirty="0"/>
                    </a:p>
                  </a:txBody>
                  <a:tcPr/>
                </a:tc>
              </a:tr>
              <a:tr h="104648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Binary data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Same as above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Same as above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304800"/>
          </a:xfrm>
        </p:spPr>
        <p:txBody>
          <a:bodyPr/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Files (Streams)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562600"/>
          </a:xfrm>
        </p:spPr>
        <p:txBody>
          <a:bodyPr/>
          <a:lstStyle/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All programs we’ve seen so far are – </a:t>
            </a:r>
          </a:p>
          <a:p>
            <a:pPr marL="914400" lvl="1" indent="-514350" algn="just">
              <a:buFont typeface="+mj-lt"/>
              <a:buAutoNum type="arabicPeriod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914400" lvl="1" indent="-514350" algn="just">
              <a:buFont typeface="+mj-lt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Reading data from standard input device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(keyboard)</a:t>
            </a:r>
          </a:p>
          <a:p>
            <a:pPr marL="914400" lvl="1" indent="-514350" algn="just">
              <a:buFont typeface="+mj-lt"/>
              <a:buAutoNum type="arabicPeriod"/>
            </a:pPr>
            <a:endParaRPr lang="en-US" sz="24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914400" lvl="1" indent="-514350" algn="just">
              <a:buFont typeface="+mj-lt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Writing data to standard output device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(screen). </a:t>
            </a:r>
          </a:p>
          <a:p>
            <a:pPr algn="just"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Output would be lost as soon as we exit from the program </a:t>
            </a:r>
            <a:r>
              <a:rPr lang="en-US" sz="2600" dirty="0" smtClean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(Ordinary variables (even records and arrays) are kept in main memory which is temporary and rather limited in size).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C954DF-0148-4A7C-9FEA-20F82CA8EBF4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/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Program - Reading or Writing data to/from file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Content Placeholder 45"/>
          <p:cNvSpPr>
            <a:spLocks noGrp="1"/>
          </p:cNvSpPr>
          <p:nvPr>
            <p:ph idx="1"/>
          </p:nvPr>
        </p:nvSpPr>
        <p:spPr>
          <a:xfrm>
            <a:off x="152400" y="914400"/>
            <a:ext cx="8763000" cy="5211763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475"/>
              </a:spcBef>
              <a:buFontTx/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#include &lt;fstream&gt;</a:t>
            </a:r>
          </a:p>
          <a:p>
            <a:pPr>
              <a:lnSpc>
                <a:spcPct val="80000"/>
              </a:lnSpc>
              <a:spcBef>
                <a:spcPts val="475"/>
              </a:spcBef>
              <a:buFontTx/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#include &lt;iostream&gt;</a:t>
            </a:r>
          </a:p>
          <a:p>
            <a:pPr>
              <a:lnSpc>
                <a:spcPct val="80000"/>
              </a:lnSpc>
              <a:spcBef>
                <a:spcPts val="475"/>
              </a:spcBef>
              <a:buFontTx/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using namespace std;</a:t>
            </a:r>
          </a:p>
          <a:p>
            <a:pPr>
              <a:lnSpc>
                <a:spcPct val="80000"/>
              </a:lnSpc>
              <a:spcBef>
                <a:spcPts val="475"/>
              </a:spcBef>
              <a:buFontTx/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int main ()</a:t>
            </a:r>
          </a:p>
          <a:p>
            <a:pPr>
              <a:lnSpc>
                <a:spcPct val="80000"/>
              </a:lnSpc>
              <a:spcBef>
                <a:spcPts val="475"/>
              </a:spcBef>
              <a:buFontTx/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{  char data[100];</a:t>
            </a:r>
          </a:p>
          <a:p>
            <a:pPr>
              <a:lnSpc>
                <a:spcPct val="80000"/>
              </a:lnSpc>
              <a:spcBef>
                <a:spcPts val="475"/>
              </a:spcBef>
              <a:buFontTx/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// open a file in write mode.</a:t>
            </a:r>
          </a:p>
          <a:p>
            <a:pPr>
              <a:lnSpc>
                <a:spcPct val="80000"/>
              </a:lnSpc>
              <a:spcBef>
                <a:spcPts val="475"/>
              </a:spcBef>
              <a:buFontTx/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ofstream outfile;</a:t>
            </a:r>
          </a:p>
          <a:p>
            <a:pPr>
              <a:lnSpc>
                <a:spcPct val="80000"/>
              </a:lnSpc>
              <a:spcBef>
                <a:spcPts val="475"/>
              </a:spcBef>
              <a:buFontTx/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outfile.open(“sample.txt"); </a:t>
            </a:r>
          </a:p>
          <a:p>
            <a:pPr>
              <a:lnSpc>
                <a:spcPct val="80000"/>
              </a:lnSpc>
              <a:spcBef>
                <a:spcPts val="475"/>
              </a:spcBef>
              <a:buFontTx/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cout &lt;&lt; "Writing to the file" &lt;&lt; endl;</a:t>
            </a:r>
          </a:p>
          <a:p>
            <a:pPr>
              <a:lnSpc>
                <a:spcPct val="80000"/>
              </a:lnSpc>
              <a:spcBef>
                <a:spcPts val="475"/>
              </a:spcBef>
              <a:buFontTx/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cout &lt;&lt; "Enter your name: "; </a:t>
            </a:r>
          </a:p>
          <a:p>
            <a:pPr>
              <a:lnSpc>
                <a:spcPct val="80000"/>
              </a:lnSpc>
              <a:spcBef>
                <a:spcPts val="475"/>
              </a:spcBef>
              <a:buFontTx/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cin.getline(data, 100); </a:t>
            </a:r>
          </a:p>
          <a:p>
            <a:pPr>
              <a:lnSpc>
                <a:spcPct val="80000"/>
              </a:lnSpc>
              <a:spcBef>
                <a:spcPts val="475"/>
              </a:spcBef>
              <a:buFontTx/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// write inputted data into the file.</a:t>
            </a:r>
          </a:p>
          <a:p>
            <a:pPr>
              <a:lnSpc>
                <a:spcPct val="80000"/>
              </a:lnSpc>
              <a:spcBef>
                <a:spcPts val="475"/>
              </a:spcBef>
              <a:buFontTx/>
              <a:buNone/>
            </a:pPr>
            <a:r>
              <a:rPr lang="en-US" sz="24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  outfile &lt;&lt; data &lt;&lt; endl;</a:t>
            </a:r>
          </a:p>
          <a:p>
            <a:pPr>
              <a:lnSpc>
                <a:spcPct val="80000"/>
              </a:lnSpc>
              <a:spcBef>
                <a:spcPts val="475"/>
              </a:spcBef>
              <a:buFontTx/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endParaRPr lang="en-US" sz="2400" noProof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C954DF-0148-4A7C-9FEA-20F82CA8EBF4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/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Program - Reading or Writing data to/from file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Content Placeholder 45"/>
          <p:cNvSpPr>
            <a:spLocks noGrp="1"/>
          </p:cNvSpPr>
          <p:nvPr>
            <p:ph idx="1"/>
          </p:nvPr>
        </p:nvSpPr>
        <p:spPr>
          <a:xfrm>
            <a:off x="152400" y="914400"/>
            <a:ext cx="8763000" cy="5211763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475"/>
              </a:spcBef>
              <a:buFontTx/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cout &lt;&lt; "Enter your age: "; </a:t>
            </a:r>
          </a:p>
          <a:p>
            <a:pPr>
              <a:lnSpc>
                <a:spcPct val="80000"/>
              </a:lnSpc>
              <a:spcBef>
                <a:spcPts val="475"/>
              </a:spcBef>
              <a:buFontTx/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cin &gt;&gt; data;</a:t>
            </a:r>
          </a:p>
          <a:p>
            <a:pPr>
              <a:lnSpc>
                <a:spcPct val="80000"/>
              </a:lnSpc>
              <a:spcBef>
                <a:spcPts val="475"/>
              </a:spcBef>
              <a:buFontTx/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cin.ignore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(); </a:t>
            </a:r>
            <a:r>
              <a:rPr lang="en-US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// Why do we want this ?</a:t>
            </a:r>
          </a:p>
          <a:p>
            <a:pPr>
              <a:lnSpc>
                <a:spcPct val="80000"/>
              </a:lnSpc>
              <a:spcBef>
                <a:spcPts val="475"/>
              </a:spcBef>
              <a:buFontTx/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// again write inputted data into the file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80000"/>
              </a:lnSpc>
              <a:spcBef>
                <a:spcPts val="475"/>
              </a:spcBef>
              <a:buFontTx/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outfile &lt;&lt; data &lt;&lt; endl;</a:t>
            </a:r>
          </a:p>
          <a:p>
            <a:pPr>
              <a:lnSpc>
                <a:spcPct val="80000"/>
              </a:lnSpc>
              <a:spcBef>
                <a:spcPts val="475"/>
              </a:spcBef>
              <a:buFontTx/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// close the opened file.</a:t>
            </a:r>
          </a:p>
          <a:p>
            <a:pPr>
              <a:lnSpc>
                <a:spcPct val="80000"/>
              </a:lnSpc>
              <a:spcBef>
                <a:spcPts val="475"/>
              </a:spcBef>
              <a:buFontTx/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outfile.close();  </a:t>
            </a:r>
            <a:endParaRPr lang="en-US" sz="20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spcBef>
                <a:spcPts val="475"/>
              </a:spcBef>
              <a:buFontTx/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// open a file in read mode.</a:t>
            </a:r>
          </a:p>
          <a:p>
            <a:pPr>
              <a:lnSpc>
                <a:spcPct val="80000"/>
              </a:lnSpc>
              <a:spcBef>
                <a:spcPts val="475"/>
              </a:spcBef>
              <a:buFontTx/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ifstream infile; </a:t>
            </a:r>
          </a:p>
          <a:p>
            <a:pPr>
              <a:lnSpc>
                <a:spcPct val="80000"/>
              </a:lnSpc>
              <a:spcBef>
                <a:spcPts val="475"/>
              </a:spcBef>
              <a:buFontTx/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infile.open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("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sample.txtt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"); </a:t>
            </a:r>
          </a:p>
          <a:p>
            <a:pPr>
              <a:lnSpc>
                <a:spcPct val="80000"/>
              </a:lnSpc>
              <a:spcBef>
                <a:spcPts val="475"/>
              </a:spcBef>
              <a:buFontTx/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cout &lt;&lt; "Reading from the file" &lt;&lt; endl; </a:t>
            </a:r>
          </a:p>
          <a:p>
            <a:pPr>
              <a:lnSpc>
                <a:spcPct val="80000"/>
              </a:lnSpc>
              <a:spcBef>
                <a:spcPts val="475"/>
              </a:spcBef>
              <a:buFontTx/>
              <a:buNone/>
            </a:pPr>
            <a:r>
              <a:rPr lang="en-US" sz="24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  infile &gt;&gt; data; </a:t>
            </a:r>
          </a:p>
          <a:p>
            <a:pPr>
              <a:lnSpc>
                <a:spcPct val="80000"/>
              </a:lnSpc>
              <a:spcBef>
                <a:spcPts val="475"/>
              </a:spcBef>
              <a:buFontTx/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// write the data on the screen.</a:t>
            </a:r>
          </a:p>
          <a:p>
            <a:pPr>
              <a:lnSpc>
                <a:spcPct val="80000"/>
              </a:lnSpc>
              <a:spcBef>
                <a:spcPts val="475"/>
              </a:spcBef>
              <a:buFontTx/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cout &lt;&lt; data &lt;&lt; endl;</a:t>
            </a:r>
          </a:p>
          <a:p>
            <a:pPr>
              <a:lnSpc>
                <a:spcPct val="80000"/>
              </a:lnSpc>
              <a:spcBef>
                <a:spcPts val="475"/>
              </a:spcBef>
              <a:buFontTx/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</a:p>
          <a:p>
            <a:pPr>
              <a:lnSpc>
                <a:spcPct val="80000"/>
              </a:lnSpc>
              <a:spcBef>
                <a:spcPts val="475"/>
              </a:spcBef>
              <a:buFontTx/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</a:t>
            </a:r>
          </a:p>
          <a:p>
            <a:pPr>
              <a:lnSpc>
                <a:spcPct val="80000"/>
              </a:lnSpc>
              <a:spcBef>
                <a:spcPts val="475"/>
              </a:spcBef>
              <a:buFontTx/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spcBef>
                <a:spcPts val="475"/>
              </a:spcBef>
              <a:buFontTx/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</a:t>
            </a:r>
          </a:p>
          <a:p>
            <a:pPr>
              <a:lnSpc>
                <a:spcPct val="80000"/>
              </a:lnSpc>
              <a:spcBef>
                <a:spcPts val="475"/>
              </a:spcBef>
              <a:buFontTx/>
              <a:buNone/>
            </a:pPr>
            <a:endParaRPr lang="en-US" sz="2400" noProof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C954DF-0148-4A7C-9FEA-20F82CA8EBF4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/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Program - Reading or Writing data to/from file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Content Placeholder 45"/>
          <p:cNvSpPr>
            <a:spLocks noGrp="1"/>
          </p:cNvSpPr>
          <p:nvPr>
            <p:ph idx="1"/>
          </p:nvPr>
        </p:nvSpPr>
        <p:spPr>
          <a:xfrm>
            <a:off x="152400" y="914400"/>
            <a:ext cx="8763000" cy="5211763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475"/>
              </a:spcBef>
              <a:buFontTx/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// again read the data from the file and display it.</a:t>
            </a:r>
          </a:p>
          <a:p>
            <a:pPr>
              <a:lnSpc>
                <a:spcPct val="80000"/>
              </a:lnSpc>
              <a:spcBef>
                <a:spcPts val="475"/>
              </a:spcBef>
              <a:buFontTx/>
              <a:buNone/>
            </a:pPr>
            <a:r>
              <a:rPr lang="en-US" sz="24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  infile &gt;&gt; data; </a:t>
            </a:r>
          </a:p>
          <a:p>
            <a:pPr>
              <a:lnSpc>
                <a:spcPct val="80000"/>
              </a:lnSpc>
              <a:spcBef>
                <a:spcPts val="475"/>
              </a:spcBef>
              <a:buFontTx/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cout &lt;&lt; data &lt;&lt; endl; </a:t>
            </a:r>
          </a:p>
          <a:p>
            <a:pPr>
              <a:lnSpc>
                <a:spcPct val="80000"/>
              </a:lnSpc>
              <a:spcBef>
                <a:spcPts val="475"/>
              </a:spcBef>
              <a:buFontTx/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// close the opened file.</a:t>
            </a:r>
          </a:p>
          <a:p>
            <a:pPr>
              <a:lnSpc>
                <a:spcPct val="80000"/>
              </a:lnSpc>
              <a:spcBef>
                <a:spcPts val="475"/>
              </a:spcBef>
              <a:buFontTx/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infile.close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>
              <a:lnSpc>
                <a:spcPct val="80000"/>
              </a:lnSpc>
              <a:spcBef>
                <a:spcPts val="475"/>
              </a:spcBef>
              <a:buFontTx/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return 0;</a:t>
            </a:r>
          </a:p>
          <a:p>
            <a:pPr>
              <a:lnSpc>
                <a:spcPct val="80000"/>
              </a:lnSpc>
              <a:spcBef>
                <a:spcPts val="475"/>
              </a:spcBef>
              <a:buFontTx/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475"/>
              </a:spcBef>
              <a:buFontTx/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spcBef>
                <a:spcPts val="475"/>
              </a:spcBef>
              <a:buFontTx/>
              <a:buNone/>
            </a:pPr>
            <a:r>
              <a:rPr lang="en-US" sz="2200" dirty="0" smtClean="0">
                <a:solidFill>
                  <a:srgbClr val="CC3300"/>
                </a:solidFill>
                <a:latin typeface="Times New Roman" pitchFamily="18" charset="0"/>
                <a:cs typeface="Times New Roman" pitchFamily="18" charset="0"/>
              </a:rPr>
              <a:t>// Alternatively we can use the following approach for reading data from file</a:t>
            </a:r>
          </a:p>
          <a:p>
            <a:pPr>
              <a:lnSpc>
                <a:spcPct val="80000"/>
              </a:lnSpc>
              <a:spcBef>
                <a:spcPts val="475"/>
              </a:spcBef>
              <a:buFontTx/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while(!infile.eof())</a:t>
            </a:r>
          </a:p>
          <a:p>
            <a:pPr>
              <a:lnSpc>
                <a:spcPct val="80000"/>
              </a:lnSpc>
              <a:spcBef>
                <a:spcPts val="475"/>
              </a:spcBef>
              <a:buFontTx/>
              <a:buNone/>
            </a:pPr>
            <a:r>
              <a:rPr lang="en-US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  {</a:t>
            </a:r>
          </a:p>
          <a:p>
            <a:pPr>
              <a:lnSpc>
                <a:spcPct val="80000"/>
              </a:lnSpc>
              <a:spcBef>
                <a:spcPts val="475"/>
              </a:spcBef>
              <a:buFontTx/>
              <a:buNone/>
            </a:pPr>
            <a:r>
              <a:rPr lang="en-US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      infile &gt;&gt; data; </a:t>
            </a:r>
          </a:p>
          <a:p>
            <a:pPr>
              <a:lnSpc>
                <a:spcPct val="80000"/>
              </a:lnSpc>
              <a:spcBef>
                <a:spcPts val="475"/>
              </a:spcBef>
              <a:buFontTx/>
              <a:buNone/>
            </a:pPr>
            <a:r>
              <a:rPr lang="en-US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      cout &lt;&lt; data &lt;&lt; endl;</a:t>
            </a:r>
          </a:p>
          <a:p>
            <a:pPr>
              <a:lnSpc>
                <a:spcPct val="80000"/>
              </a:lnSpc>
              <a:spcBef>
                <a:spcPts val="475"/>
              </a:spcBef>
              <a:buFontTx/>
              <a:buNone/>
            </a:pPr>
            <a:r>
              <a:rPr lang="en-US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  }</a:t>
            </a:r>
          </a:p>
          <a:p>
            <a:pPr>
              <a:lnSpc>
                <a:spcPct val="80000"/>
              </a:lnSpc>
              <a:spcBef>
                <a:spcPts val="475"/>
              </a:spcBef>
              <a:buFontTx/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spcBef>
                <a:spcPts val="475"/>
              </a:spcBef>
              <a:buFontTx/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spcBef>
                <a:spcPts val="475"/>
              </a:spcBef>
              <a:buFontTx/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</a:t>
            </a:r>
          </a:p>
          <a:p>
            <a:pPr>
              <a:lnSpc>
                <a:spcPct val="80000"/>
              </a:lnSpc>
              <a:spcBef>
                <a:spcPts val="475"/>
              </a:spcBef>
              <a:buFontTx/>
              <a:buNone/>
            </a:pPr>
            <a:endParaRPr lang="en-US" sz="2400" noProof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C954DF-0148-4A7C-9FEA-20F82CA8EBF4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/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File Pointers </a:t>
            </a:r>
            <a:endParaRPr lang="en-US" sz="3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Content Placeholder 45"/>
          <p:cNvSpPr>
            <a:spLocks noGrp="1"/>
          </p:cNvSpPr>
          <p:nvPr>
            <p:ph idx="1"/>
          </p:nvPr>
        </p:nvSpPr>
        <p:spPr>
          <a:xfrm>
            <a:off x="152400" y="914400"/>
            <a:ext cx="8763000" cy="5211763"/>
          </a:xfrm>
        </p:spPr>
        <p:txBody>
          <a:bodyPr/>
          <a:lstStyle/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Each file object has two integer values associated with it :</a:t>
            </a:r>
          </a:p>
          <a:p>
            <a:pPr lvl="3" algn="just"/>
            <a:r>
              <a:rPr lang="en-US" sz="24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get pointer</a:t>
            </a:r>
          </a:p>
          <a:p>
            <a:pPr lvl="3" algn="just"/>
            <a:r>
              <a:rPr lang="en-US" sz="24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put pointer</a:t>
            </a:r>
            <a:endParaRPr lang="en-US" sz="2400" dirty="0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These values specify the byte number in the file where reading or writing will take place.</a:t>
            </a:r>
          </a:p>
          <a:p>
            <a:pPr algn="just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By default </a:t>
            </a:r>
            <a:r>
              <a:rPr lang="en-GB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reading pointer 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is set at  the </a:t>
            </a:r>
            <a:r>
              <a:rPr lang="en-GB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beginning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By default </a:t>
            </a:r>
            <a:r>
              <a:rPr lang="en-GB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writing pointer 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is set at the </a:t>
            </a:r>
            <a:r>
              <a:rPr lang="en-GB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end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 (when you open file in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ios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::app mode)</a:t>
            </a:r>
            <a:r>
              <a:rPr lang="ar-SA" sz="2400" dirty="0" smtClean="0">
                <a:latin typeface="Times New Roman" pitchFamily="18" charset="0"/>
                <a:cs typeface="Times New Roman" pitchFamily="18" charset="0"/>
              </a:rPr>
              <a:t>‏</a:t>
            </a:r>
            <a:endParaRPr lang="en-GB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There are times when </a:t>
            </a:r>
            <a:r>
              <a:rPr lang="en-GB" sz="2400" u="sng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you must take control of the file pointers</a:t>
            </a:r>
            <a:r>
              <a:rPr lang="en-GB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yourself so that you can read from and write to an arbitrary location in the file.</a:t>
            </a:r>
          </a:p>
          <a:p>
            <a:pPr>
              <a:lnSpc>
                <a:spcPct val="80000"/>
              </a:lnSpc>
              <a:spcBef>
                <a:spcPts val="475"/>
              </a:spcBef>
              <a:buFontTx/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spcBef>
                <a:spcPts val="475"/>
              </a:spcBef>
              <a:buFontTx/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</a:t>
            </a:r>
          </a:p>
          <a:p>
            <a:pPr>
              <a:lnSpc>
                <a:spcPct val="80000"/>
              </a:lnSpc>
              <a:spcBef>
                <a:spcPts val="475"/>
              </a:spcBef>
              <a:buFontTx/>
              <a:buNone/>
            </a:pPr>
            <a:endParaRPr lang="en-US" sz="2400" noProof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C954DF-0148-4A7C-9FEA-20F82CA8EBF4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/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File Pointers </a:t>
            </a:r>
            <a:endParaRPr lang="en-US" sz="3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Content Placeholder 45"/>
          <p:cNvSpPr>
            <a:spLocks noGrp="1"/>
          </p:cNvSpPr>
          <p:nvPr>
            <p:ph idx="1"/>
          </p:nvPr>
        </p:nvSpPr>
        <p:spPr>
          <a:xfrm>
            <a:off x="152400" y="914400"/>
            <a:ext cx="8763000" cy="5211763"/>
          </a:xfrm>
        </p:spPr>
        <p:txBody>
          <a:bodyPr/>
          <a:lstStyle/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Both </a:t>
            </a:r>
            <a:r>
              <a:rPr lang="en-US" sz="2200" b="1" dirty="0" err="1" smtClean="0">
                <a:latin typeface="Times New Roman" pitchFamily="18" charset="0"/>
                <a:cs typeface="Times New Roman" pitchFamily="18" charset="0"/>
              </a:rPr>
              <a:t>istream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 and </a:t>
            </a:r>
            <a:r>
              <a:rPr lang="en-US" sz="2200" b="1" dirty="0" err="1" smtClean="0">
                <a:latin typeface="Times New Roman" pitchFamily="18" charset="0"/>
                <a:cs typeface="Times New Roman" pitchFamily="18" charset="0"/>
              </a:rPr>
              <a:t>ostream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 provide member functions for </a:t>
            </a:r>
            <a:r>
              <a:rPr lang="en-US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repositioning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the file-position pointer. These member functions are </a:t>
            </a:r>
            <a:r>
              <a:rPr lang="en-US" sz="2200" b="1" dirty="0" err="1" smtClean="0">
                <a:latin typeface="Times New Roman" pitchFamily="18" charset="0"/>
                <a:cs typeface="Times New Roman" pitchFamily="18" charset="0"/>
              </a:rPr>
              <a:t>seekg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 ("seek get") for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istream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and </a:t>
            </a:r>
            <a:r>
              <a:rPr lang="en-US" sz="2200" b="1" dirty="0" err="1" smtClean="0">
                <a:latin typeface="Times New Roman" pitchFamily="18" charset="0"/>
                <a:cs typeface="Times New Roman" pitchFamily="18" charset="0"/>
              </a:rPr>
              <a:t>seekp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 ("seek put") for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ostream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2"/>
            <a:r>
              <a:rPr 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fl.seekg(offset, </a:t>
            </a:r>
            <a:r>
              <a:rPr lang="en-US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refposition</a:t>
            </a:r>
            <a:r>
              <a:rPr 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); </a:t>
            </a:r>
            <a:endParaRPr lang="en-US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US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fl.seekp</a:t>
            </a:r>
            <a:r>
              <a:rPr 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(offset, </a:t>
            </a:r>
            <a:r>
              <a:rPr lang="en-US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refposition</a:t>
            </a:r>
            <a:r>
              <a:rPr 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);</a:t>
            </a:r>
            <a:endParaRPr lang="en-US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argument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to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seekg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seekp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normally is a </a:t>
            </a:r>
            <a:r>
              <a:rPr lang="en-US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long integer (offset),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it specifies the location in the file as a number of bytes from the file's starting location.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A second argument (reposition) can be specified to indicate the </a:t>
            </a:r>
            <a:r>
              <a:rPr lang="en-US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seek direction,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the seek direction can be 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ios::beg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 (the default) for positioning relative to the beginning of a stream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ios::cur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 for positioning relative to the current position in a stream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ios::end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 for positioning relative to the end of a stream.</a:t>
            </a:r>
          </a:p>
          <a:p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spcBef>
                <a:spcPts val="475"/>
              </a:spcBef>
              <a:buFontTx/>
              <a:buNone/>
            </a:pPr>
            <a:endParaRPr lang="en-US" sz="2400" noProof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C954DF-0148-4A7C-9FEA-20F82CA8EBF4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seekg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() is used to move the get pointer to a desired location with respect to a reference point.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Syntax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      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file_pointer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seekg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(number of bytes ,Reference point);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Example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      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fin.seekg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(10,ios::beg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tellg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() is used to know where the get pointer is in a file.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Syntax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      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file_pointer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tellg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Example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    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posn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fin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tellg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seekp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() is used to move the put pointer to a desired location with respect to a reference point.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Syntax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       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file_pointer.seekp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(number of bytes ,Reference point);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Example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      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fout.seekp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(10,ios::beg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tellp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() is used to know where the put pointer is in a file.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Syntax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     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file_pointer.tellp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Example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    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posn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fout.tellp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C954DF-0148-4A7C-9FEA-20F82CA8EBF4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/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File Pointers </a:t>
            </a:r>
            <a:endParaRPr lang="en-US" sz="3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Content Placeholder 45"/>
          <p:cNvSpPr>
            <a:spLocks noGrp="1"/>
          </p:cNvSpPr>
          <p:nvPr>
            <p:ph idx="1"/>
          </p:nvPr>
        </p:nvSpPr>
        <p:spPr>
          <a:xfrm>
            <a:off x="152400" y="914400"/>
            <a:ext cx="8763000" cy="5211763"/>
          </a:xfrm>
        </p:spPr>
        <p:txBody>
          <a:bodyPr/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Some examples of positioning the "get" file-position pointer are:</a:t>
            </a:r>
            <a:endParaRPr lang="en-GB" sz="2000" u="sng" dirty="0" smtClean="0">
              <a:solidFill>
                <a:srgbClr val="261F85"/>
              </a:solidFill>
              <a:latin typeface="Times New Roman" pitchFamily="18" charset="0"/>
              <a:cs typeface="Times New Roman" pitchFamily="18" charset="0"/>
            </a:endParaRPr>
          </a:p>
          <a:p>
            <a:pPr lvl="2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// position to the n</a:t>
            </a:r>
            <a:r>
              <a:rPr lang="en-US" baseline="30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byte of fileObject (assumes ios::beg) </a:t>
            </a:r>
          </a:p>
          <a:p>
            <a:pPr lvl="2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fileObject.seekg( n ); </a:t>
            </a:r>
          </a:p>
          <a:p>
            <a:pPr lvl="2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// position n bytes forward in fileObject</a:t>
            </a:r>
          </a:p>
          <a:p>
            <a:pPr lvl="2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		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fileObject.seekg( n, ios::cur ); </a:t>
            </a:r>
          </a:p>
          <a:p>
            <a:pPr lvl="2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// position n bytes back from end of fileObject </a:t>
            </a:r>
          </a:p>
          <a:p>
            <a:pPr lvl="2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		fileObject.seekg( n, ios::end ); </a:t>
            </a:r>
          </a:p>
          <a:p>
            <a:pPr lvl="2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// position at end of fileObject</a:t>
            </a:r>
          </a:p>
          <a:p>
            <a:pPr lvl="2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	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fileObject.seekg( 0, ios::end );</a:t>
            </a:r>
          </a:p>
          <a:p>
            <a:pPr lvl="2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Note – </a:t>
            </a:r>
            <a:r>
              <a:rPr lang="en-US" sz="2400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tellg</a:t>
            </a:r>
            <a:r>
              <a:rPr lang="en-US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400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tellp</a:t>
            </a:r>
            <a:r>
              <a:rPr lang="en-US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are used to get the position of </a:t>
            </a:r>
            <a:r>
              <a:rPr lang="en-US" sz="2400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istream</a:t>
            </a:r>
            <a:r>
              <a:rPr lang="en-US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400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ostream</a:t>
            </a:r>
            <a:r>
              <a:rPr lang="en-US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C954DF-0148-4A7C-9FEA-20F82CA8EBF4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/>
          <a:lstStyle/>
          <a:p>
            <a:r>
              <a:rPr lang="en-US" sz="3200" noProof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program demonstrates the </a:t>
            </a:r>
            <a:r>
              <a:rPr lang="en-US" sz="3200" b="1" i="1" noProof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seekg</a:t>
            </a:r>
            <a:r>
              <a:rPr lang="en-US" sz="3200" noProof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function</a:t>
            </a:r>
            <a:endParaRPr lang="en-US" sz="3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Content Placeholder 45"/>
          <p:cNvSpPr>
            <a:spLocks noGrp="1"/>
          </p:cNvSpPr>
          <p:nvPr>
            <p:ph idx="1"/>
          </p:nvPr>
        </p:nvSpPr>
        <p:spPr>
          <a:xfrm>
            <a:off x="152400" y="914400"/>
            <a:ext cx="8763000" cy="5211763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200" noProof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#include &lt;</a:t>
            </a:r>
            <a:r>
              <a:rPr lang="en-US" sz="2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iostream</a:t>
            </a:r>
            <a:r>
              <a:rPr lang="en-US" sz="2200" noProof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&gt; </a:t>
            </a:r>
            <a:endParaRPr lang="en-US" sz="22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200" noProof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#include &lt;fstream&gt;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200" noProof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using namespace std;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200" noProof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 main()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200" noProof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{	fstream file("letters.txt", ios::in);  </a:t>
            </a:r>
            <a:r>
              <a:rPr lang="en-US" sz="2200" noProof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//open file letters.txt in read mode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200" noProof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 char ch;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200" noProof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2400" noProof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sz="2000" noProof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/ sets the read position to the 5</a:t>
            </a:r>
            <a:r>
              <a:rPr lang="en-US" sz="2000" baseline="30000" noProof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2000" noProof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byte from the  beginning</a:t>
            </a:r>
            <a:endParaRPr lang="en-US" sz="2000" noProof="1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200" noProof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file.seekg(5L, ios::beg); </a:t>
            </a:r>
            <a:endParaRPr lang="en-US" sz="2000" noProof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200" noProof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// read the character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200" noProof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file.get(ch);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200" noProof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cout &lt;&lt; "Byte 5 from beginning: " &lt;&lt; ch &lt;&lt; endl;</a:t>
            </a:r>
          </a:p>
          <a:p>
            <a:pPr>
              <a:lnSpc>
                <a:spcPct val="80000"/>
              </a:lnSpc>
              <a:buNone/>
            </a:pPr>
            <a:r>
              <a:rPr lang="en-US" sz="2200" noProof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2800" noProof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sz="2400" noProof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/ sets the read position to the 10</a:t>
            </a:r>
            <a:r>
              <a:rPr lang="en-US" sz="2400" baseline="30000" noProof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2400" noProof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byte from the end of file </a:t>
            </a:r>
            <a:endParaRPr lang="en-US" sz="2200" noProof="1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200" noProof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file.seekg(-10L, ios::end);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200" noProof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file.get(ch);</a:t>
            </a:r>
          </a:p>
          <a:p>
            <a:pPr>
              <a:lnSpc>
                <a:spcPct val="80000"/>
              </a:lnSpc>
              <a:buNone/>
            </a:pPr>
            <a:r>
              <a:rPr lang="en-US" sz="2200" noProof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2400" noProof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cout &lt;&lt; "Byte 10 from end: " &lt;&lt; ch &lt;&lt; endl;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200" noProof="1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200" noProof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endParaRPr lang="en-US" sz="2200" noProof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C954DF-0148-4A7C-9FEA-20F82CA8EBF4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/>
          <a:lstStyle/>
          <a:p>
            <a:r>
              <a:rPr lang="en-US" sz="3200" noProof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program demonstrates the </a:t>
            </a:r>
            <a:r>
              <a:rPr lang="en-US" sz="3200" b="1" i="1" noProof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seekg</a:t>
            </a:r>
            <a:r>
              <a:rPr lang="en-US" sz="3200" noProof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function</a:t>
            </a:r>
            <a:endParaRPr lang="en-US" sz="3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Content Placeholder 45"/>
          <p:cNvSpPr>
            <a:spLocks noGrp="1"/>
          </p:cNvSpPr>
          <p:nvPr>
            <p:ph idx="1"/>
          </p:nvPr>
        </p:nvSpPr>
        <p:spPr>
          <a:xfrm>
            <a:off x="152400" y="914400"/>
            <a:ext cx="8763000" cy="5211763"/>
          </a:xfrm>
        </p:spPr>
        <p:txBody>
          <a:bodyPr/>
          <a:lstStyle/>
          <a:p>
            <a:pPr>
              <a:lnSpc>
                <a:spcPct val="80000"/>
              </a:lnSpc>
              <a:buNone/>
            </a:pPr>
            <a:endParaRPr lang="en-US" sz="2000" noProof="1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sz="2000" noProof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2400" noProof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sz="2000" noProof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/ sets the read position to the 8</a:t>
            </a:r>
            <a:r>
              <a:rPr lang="en-US" sz="2000" baseline="30000" noProof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2000" noProof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byte from the current position </a:t>
            </a:r>
            <a:endParaRPr lang="en-US" sz="2000" noProof="1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noProof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file.seekg(8L, ios::cur);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noProof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file.get(ch);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noProof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cout &lt;&lt; "Byte 8 from current: " &lt;&lt; ch &lt;&lt; endl;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noProof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file.close();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noProof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return 0;</a:t>
            </a:r>
          </a:p>
          <a:p>
            <a:pPr>
              <a:buFontTx/>
              <a:buNone/>
            </a:pPr>
            <a:r>
              <a:rPr lang="en-US" sz="2000" noProof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}	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200" noProof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C954DF-0148-4A7C-9FEA-20F82CA8EBF4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/>
          <a:lstStyle/>
          <a:p>
            <a:r>
              <a:rPr lang="en-US" sz="3200" noProof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program demonstrates the </a:t>
            </a:r>
            <a:r>
              <a:rPr lang="en-US" sz="3200" b="1" i="1" noProof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tellg</a:t>
            </a:r>
            <a:r>
              <a:rPr lang="en-US" sz="3200" noProof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function</a:t>
            </a:r>
            <a:endParaRPr lang="en-US" sz="3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Content Placeholder 45"/>
          <p:cNvSpPr>
            <a:spLocks noGrp="1"/>
          </p:cNvSpPr>
          <p:nvPr>
            <p:ph idx="1"/>
          </p:nvPr>
        </p:nvSpPr>
        <p:spPr>
          <a:xfrm>
            <a:off x="152400" y="914400"/>
            <a:ext cx="8763000" cy="5211763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200" noProof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#include &lt;</a:t>
            </a:r>
            <a:r>
              <a:rPr lang="en-US" sz="2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iostream</a:t>
            </a:r>
            <a:r>
              <a:rPr lang="en-US" sz="2200" noProof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&gt; </a:t>
            </a:r>
            <a:endParaRPr lang="en-US" sz="22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200" noProof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#include &lt;fstream&gt;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200" noProof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#include &lt;ctype.h&gt;	</a:t>
            </a:r>
            <a:r>
              <a:rPr lang="en-US" sz="2200" noProof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// For toupper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200" noProof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 main(int)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200" noProof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{	fstream file("letters.txt", ios::in);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200" noProof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long offset;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200" noProof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char ch, again;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200" noProof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do {   cout &lt;&lt; "Currently at position " &lt;&lt; file.tellg() &lt;&lt; endl;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200" noProof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  cout &lt;&lt; "Enter an offset from the beginning of the file: ";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200" noProof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  	  cin &gt;&gt; offset;  </a:t>
            </a:r>
            <a:r>
              <a:rPr lang="en-US" sz="2400" noProof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file.seekg(offset, ios::beg);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noProof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  file.get(ch);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noProof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  cout &lt;&lt; "Character read: " &lt;&lt; ch &lt;&lt; endl;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noProof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  cout &lt;&lt; "Do it again? ";   cin &gt;&gt; again;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noProof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    } while (toupper(again) == 'Y');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noProof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file.close();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noProof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return 0;</a:t>
            </a:r>
          </a:p>
          <a:p>
            <a:pPr>
              <a:buFontTx/>
              <a:buNone/>
            </a:pPr>
            <a:r>
              <a:rPr lang="en-US" sz="2400" noProof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}	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200" noProof="1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2200" noProof="1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C954DF-0148-4A7C-9FEA-20F82CA8EBF4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33400"/>
          </a:xfrm>
        </p:spPr>
        <p:txBody>
          <a:bodyPr/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How do we store data permanently ?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410200"/>
          </a:xfrm>
        </p:spPr>
        <p:txBody>
          <a:bodyPr/>
          <a:lstStyle/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Store data in secondary storage devices (floppy disk, hard disk, tape, etc.).</a:t>
            </a:r>
          </a:p>
          <a:p>
            <a:pPr algn="just"/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Stream is an interface supplied by the I/O system of C++ between the programmer and the actual device being accessed (terminals, disks and tape drives).</a:t>
            </a:r>
          </a:p>
          <a:p>
            <a:pPr algn="just"/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 stream (a general name given to flow of data) is a sequence of bytes. It acts either as a source from which the input data can be obtained or as a destination to which the output data can be sent.</a:t>
            </a:r>
          </a:p>
          <a:p>
            <a:pPr algn="just"/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C954DF-0148-4A7C-9FEA-20F82CA8EBF4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477000"/>
          </a:xfrm>
        </p:spPr>
        <p:txBody>
          <a:bodyPr/>
          <a:lstStyle/>
          <a:p>
            <a:pPr>
              <a:buNone/>
            </a:pPr>
            <a:r>
              <a:rPr lang="en-US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// To count no. of lines , no. of words</a:t>
            </a:r>
          </a:p>
          <a:p>
            <a:pPr>
              <a:buNone/>
            </a:pPr>
            <a:r>
              <a:rPr lang="en-US" sz="1800" b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main()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buNone/>
            </a:pP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ifstream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fin("story.txt"); 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//opening text file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800" b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line=1,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word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=1,size; 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//will not count first word and last line so initial value is 1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char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ch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buNone/>
            </a:pP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fin.seekg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(0,ios::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end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); 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//bring file pointer position to end of file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size=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fin.tellg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(); 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//count number of bytes till current </a:t>
            </a:r>
            <a:r>
              <a:rPr lang="en-US" sz="1800" i="1" dirty="0" err="1" smtClean="0">
                <a:latin typeface="Times New Roman" pitchFamily="18" charset="0"/>
                <a:cs typeface="Times New Roman" pitchFamily="18" charset="0"/>
              </a:rPr>
              <a:t>postion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 for file pointer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fin.seekg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(0,ios::beg); 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//bring position of file pointer to </a:t>
            </a:r>
            <a:r>
              <a:rPr lang="en-US" sz="1800" i="1" dirty="0" err="1" smtClean="0">
                <a:latin typeface="Times New Roman" pitchFamily="18" charset="0"/>
                <a:cs typeface="Times New Roman" pitchFamily="18" charset="0"/>
              </a:rPr>
              <a:t>begining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 of file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while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(fin)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  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fin.get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ch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  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ch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==' '||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ch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=='n')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   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word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++;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     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ch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=='n')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   line++;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} </a:t>
            </a:r>
          </a:p>
          <a:p>
            <a:pPr>
              <a:buNone/>
            </a:pP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&lt;&lt;"Lines="&lt;&lt;line&lt;&lt;"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nWords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="&lt;&lt;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word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&lt;&lt;"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nSize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="&lt;&lt;size&lt;&lt;"n";</a:t>
            </a:r>
          </a:p>
          <a:p>
            <a:pPr>
              <a:buNone/>
            </a:pP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fin.close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(); 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//closing file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0;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buNone/>
            </a:pP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C954DF-0148-4A7C-9FEA-20F82CA8EBF4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304800"/>
          </a:xfrm>
        </p:spPr>
        <p:txBody>
          <a:bodyPr/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Files (Streams)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562600"/>
          </a:xfrm>
        </p:spPr>
        <p:txBody>
          <a:bodyPr/>
          <a:lstStyle/>
          <a:p>
            <a:pPr algn="just">
              <a:lnSpc>
                <a:spcPct val="90000"/>
              </a:lnSpc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Different streams are used to represent different kinds of  data flow.</a:t>
            </a:r>
          </a:p>
          <a:p>
            <a:pPr algn="just">
              <a:lnSpc>
                <a:spcPct val="90000"/>
              </a:lnSpc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Each stream is associated with a particular class (collection of data and functions associated with the data), which contains member functions and definitions for dealing with that particular kind of data flow.</a:t>
            </a:r>
          </a:p>
          <a:p>
            <a:pPr algn="just">
              <a:lnSpc>
                <a:spcPct val="90000"/>
              </a:lnSpc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All files are assigned a name that is used for identification purposes by the operating system and the user</a:t>
            </a:r>
            <a:r>
              <a:rPr lang="en-US" sz="2800" dirty="0" smtClean="0"/>
              <a:t>.</a:t>
            </a:r>
          </a:p>
          <a:p>
            <a:pPr algn="just">
              <a:lnSpc>
                <a:spcPct val="90000"/>
              </a:lnSpc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90000"/>
              </a:lnSpc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C954DF-0148-4A7C-9FEA-20F82CA8EBF4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304800"/>
          </a:xfrm>
        </p:spPr>
        <p:txBody>
          <a:bodyPr/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Files (Streams)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562600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We have used streams already !</a:t>
            </a:r>
          </a:p>
          <a:p>
            <a:pPr lvl="1" algn="just">
              <a:lnSpc>
                <a:spcPct val="90000"/>
              </a:lnSpc>
            </a:pPr>
            <a:r>
              <a:rPr lang="en-US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cin</a:t>
            </a:r>
          </a:p>
          <a:p>
            <a:pPr lvl="2" algn="just">
              <a:lnSpc>
                <a:spcPct val="90000"/>
              </a:lnSpc>
            </a:pPr>
            <a:r>
              <a:rPr lang="en-US" sz="22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Input stream connected to </a:t>
            </a:r>
            <a:r>
              <a:rPr lang="en-US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keyboard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(standard input device).</a:t>
            </a:r>
          </a:p>
          <a:p>
            <a:pPr lvl="1" algn="just">
              <a:lnSpc>
                <a:spcPct val="90000"/>
              </a:lnSpc>
            </a:pPr>
            <a:r>
              <a:rPr lang="en-US" sz="26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cout </a:t>
            </a:r>
          </a:p>
          <a:p>
            <a:pPr lvl="2" algn="just">
              <a:lnSpc>
                <a:spcPct val="90000"/>
              </a:lnSpc>
            </a:pPr>
            <a:r>
              <a:rPr lang="en-US" sz="22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Output stream connected to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screen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(standard output device).</a:t>
            </a:r>
          </a:p>
          <a:p>
            <a:pPr algn="just">
              <a:lnSpc>
                <a:spcPct val="90000"/>
              </a:lnSpc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>
              <a:lnSpc>
                <a:spcPct val="9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Can we define other </a:t>
            </a:r>
            <a:r>
              <a:rPr lang="en-US" sz="2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streams to or from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files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(instead of standard input/output devices) ?</a:t>
            </a:r>
          </a:p>
          <a:p>
            <a:pPr lvl="1" algn="just">
              <a:lnSpc>
                <a:spcPct val="9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Yes</a:t>
            </a:r>
          </a:p>
          <a:p>
            <a:pPr lvl="1" algn="just">
              <a:lnSpc>
                <a:spcPct val="90000"/>
              </a:lnSpc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en-US" sz="2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File input stream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Reads data from disk file to the program</a:t>
            </a:r>
          </a:p>
          <a:p>
            <a:pPr algn="just">
              <a:lnSpc>
                <a:spcPct val="90000"/>
              </a:lnSpc>
            </a:pPr>
            <a:r>
              <a:rPr lang="en-US" sz="2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File output stream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Writes data to the disk file from the  program</a:t>
            </a:r>
          </a:p>
          <a:p>
            <a:pPr algn="just">
              <a:lnSpc>
                <a:spcPct val="90000"/>
              </a:lnSpc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C954DF-0148-4A7C-9FEA-20F82CA8EBF4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304800"/>
          </a:xfrm>
        </p:spPr>
        <p:txBody>
          <a:bodyPr/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Files (Streams)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62000"/>
            <a:ext cx="8839200" cy="5562600"/>
          </a:xfrm>
        </p:spPr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Input Stream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The source stream that provides data to the program.</a:t>
            </a:r>
          </a:p>
          <a:p>
            <a:pPr>
              <a:lnSpc>
                <a:spcPct val="90000"/>
              </a:lnSpc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Output Stream - 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The destination stream that receives output from the program.</a:t>
            </a:r>
          </a:p>
          <a:p>
            <a:pPr>
              <a:lnSpc>
                <a:spcPct val="90000"/>
              </a:lnSpc>
              <a:buNone/>
            </a:pPr>
            <a:endParaRPr lang="en-US" sz="21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buNone/>
            </a:pPr>
            <a:endParaRPr lang="en-US" sz="21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C954DF-0148-4A7C-9FEA-20F82CA8EBF4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grpSp>
        <p:nvGrpSpPr>
          <p:cNvPr id="56" name="Group 55"/>
          <p:cNvGrpSpPr/>
          <p:nvPr/>
        </p:nvGrpSpPr>
        <p:grpSpPr>
          <a:xfrm>
            <a:off x="762000" y="2286000"/>
            <a:ext cx="7696200" cy="2718375"/>
            <a:chOff x="762000" y="2286000"/>
            <a:chExt cx="7696200" cy="2718375"/>
          </a:xfrm>
        </p:grpSpPr>
        <p:grpSp>
          <p:nvGrpSpPr>
            <p:cNvPr id="26" name="Group 25"/>
            <p:cNvGrpSpPr/>
            <p:nvPr/>
          </p:nvGrpSpPr>
          <p:grpSpPr>
            <a:xfrm>
              <a:off x="762000" y="2286000"/>
              <a:ext cx="7696200" cy="2333625"/>
              <a:chOff x="1143000" y="2619375"/>
              <a:chExt cx="7696200" cy="2333625"/>
            </a:xfrm>
          </p:grpSpPr>
          <p:sp>
            <p:nvSpPr>
              <p:cNvPr id="27" name="Rectangle 5"/>
              <p:cNvSpPr>
                <a:spLocks noChangeArrowheads="1"/>
              </p:cNvSpPr>
              <p:nvPr/>
            </p:nvSpPr>
            <p:spPr bwMode="auto">
              <a:xfrm>
                <a:off x="1143000" y="2971800"/>
                <a:ext cx="1600200" cy="4572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Input device</a:t>
                </a:r>
              </a:p>
            </p:txBody>
          </p:sp>
          <p:sp>
            <p:nvSpPr>
              <p:cNvPr id="28" name="Rectangle 6"/>
              <p:cNvSpPr>
                <a:spLocks noChangeArrowheads="1"/>
              </p:cNvSpPr>
              <p:nvPr/>
            </p:nvSpPr>
            <p:spPr bwMode="auto">
              <a:xfrm>
                <a:off x="1143000" y="4495800"/>
                <a:ext cx="1600200" cy="4572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Output device</a:t>
                </a:r>
              </a:p>
            </p:txBody>
          </p:sp>
          <p:sp>
            <p:nvSpPr>
              <p:cNvPr id="29" name="Rectangle 7"/>
              <p:cNvSpPr>
                <a:spLocks noChangeArrowheads="1"/>
              </p:cNvSpPr>
              <p:nvPr/>
            </p:nvSpPr>
            <p:spPr bwMode="auto">
              <a:xfrm>
                <a:off x="7239000" y="3733800"/>
                <a:ext cx="1600200" cy="4572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Program</a:t>
                </a:r>
              </a:p>
            </p:txBody>
          </p:sp>
          <p:sp>
            <p:nvSpPr>
              <p:cNvPr id="30" name="Rectangle 8"/>
              <p:cNvSpPr>
                <a:spLocks noChangeArrowheads="1"/>
              </p:cNvSpPr>
              <p:nvPr/>
            </p:nvSpPr>
            <p:spPr bwMode="auto">
              <a:xfrm>
                <a:off x="3657600" y="2971800"/>
                <a:ext cx="457200" cy="4572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Rectangle 9"/>
              <p:cNvSpPr>
                <a:spLocks noChangeArrowheads="1"/>
              </p:cNvSpPr>
              <p:nvPr/>
            </p:nvSpPr>
            <p:spPr bwMode="auto">
              <a:xfrm>
                <a:off x="4114800" y="2971800"/>
                <a:ext cx="457200" cy="4572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" name="Rectangle 10"/>
              <p:cNvSpPr>
                <a:spLocks noChangeArrowheads="1"/>
              </p:cNvSpPr>
              <p:nvPr/>
            </p:nvSpPr>
            <p:spPr bwMode="auto">
              <a:xfrm>
                <a:off x="4572000" y="2971800"/>
                <a:ext cx="457200" cy="4572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" name="Rectangle 11"/>
              <p:cNvSpPr>
                <a:spLocks noChangeArrowheads="1"/>
              </p:cNvSpPr>
              <p:nvPr/>
            </p:nvSpPr>
            <p:spPr bwMode="auto">
              <a:xfrm>
                <a:off x="5029200" y="2971800"/>
                <a:ext cx="457200" cy="4572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" name="Rectangle 12"/>
              <p:cNvSpPr>
                <a:spLocks noChangeArrowheads="1"/>
              </p:cNvSpPr>
              <p:nvPr/>
            </p:nvSpPr>
            <p:spPr bwMode="auto">
              <a:xfrm>
                <a:off x="5486400" y="2971800"/>
                <a:ext cx="457200" cy="4572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" name="Rectangle 13"/>
              <p:cNvSpPr>
                <a:spLocks noChangeArrowheads="1"/>
              </p:cNvSpPr>
              <p:nvPr/>
            </p:nvSpPr>
            <p:spPr bwMode="auto">
              <a:xfrm>
                <a:off x="5943600" y="2971800"/>
                <a:ext cx="457200" cy="4572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" name="Rectangle 14"/>
              <p:cNvSpPr>
                <a:spLocks noChangeArrowheads="1"/>
              </p:cNvSpPr>
              <p:nvPr/>
            </p:nvSpPr>
            <p:spPr bwMode="auto">
              <a:xfrm>
                <a:off x="3657600" y="4495800"/>
                <a:ext cx="457200" cy="4572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" name="Rectangle 15"/>
              <p:cNvSpPr>
                <a:spLocks noChangeArrowheads="1"/>
              </p:cNvSpPr>
              <p:nvPr/>
            </p:nvSpPr>
            <p:spPr bwMode="auto">
              <a:xfrm>
                <a:off x="4114800" y="4495800"/>
                <a:ext cx="457200" cy="4572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" name="Rectangle 16"/>
              <p:cNvSpPr>
                <a:spLocks noChangeArrowheads="1"/>
              </p:cNvSpPr>
              <p:nvPr/>
            </p:nvSpPr>
            <p:spPr bwMode="auto">
              <a:xfrm>
                <a:off x="4572000" y="4495800"/>
                <a:ext cx="457200" cy="4572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Rectangle 17"/>
              <p:cNvSpPr>
                <a:spLocks noChangeArrowheads="1"/>
              </p:cNvSpPr>
              <p:nvPr/>
            </p:nvSpPr>
            <p:spPr bwMode="auto">
              <a:xfrm>
                <a:off x="5029200" y="4495800"/>
                <a:ext cx="457200" cy="4572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" name="Rectangle 18"/>
              <p:cNvSpPr>
                <a:spLocks noChangeArrowheads="1"/>
              </p:cNvSpPr>
              <p:nvPr/>
            </p:nvSpPr>
            <p:spPr bwMode="auto">
              <a:xfrm>
                <a:off x="5486400" y="4495800"/>
                <a:ext cx="457200" cy="4572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" name="Rectangle 19"/>
              <p:cNvSpPr>
                <a:spLocks noChangeArrowheads="1"/>
              </p:cNvSpPr>
              <p:nvPr/>
            </p:nvSpPr>
            <p:spPr bwMode="auto">
              <a:xfrm>
                <a:off x="5943600" y="4495800"/>
                <a:ext cx="457200" cy="4572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42" name="AutoShape 20"/>
              <p:cNvCxnSpPr>
                <a:cxnSpLocks noChangeShapeType="1"/>
                <a:stCxn id="27" idx="3"/>
                <a:endCxn id="30" idx="1"/>
              </p:cNvCxnSpPr>
              <p:nvPr/>
            </p:nvCxnSpPr>
            <p:spPr bwMode="auto">
              <a:xfrm>
                <a:off x="2743200" y="3200400"/>
                <a:ext cx="914400" cy="0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43" name="AutoShape 23"/>
              <p:cNvCxnSpPr>
                <a:cxnSpLocks noChangeShapeType="1"/>
                <a:stCxn id="29" idx="2"/>
                <a:endCxn id="41" idx="3"/>
              </p:cNvCxnSpPr>
              <p:nvPr/>
            </p:nvCxnSpPr>
            <p:spPr bwMode="auto">
              <a:xfrm rot="5400000">
                <a:off x="6953250" y="3638550"/>
                <a:ext cx="533400" cy="1638300"/>
              </a:xfrm>
              <a:prstGeom prst="bentConnector2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</p:cxnSp>
          <p:sp>
            <p:nvSpPr>
              <p:cNvPr id="44" name="Text Box 26"/>
              <p:cNvSpPr txBox="1">
                <a:spLocks noChangeArrowheads="1"/>
              </p:cNvSpPr>
              <p:nvPr/>
            </p:nvSpPr>
            <p:spPr bwMode="auto">
              <a:xfrm>
                <a:off x="6848475" y="2619375"/>
                <a:ext cx="1545616" cy="5847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rgbClr val="00B050"/>
                    </a:solidFill>
                    <a:latin typeface="Times New Roman" pitchFamily="18" charset="0"/>
                    <a:cs typeface="Times New Roman" pitchFamily="18" charset="0"/>
                  </a:rPr>
                  <a:t>Extraction from </a:t>
                </a:r>
              </a:p>
              <a:p>
                <a:pPr algn="ctr"/>
                <a:r>
                  <a:rPr lang="en-US" sz="1600" dirty="0">
                    <a:solidFill>
                      <a:srgbClr val="00B050"/>
                    </a:solidFill>
                    <a:latin typeface="Times New Roman" pitchFamily="18" charset="0"/>
                    <a:cs typeface="Times New Roman" pitchFamily="18" charset="0"/>
                  </a:rPr>
                  <a:t>input stream</a:t>
                </a:r>
              </a:p>
            </p:txBody>
          </p:sp>
          <p:cxnSp>
            <p:nvCxnSpPr>
              <p:cNvPr id="45" name="AutoShape 28"/>
              <p:cNvCxnSpPr>
                <a:cxnSpLocks noChangeShapeType="1"/>
                <a:stCxn id="36" idx="1"/>
                <a:endCxn id="28" idx="3"/>
              </p:cNvCxnSpPr>
              <p:nvPr/>
            </p:nvCxnSpPr>
            <p:spPr bwMode="auto">
              <a:xfrm flipH="1">
                <a:off x="2743200" y="4724400"/>
                <a:ext cx="914400" cy="0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</p:grpSp>
        <p:cxnSp>
          <p:nvCxnSpPr>
            <p:cNvPr id="52" name="AutoShape 22"/>
            <p:cNvCxnSpPr>
              <a:cxnSpLocks noChangeShapeType="1"/>
            </p:cNvCxnSpPr>
            <p:nvPr/>
          </p:nvCxnSpPr>
          <p:spPr bwMode="auto">
            <a:xfrm>
              <a:off x="6019800" y="2895600"/>
              <a:ext cx="1638300" cy="533400"/>
            </a:xfrm>
            <a:prstGeom prst="bentConnector2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</p:cxnSp>
        <p:sp>
          <p:nvSpPr>
            <p:cNvPr id="53" name="Text Box 26"/>
            <p:cNvSpPr txBox="1">
              <a:spLocks noChangeArrowheads="1"/>
            </p:cNvSpPr>
            <p:nvPr/>
          </p:nvSpPr>
          <p:spPr bwMode="auto">
            <a:xfrm>
              <a:off x="6781800" y="4419600"/>
              <a:ext cx="1340431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Insertion into </a:t>
              </a:r>
            </a:p>
            <a:p>
              <a:pPr algn="ctr"/>
              <a:r>
                <a:rPr lang="en-US" sz="1600" dirty="0" smtClean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output stream</a:t>
              </a:r>
              <a:endParaRPr lang="en-US" sz="16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54" name="Text Box 26"/>
          <p:cNvSpPr txBox="1">
            <a:spLocks noChangeArrowheads="1"/>
          </p:cNvSpPr>
          <p:nvPr/>
        </p:nvSpPr>
        <p:spPr bwMode="auto">
          <a:xfrm>
            <a:off x="3810000" y="2209800"/>
            <a:ext cx="125386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6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Input Stream</a:t>
            </a:r>
            <a:endParaRPr lang="en-US" sz="16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Text Box 26"/>
          <p:cNvSpPr txBox="1">
            <a:spLocks noChangeArrowheads="1"/>
          </p:cNvSpPr>
          <p:nvPr/>
        </p:nvSpPr>
        <p:spPr bwMode="auto">
          <a:xfrm>
            <a:off x="3962400" y="4724400"/>
            <a:ext cx="139012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6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Output Stream</a:t>
            </a:r>
            <a:endParaRPr lang="en-US" sz="16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/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Files (Streams)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Content Placeholder 45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I/O system of C++ contains </a:t>
            </a:r>
            <a:r>
              <a:rPr lang="en-US" b="1" spc="-15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– </a:t>
            </a:r>
          </a:p>
          <a:p>
            <a:pPr marL="1314450" lvl="2" indent="-514350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ifstream   -   Provides input operations on files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(File </a:t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              opened for input only. Information may be </a:t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              read from the file but not written to it. If the </a:t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              file does not exist, the open function fails).</a:t>
            </a:r>
          </a:p>
          <a:p>
            <a:pPr marL="1314450" lvl="2" indent="-514350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ofstream  -   Provides output operations on files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(File </a:t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              opened for output only. Information may be </a:t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              written to the file but not read from the file. If the </a:t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              file does not exist, file is created. If the file is </a:t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              already existed its contents are deleted).</a:t>
            </a:r>
          </a:p>
          <a:p>
            <a:pPr marL="1314450" lvl="2" indent="-514350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fstream    - 	  Supports for simultaneous input and 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     output operations on files.	</a:t>
            </a:r>
          </a:p>
          <a:p>
            <a:pPr marL="1314450" lvl="2" indent="-514350">
              <a:buFont typeface="+mj-lt"/>
              <a:buAutoNum type="arabicPeriod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C954DF-0148-4A7C-9FEA-20F82CA8EBF4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/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Flow of Data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Content Placeholder 45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pPr marL="1314450" lvl="2" indent="-51435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C954DF-0148-4A7C-9FEA-20F82CA8EBF4}" type="slidenum">
              <a:rPr lang="en-US" smtClean="0">
                <a:latin typeface="Times New Roman" pitchFamily="18" charset="0"/>
                <a:cs typeface="Times New Roman" pitchFamily="18" charset="0"/>
              </a:rPr>
              <a:pPr>
                <a:defRPr/>
              </a:pPr>
              <a:t>8</a:t>
            </a:fld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62000" y="1752600"/>
            <a:ext cx="7635875" cy="3645932"/>
            <a:chOff x="990600" y="2098675"/>
            <a:chExt cx="7635875" cy="3645932"/>
          </a:xfrm>
        </p:grpSpPr>
        <p:sp>
          <p:nvSpPr>
            <p:cNvPr id="7" name="Text Box 4"/>
            <p:cNvSpPr txBox="1">
              <a:spLocks noChangeArrowheads="1"/>
            </p:cNvSpPr>
            <p:nvPr/>
          </p:nvSpPr>
          <p:spPr bwMode="auto">
            <a:xfrm>
              <a:off x="3960813" y="2362200"/>
              <a:ext cx="1981200" cy="369332"/>
            </a:xfrm>
            <a:prstGeom prst="rect">
              <a:avLst/>
            </a:prstGeom>
            <a:solidFill>
              <a:srgbClr val="FAF8A2"/>
            </a:solidFill>
            <a:ln w="9525">
              <a:solidFill>
                <a:srgbClr val="12063A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 smtClean="0">
                  <a:solidFill>
                    <a:srgbClr val="12063A"/>
                  </a:solidFill>
                  <a:latin typeface="Times New Roman" pitchFamily="18" charset="0"/>
                  <a:cs typeface="Times New Roman" pitchFamily="18" charset="0"/>
                </a:rPr>
                <a:t>      PROGRAM</a:t>
              </a:r>
              <a:endParaRPr lang="en-US" dirty="0">
                <a:solidFill>
                  <a:srgbClr val="12063A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3960813" y="3962400"/>
              <a:ext cx="1982787" cy="1200329"/>
            </a:xfrm>
            <a:prstGeom prst="rect">
              <a:avLst/>
            </a:prstGeom>
            <a:solidFill>
              <a:srgbClr val="FAF8A2"/>
            </a:solidFill>
            <a:ln w="9525">
              <a:solidFill>
                <a:srgbClr val="12063A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dirty="0" smtClean="0">
                  <a:solidFill>
                    <a:srgbClr val="12063A"/>
                  </a:solidFill>
                  <a:latin typeface="Times New Roman" pitchFamily="18" charset="0"/>
                  <a:cs typeface="Times New Roman" pitchFamily="18" charset="0"/>
                </a:rPr>
                <a:t>DEVICE </a:t>
              </a:r>
            </a:p>
            <a:p>
              <a:pPr algn="ctr">
                <a:spcBef>
                  <a:spcPct val="50000"/>
                </a:spcBef>
              </a:pPr>
              <a:r>
                <a:rPr lang="en-US" dirty="0" smtClean="0">
                  <a:solidFill>
                    <a:srgbClr val="12063A"/>
                  </a:solidFill>
                  <a:latin typeface="Times New Roman" pitchFamily="18" charset="0"/>
                  <a:cs typeface="Times New Roman" pitchFamily="18" charset="0"/>
                </a:rPr>
                <a:t>OR </a:t>
              </a:r>
              <a:endParaRPr lang="en-US" dirty="0">
                <a:solidFill>
                  <a:srgbClr val="12063A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 algn="ctr">
                <a:spcBef>
                  <a:spcPct val="50000"/>
                </a:spcBef>
              </a:pPr>
              <a:r>
                <a:rPr lang="en-US" dirty="0" smtClean="0">
                  <a:solidFill>
                    <a:srgbClr val="12063A"/>
                  </a:solidFill>
                  <a:latin typeface="Times New Roman" pitchFamily="18" charset="0"/>
                  <a:cs typeface="Times New Roman" pitchFamily="18" charset="0"/>
                </a:rPr>
                <a:t>FILES</a:t>
              </a:r>
              <a:endParaRPr lang="en-US" dirty="0">
                <a:solidFill>
                  <a:srgbClr val="12063A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 flipH="1">
              <a:off x="5942013" y="4495800"/>
              <a:ext cx="106680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 flipH="1">
              <a:off x="2894013" y="2590800"/>
              <a:ext cx="1066800" cy="0"/>
            </a:xfrm>
            <a:prstGeom prst="line">
              <a:avLst/>
            </a:prstGeom>
            <a:noFill/>
            <a:ln w="9525">
              <a:solidFill>
                <a:srgbClr val="12063A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 flipH="1">
              <a:off x="2894013" y="4648200"/>
              <a:ext cx="1066800" cy="0"/>
            </a:xfrm>
            <a:prstGeom prst="line">
              <a:avLst/>
            </a:prstGeom>
            <a:noFill/>
            <a:ln w="9525">
              <a:solidFill>
                <a:srgbClr val="12063A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 flipH="1">
              <a:off x="5942013" y="2667000"/>
              <a:ext cx="106680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 flipV="1">
              <a:off x="2894013" y="2590800"/>
              <a:ext cx="0" cy="2057400"/>
            </a:xfrm>
            <a:prstGeom prst="line">
              <a:avLst/>
            </a:prstGeom>
            <a:noFill/>
            <a:ln w="9525">
              <a:solidFill>
                <a:srgbClr val="12063A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 rot="10800000" flipV="1">
              <a:off x="7008813" y="2667000"/>
              <a:ext cx="1587" cy="182880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" name="Text Box 13"/>
            <p:cNvSpPr txBox="1">
              <a:spLocks noChangeArrowheads="1"/>
            </p:cNvSpPr>
            <p:nvPr/>
          </p:nvSpPr>
          <p:spPr bwMode="auto">
            <a:xfrm>
              <a:off x="1620838" y="2987675"/>
              <a:ext cx="838691" cy="923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rgbClr val="12063A"/>
                  </a:solidFill>
                  <a:latin typeface="Times New Roman" pitchFamily="18" charset="0"/>
                  <a:cs typeface="Times New Roman" pitchFamily="18" charset="0"/>
                </a:rPr>
                <a:t>Input</a:t>
              </a:r>
            </a:p>
            <a:p>
              <a:pPr algn="ctr"/>
              <a:r>
                <a:rPr lang="en-US" dirty="0">
                  <a:solidFill>
                    <a:srgbClr val="12063A"/>
                  </a:solidFill>
                  <a:latin typeface="Times New Roman" pitchFamily="18" charset="0"/>
                  <a:cs typeface="Times New Roman" pitchFamily="18" charset="0"/>
                </a:rPr>
                <a:t>Stream</a:t>
              </a:r>
            </a:p>
            <a:p>
              <a:pPr algn="ctr"/>
              <a:r>
                <a:rPr lang="en-US" dirty="0">
                  <a:solidFill>
                    <a:srgbClr val="12063A"/>
                  </a:solidFill>
                  <a:latin typeface="Times New Roman" pitchFamily="18" charset="0"/>
                  <a:cs typeface="Times New Roman" pitchFamily="18" charset="0"/>
                </a:rPr>
                <a:t>&gt;&gt;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" name="Text Box 14"/>
            <p:cNvSpPr txBox="1">
              <a:spLocks noChangeArrowheads="1"/>
            </p:cNvSpPr>
            <p:nvPr/>
          </p:nvSpPr>
          <p:spPr bwMode="auto">
            <a:xfrm>
              <a:off x="7259638" y="3200400"/>
              <a:ext cx="838691" cy="923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rgbClr val="12063A"/>
                  </a:solidFill>
                  <a:latin typeface="Times New Roman" pitchFamily="18" charset="0"/>
                  <a:cs typeface="Times New Roman" pitchFamily="18" charset="0"/>
                </a:rPr>
                <a:t>Output</a:t>
              </a:r>
            </a:p>
            <a:p>
              <a:pPr algn="ctr"/>
              <a:r>
                <a:rPr lang="en-US">
                  <a:solidFill>
                    <a:srgbClr val="12063A"/>
                  </a:solidFill>
                  <a:latin typeface="Times New Roman" pitchFamily="18" charset="0"/>
                  <a:cs typeface="Times New Roman" pitchFamily="18" charset="0"/>
                </a:rPr>
                <a:t>Stream</a:t>
              </a:r>
            </a:p>
            <a:p>
              <a:pPr algn="ctr"/>
              <a:r>
                <a:rPr lang="en-US">
                  <a:solidFill>
                    <a:srgbClr val="12063A"/>
                  </a:solidFill>
                  <a:latin typeface="Times New Roman" pitchFamily="18" charset="0"/>
                  <a:cs typeface="Times New Roman" pitchFamily="18" charset="0"/>
                </a:rPr>
                <a:t>&lt;&lt;</a:t>
              </a:r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" name="Text Box 15"/>
            <p:cNvSpPr txBox="1">
              <a:spLocks noChangeArrowheads="1"/>
            </p:cNvSpPr>
            <p:nvPr/>
          </p:nvSpPr>
          <p:spPr bwMode="auto">
            <a:xfrm>
              <a:off x="3048000" y="4800600"/>
              <a:ext cx="620683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latin typeface="Times New Roman" pitchFamily="18" charset="0"/>
                  <a:cs typeface="Times New Roman" pitchFamily="18" charset="0"/>
                </a:rPr>
                <a:t>Data</a:t>
              </a:r>
            </a:p>
          </p:txBody>
        </p:sp>
        <p:sp>
          <p:nvSpPr>
            <p:cNvPr id="18" name="Text Box 16"/>
            <p:cNvSpPr txBox="1">
              <a:spLocks noChangeArrowheads="1"/>
            </p:cNvSpPr>
            <p:nvPr/>
          </p:nvSpPr>
          <p:spPr bwMode="auto">
            <a:xfrm>
              <a:off x="6172200" y="2098675"/>
              <a:ext cx="620683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latin typeface="Times New Roman" pitchFamily="18" charset="0"/>
                  <a:cs typeface="Times New Roman" pitchFamily="18" charset="0"/>
                </a:rPr>
                <a:t>Data</a:t>
              </a:r>
            </a:p>
          </p:txBody>
        </p:sp>
        <p:sp>
          <p:nvSpPr>
            <p:cNvPr id="19" name="Text Box 19"/>
            <p:cNvSpPr txBox="1">
              <a:spLocks noChangeArrowheads="1"/>
            </p:cNvSpPr>
            <p:nvPr/>
          </p:nvSpPr>
          <p:spPr bwMode="auto">
            <a:xfrm>
              <a:off x="990600" y="5375275"/>
              <a:ext cx="137088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istream class</a:t>
              </a:r>
            </a:p>
          </p:txBody>
        </p:sp>
        <p:sp>
          <p:nvSpPr>
            <p:cNvPr id="20" name="Text Box 20"/>
            <p:cNvSpPr txBox="1">
              <a:spLocks noChangeArrowheads="1"/>
            </p:cNvSpPr>
            <p:nvPr/>
          </p:nvSpPr>
          <p:spPr bwMode="auto">
            <a:xfrm>
              <a:off x="7015163" y="5334000"/>
              <a:ext cx="142218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ostream class</a:t>
              </a:r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" name="Text Box 21"/>
            <p:cNvSpPr txBox="1">
              <a:spLocks noChangeArrowheads="1"/>
            </p:cNvSpPr>
            <p:nvPr/>
          </p:nvSpPr>
          <p:spPr bwMode="auto">
            <a:xfrm>
              <a:off x="7239000" y="4267200"/>
              <a:ext cx="1387475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>
                  <a:latin typeface="Times New Roman" pitchFamily="18" charset="0"/>
                  <a:cs typeface="Times New Roman" pitchFamily="18" charset="0"/>
                </a:rPr>
                <a:t>(Insertion operator)</a:t>
              </a:r>
            </a:p>
          </p:txBody>
        </p:sp>
        <p:sp>
          <p:nvSpPr>
            <p:cNvPr id="22" name="Text Box 22"/>
            <p:cNvSpPr txBox="1">
              <a:spLocks noChangeArrowheads="1"/>
            </p:cNvSpPr>
            <p:nvPr/>
          </p:nvSpPr>
          <p:spPr bwMode="auto">
            <a:xfrm>
              <a:off x="1143000" y="4114800"/>
              <a:ext cx="1281120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latin typeface="Times New Roman" pitchFamily="18" charset="0"/>
                  <a:cs typeface="Times New Roman" pitchFamily="18" charset="0"/>
                </a:rPr>
                <a:t>(Extraction </a:t>
              </a:r>
            </a:p>
            <a:p>
              <a:r>
                <a:rPr lang="en-US">
                  <a:latin typeface="Times New Roman" pitchFamily="18" charset="0"/>
                  <a:cs typeface="Times New Roman" pitchFamily="18" charset="0"/>
                </a:rPr>
                <a:t>operator)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381000"/>
          </a:xfrm>
        </p:spPr>
        <p:txBody>
          <a:bodyPr/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File Types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Content Placeholder 45"/>
          <p:cNvSpPr>
            <a:spLocks noGrp="1"/>
          </p:cNvSpPr>
          <p:nvPr>
            <p:ph idx="1"/>
          </p:nvPr>
        </p:nvSpPr>
        <p:spPr>
          <a:xfrm>
            <a:off x="228600" y="609600"/>
            <a:ext cx="8686800" cy="58674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Text files</a:t>
            </a:r>
          </a:p>
          <a:p>
            <a:pPr marL="857250" lvl="1" indent="-457200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 text file can be a stream of characters that a computer can process 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sequentially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 It is not only processed sequentially but only in forward direction. For this reason a text file is usually opened for only one kind of operation (reading, writing, or appending) at any given time.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Binary files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 binary file is no different to a text file. It is a collection of bytes. In C Programming Language a byte and a character are equivalent. Hence a binary file is also referred to as a character stream, but there are two essential differences.</a:t>
            </a:r>
          </a:p>
          <a:p>
            <a:pPr lvl="2">
              <a:buFont typeface="+mj-lt"/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No special processing of the data occurs and each byte of data is transferred to or from the disk unprocessed.</a:t>
            </a:r>
          </a:p>
          <a:p>
            <a:pPr lvl="2">
              <a:buFont typeface="+mj-lt"/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 Programming Language places no constructs on the file, and it may be read from, or written to, in any manner chosen by the programmer.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Binary files can be either processed 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sequentially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or, depending on the needs of the application, they can be processed using 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random access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techniques.</a:t>
            </a:r>
          </a:p>
          <a:p>
            <a:r>
              <a:rPr lang="en-US" sz="24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By default, C++ opens the files in text mode.</a:t>
            </a:r>
          </a:p>
          <a:p>
            <a:pPr lvl="1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C954DF-0148-4A7C-9FEA-20F82CA8EBF4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11216</TotalTime>
  <Words>1632</Words>
  <Application>Microsoft Office PowerPoint</Application>
  <PresentationFormat>On-screen Show (4:3)</PresentationFormat>
  <Paragraphs>426</Paragraphs>
  <Slides>30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PROBLEM SOLVING AND COMPUTER PROGRAMMING</vt:lpstr>
      <vt:lpstr>Files (Streams)</vt:lpstr>
      <vt:lpstr>How do we store data permanently ?</vt:lpstr>
      <vt:lpstr>Files (Streams)</vt:lpstr>
      <vt:lpstr>Files (Streams)</vt:lpstr>
      <vt:lpstr>Files (Streams)</vt:lpstr>
      <vt:lpstr>Files (Streams)</vt:lpstr>
      <vt:lpstr>Flow of Data</vt:lpstr>
      <vt:lpstr>File Types</vt:lpstr>
      <vt:lpstr>General File I/O steps</vt:lpstr>
      <vt:lpstr>Opening a File</vt:lpstr>
      <vt:lpstr>Modes of a File</vt:lpstr>
      <vt:lpstr>Modes of a File</vt:lpstr>
      <vt:lpstr>Closing a File</vt:lpstr>
      <vt:lpstr>Example </vt:lpstr>
      <vt:lpstr>Slide 16</vt:lpstr>
      <vt:lpstr>Slide 17</vt:lpstr>
      <vt:lpstr>Slide 18</vt:lpstr>
      <vt:lpstr>Reading or Writing data to/from file</vt:lpstr>
      <vt:lpstr>Program - Reading or Writing data to/from file</vt:lpstr>
      <vt:lpstr>Program - Reading or Writing data to/from file</vt:lpstr>
      <vt:lpstr>Program - Reading or Writing data to/from file</vt:lpstr>
      <vt:lpstr>File Pointers </vt:lpstr>
      <vt:lpstr>File Pointers </vt:lpstr>
      <vt:lpstr>Slide 25</vt:lpstr>
      <vt:lpstr>File Pointers </vt:lpstr>
      <vt:lpstr>program demonstrates the seekg function</vt:lpstr>
      <vt:lpstr>program demonstrates the seekg function</vt:lpstr>
      <vt:lpstr>program demonstrates the tellg function</vt:lpstr>
      <vt:lpstr>Slide 30</vt:lpstr>
    </vt:vector>
  </TitlesOfParts>
  <Company>nitw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– information – knowledge</dc:title>
  <dc:creator>cse</dc:creator>
  <cp:lastModifiedBy>Navya Penthala</cp:lastModifiedBy>
  <cp:revision>811</cp:revision>
  <dcterms:created xsi:type="dcterms:W3CDTF">2007-09-24T06:41:29Z</dcterms:created>
  <dcterms:modified xsi:type="dcterms:W3CDTF">2021-02-24T08:44:39Z</dcterms:modified>
</cp:coreProperties>
</file>