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ink/ink1.xml" ContentType="application/inkml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3"/>
  </p:sldMasterIdLst>
  <p:notesMasterIdLst>
    <p:notesMasterId r:id="rId10"/>
  </p:notesMasterIdLst>
  <p:handoutMasterIdLst>
    <p:handoutMasterId r:id="rId11"/>
  </p:handoutMasterIdLst>
  <p:sldIdLst>
    <p:sldId id="1346" r:id="rId4"/>
    <p:sldId id="1347" r:id="rId5"/>
    <p:sldId id="1349" r:id="rId6"/>
    <p:sldId id="1348" r:id="rId7"/>
    <p:sldId id="1350" r:id="rId8"/>
    <p:sldId id="1351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72646" autoAdjust="0"/>
  </p:normalViewPr>
  <p:slideViewPr>
    <p:cSldViewPr>
      <p:cViewPr varScale="1">
        <p:scale>
          <a:sx n="108" d="100"/>
          <a:sy n="108" d="100"/>
        </p:scale>
        <p:origin x="36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52"/>
    </p:cViewPr>
  </p:sorterViewPr>
  <p:notesViewPr>
    <p:cSldViewPr>
      <p:cViewPr varScale="1">
        <p:scale>
          <a:sx n="102" d="100"/>
          <a:sy n="102" d="100"/>
        </p:scale>
        <p:origin x="2784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51FD84E-0D86-46BB-A877-9B871B7F11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8186C0A-F970-4839-8013-653C2A8266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21AA64-29C1-40BD-8949-56AF377A5696}" type="datetime4">
              <a:rPr lang="en-US" altLang="en-US"/>
              <a:pPr>
                <a:defRPr/>
              </a:pPr>
              <a:t>September 28, 2021</a:t>
            </a:fld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19D1607-202E-4E72-BA99-72FAEC3837D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Chapter 1 — Computer Abstractions and Technology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70589E9-7E26-4A35-832F-9219984923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62D9C5-A73D-40E3-83AB-4FA0B8DBCE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05:35:3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D98ECA3-6B8D-46A5-ACF7-E4946263BA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29CF63-03DE-4567-B3F8-8374A4D2D3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89C4153-BE73-4276-9376-DC8350E18E53}" type="datetime4">
              <a:rPr lang="en-US" altLang="en-US"/>
              <a:pPr>
                <a:defRPr/>
              </a:pPr>
              <a:t>September 28, 2021</a:t>
            </a:fld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E4E1AA96-30D3-44EF-BC6E-C2385C56AEA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985957DD-0A27-4034-A4B0-0B9754186A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CBF1E96-F736-423A-AC90-E7A66F600E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Chapter 1 — Computer Abstractions and Technology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A17A1FA-4193-4022-BAA4-EED6018CC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1608EE-30E7-4E64-80AC-0A47EEF6E0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768E7E2B-6288-4FAC-A212-6FECCF001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79E0EDAA-0511-48D9-9AE1-4E4BA5436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59" name="Header Placeholder 3">
            <a:extLst>
              <a:ext uri="{FF2B5EF4-FFF2-40B4-BE49-F238E27FC236}">
                <a16:creationId xmlns:a16="http://schemas.microsoft.com/office/drawing/2014/main" id="{D166C38F-C67A-4BB7-ACC8-CAE40519BE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60" name="Date Placeholder 4">
            <a:extLst>
              <a:ext uri="{FF2B5EF4-FFF2-40B4-BE49-F238E27FC236}">
                <a16:creationId xmlns:a16="http://schemas.microsoft.com/office/drawing/2014/main" id="{6D61E98A-4B0D-4405-8AB6-B1E8BE9069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8D4DAF-8A93-43E7-823B-4B9D593CC97D}" type="datetime4">
              <a:rPr lang="en-US" altLang="en-US" smtClean="0">
                <a:latin typeface="Times New Roman" panose="02020603050405020304" pitchFamily="18" charset="0"/>
              </a:rPr>
              <a:pPr/>
              <a:t>September 28,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1" name="Footer Placeholder 5">
            <a:extLst>
              <a:ext uri="{FF2B5EF4-FFF2-40B4-BE49-F238E27FC236}">
                <a16:creationId xmlns:a16="http://schemas.microsoft.com/office/drawing/2014/main" id="{1BFEBDF3-7D2B-4C5C-B57F-E5C8B3CC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19462" name="Slide Number Placeholder 6">
            <a:extLst>
              <a:ext uri="{FF2B5EF4-FFF2-40B4-BE49-F238E27FC236}">
                <a16:creationId xmlns:a16="http://schemas.microsoft.com/office/drawing/2014/main" id="{2CD395DD-1236-4DF8-A44F-EB25C20A7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2FACDB-396A-4529-93C1-272185B9EEB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1A6E0C97-1D16-4A04-8421-DE2F2E690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AD006653-2543-4AEA-BAC0-E74057A32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7" name="Header Placeholder 3">
            <a:extLst>
              <a:ext uri="{FF2B5EF4-FFF2-40B4-BE49-F238E27FC236}">
                <a16:creationId xmlns:a16="http://schemas.microsoft.com/office/drawing/2014/main" id="{008790C3-E09A-4743-9058-4A3EB53B32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8" name="Date Placeholder 4">
            <a:extLst>
              <a:ext uri="{FF2B5EF4-FFF2-40B4-BE49-F238E27FC236}">
                <a16:creationId xmlns:a16="http://schemas.microsoft.com/office/drawing/2014/main" id="{B7392D2A-733D-41A6-96C4-F47326ADD5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651D3-E833-4577-8405-C45E07B7ACFF}" type="datetime4">
              <a:rPr lang="en-US" altLang="en-US" smtClean="0">
                <a:latin typeface="Times New Roman" panose="02020603050405020304" pitchFamily="18" charset="0"/>
              </a:rPr>
              <a:pPr/>
              <a:t>September 28,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9" name="Footer Placeholder 5">
            <a:extLst>
              <a:ext uri="{FF2B5EF4-FFF2-40B4-BE49-F238E27FC236}">
                <a16:creationId xmlns:a16="http://schemas.microsoft.com/office/drawing/2014/main" id="{1C5234A4-A1D6-44E5-80D9-48044F8E5D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10" name="Slide Number Placeholder 6">
            <a:extLst>
              <a:ext uri="{FF2B5EF4-FFF2-40B4-BE49-F238E27FC236}">
                <a16:creationId xmlns:a16="http://schemas.microsoft.com/office/drawing/2014/main" id="{19BBB39D-851A-472F-8C1B-4B3909377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6BBE60-CD97-4036-87AB-89123B4F3761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27FB5E03-0AF9-455E-AE9C-526B7A239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B2AFC3B6-92A2-4853-8C4B-36D4F8567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5" name="Header Placeholder 3">
            <a:extLst>
              <a:ext uri="{FF2B5EF4-FFF2-40B4-BE49-F238E27FC236}">
                <a16:creationId xmlns:a16="http://schemas.microsoft.com/office/drawing/2014/main" id="{F77FC6BE-E1EA-4AF6-BBBF-756D7F35A8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6" name="Date Placeholder 4">
            <a:extLst>
              <a:ext uri="{FF2B5EF4-FFF2-40B4-BE49-F238E27FC236}">
                <a16:creationId xmlns:a16="http://schemas.microsoft.com/office/drawing/2014/main" id="{F7251602-10BC-4E7D-9A87-A248CA12F2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B5100B-8090-4A22-92AC-C6CA7858870D}" type="datetime4">
              <a:rPr lang="en-US" altLang="en-US" smtClean="0">
                <a:latin typeface="Times New Roman" panose="02020603050405020304" pitchFamily="18" charset="0"/>
              </a:rPr>
              <a:pPr/>
              <a:t>September 28,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7" name="Footer Placeholder 5">
            <a:extLst>
              <a:ext uri="{FF2B5EF4-FFF2-40B4-BE49-F238E27FC236}">
                <a16:creationId xmlns:a16="http://schemas.microsoft.com/office/drawing/2014/main" id="{6F69033B-7683-46FC-9C6A-3E9298E2CE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8" name="Slide Number Placeholder 6">
            <a:extLst>
              <a:ext uri="{FF2B5EF4-FFF2-40B4-BE49-F238E27FC236}">
                <a16:creationId xmlns:a16="http://schemas.microsoft.com/office/drawing/2014/main" id="{7F55CFEB-5B37-4CF6-83E8-B5792B90B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E2E74F-217E-40E3-98D5-65AE6004C6A4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5DC37CFF-CECA-4AC8-AE41-FE4444659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62BE7FA-5F0D-4FA3-9CFD-A8794A963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3" name="Header Placeholder 3">
            <a:extLst>
              <a:ext uri="{FF2B5EF4-FFF2-40B4-BE49-F238E27FC236}">
                <a16:creationId xmlns:a16="http://schemas.microsoft.com/office/drawing/2014/main" id="{C5CD1459-F04C-46CF-A7E8-8FC16F3AA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604" name="Date Placeholder 4">
            <a:extLst>
              <a:ext uri="{FF2B5EF4-FFF2-40B4-BE49-F238E27FC236}">
                <a16:creationId xmlns:a16="http://schemas.microsoft.com/office/drawing/2014/main" id="{95CB75B3-65B6-4E61-A488-60D6EA7A38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CA21F0-FDEA-4F34-9697-0DD5C242FA91}" type="datetime4">
              <a:rPr lang="en-US" altLang="en-US" smtClean="0">
                <a:latin typeface="Times New Roman" panose="02020603050405020304" pitchFamily="18" charset="0"/>
              </a:rPr>
              <a:pPr/>
              <a:t>September 28,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5" name="Footer Placeholder 5">
            <a:extLst>
              <a:ext uri="{FF2B5EF4-FFF2-40B4-BE49-F238E27FC236}">
                <a16:creationId xmlns:a16="http://schemas.microsoft.com/office/drawing/2014/main" id="{CB0BFBC3-6476-4AD0-AFFD-89886C1AEA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5606" name="Slide Number Placeholder 6">
            <a:extLst>
              <a:ext uri="{FF2B5EF4-FFF2-40B4-BE49-F238E27FC236}">
                <a16:creationId xmlns:a16="http://schemas.microsoft.com/office/drawing/2014/main" id="{4AF591D6-22AF-40F6-B7DA-A1D4ED7A2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56723-2E3E-486A-9CA1-6DF39CD10F2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496EBB36-F6AE-412F-A3BB-578DA502D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336C4399-7115-4153-84E6-6ED08A64D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1" name="Header Placeholder 3">
            <a:extLst>
              <a:ext uri="{FF2B5EF4-FFF2-40B4-BE49-F238E27FC236}">
                <a16:creationId xmlns:a16="http://schemas.microsoft.com/office/drawing/2014/main" id="{6317D284-8C2C-42C2-A17C-3B099D891C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7652" name="Date Placeholder 4">
            <a:extLst>
              <a:ext uri="{FF2B5EF4-FFF2-40B4-BE49-F238E27FC236}">
                <a16:creationId xmlns:a16="http://schemas.microsoft.com/office/drawing/2014/main" id="{6F38FEFC-682B-4022-B596-D4FADA912F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73BAE0-56ED-44A6-9253-25B1D3BDD2D3}" type="datetime4">
              <a:rPr lang="en-US" altLang="en-US" smtClean="0">
                <a:latin typeface="Times New Roman" panose="02020603050405020304" pitchFamily="18" charset="0"/>
              </a:rPr>
              <a:pPr/>
              <a:t>September 28,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3" name="Footer Placeholder 5">
            <a:extLst>
              <a:ext uri="{FF2B5EF4-FFF2-40B4-BE49-F238E27FC236}">
                <a16:creationId xmlns:a16="http://schemas.microsoft.com/office/drawing/2014/main" id="{7EDC7A85-10B9-4AEA-BCC4-ADF68BEA0C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7654" name="Slide Number Placeholder 6">
            <a:extLst>
              <a:ext uri="{FF2B5EF4-FFF2-40B4-BE49-F238E27FC236}">
                <a16:creationId xmlns:a16="http://schemas.microsoft.com/office/drawing/2014/main" id="{7097C0DA-62D8-4E50-8F8E-FDF5CE90E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B4C74F-69A3-406F-B4A7-27E5C51E94A8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352F2411-CC8D-472D-9852-5534806876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A8A9F488-9066-4D52-ABD6-50C32A2B1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699" name="Header Placeholder 3">
            <a:extLst>
              <a:ext uri="{FF2B5EF4-FFF2-40B4-BE49-F238E27FC236}">
                <a16:creationId xmlns:a16="http://schemas.microsoft.com/office/drawing/2014/main" id="{C6E38E29-6314-4FDF-B267-78B160C27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9700" name="Date Placeholder 4">
            <a:extLst>
              <a:ext uri="{FF2B5EF4-FFF2-40B4-BE49-F238E27FC236}">
                <a16:creationId xmlns:a16="http://schemas.microsoft.com/office/drawing/2014/main" id="{901FC43E-F297-4A84-87A8-4A84E0C31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46189-DF1B-4D23-849C-F3F766D3DC0D}" type="datetime4">
              <a:rPr lang="en-US" altLang="en-US" smtClean="0">
                <a:latin typeface="Times New Roman" panose="02020603050405020304" pitchFamily="18" charset="0"/>
              </a:rPr>
              <a:pPr/>
              <a:t>September 28,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1" name="Footer Placeholder 5">
            <a:extLst>
              <a:ext uri="{FF2B5EF4-FFF2-40B4-BE49-F238E27FC236}">
                <a16:creationId xmlns:a16="http://schemas.microsoft.com/office/drawing/2014/main" id="{798CC186-25DF-4335-941D-596596E6A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9702" name="Slide Number Placeholder 6">
            <a:extLst>
              <a:ext uri="{FF2B5EF4-FFF2-40B4-BE49-F238E27FC236}">
                <a16:creationId xmlns:a16="http://schemas.microsoft.com/office/drawing/2014/main" id="{DFF2FB19-C05C-469F-AD8A-61435BCB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EA34A6-5812-4E21-BE32-8055185A45EA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C2E04B-789E-4A00-9397-840C1903B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6F7EDE-413D-43E0-8AFF-17E4C66C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EA1D0B-DED8-4D40-984B-2994AF6B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D132CFC-2854-4E41-9F5B-B4718F90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8" name="Picture 8" descr="MKP-logo-white-transparent">
            <a:extLst>
              <a:ext uri="{FF2B5EF4-FFF2-40B4-BE49-F238E27FC236}">
                <a16:creationId xmlns:a16="http://schemas.microsoft.com/office/drawing/2014/main" id="{726E7FC5-05DB-4802-B75D-38B705E31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244AE0B6-FB10-4405-801E-D8F0616C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09F4CBE-6600-484A-AC8B-12B4C607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1" name="Picture 11" descr="Title">
            <a:extLst>
              <a:ext uri="{FF2B5EF4-FFF2-40B4-BE49-F238E27FC236}">
                <a16:creationId xmlns:a16="http://schemas.microsoft.com/office/drawing/2014/main" id="{5C166C64-1688-40AC-A087-19459A5F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4th-edition">
            <a:extLst>
              <a:ext uri="{FF2B5EF4-FFF2-40B4-BE49-F238E27FC236}">
                <a16:creationId xmlns:a16="http://schemas.microsoft.com/office/drawing/2014/main" id="{2DF46AA5-7C1F-4E1A-A5A3-6D5DDD3E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AU" altLang="en-US" noProof="0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AU" alt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3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6878E5-FBF7-4C22-BD0E-B4814AAD26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65C686DF-284D-47AA-8C96-F86BC2A30A3F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007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2DF918-A7BB-495C-90D2-C8307D0766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3D255548-52F7-4FCE-BA29-1E5EAA793E7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00869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47FE35-D44B-402B-9E91-671AAD2295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E2C99D2-28E8-4151-B218-53D5B75EEE4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71527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EE4D62-F64F-4077-9E72-22B9891DF7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5C6DEA71-12C0-4205-B40B-0A6BCFE8B7A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786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CDAFC9-2FCC-4FE8-9F0E-B810338418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7467335-3199-447F-8C6D-FBE11E86D80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8B69E6-5C5A-4BEC-8947-8A6E5CDB04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679B5A6-A84F-4B35-8615-DD4A8F8BB8D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3322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A8322A-BDF4-4D94-BEDC-4C0DFD7166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E18B2C5C-8F8A-42E2-B2F1-EBB4D51262BF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9406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9F0AF-68D7-448B-8CF3-65808D5A1B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4AF306D4-0A36-4A50-977B-3766B6FB304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097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3C3861-1D0E-476B-8F10-4BDB807698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A19E3EF-8721-40CF-87A2-2EFCD66F3B0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99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82F4C9-6E08-4D27-A0D3-F93EF80F28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23B9DAC-BA45-43A5-B4C0-CE181482548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668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25033BB-1853-4063-9ADF-C8EFE7BCDC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997EF98-B22E-415E-B4B1-C789E415E26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589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077411-3311-4C3D-A47E-3D8BC677F4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018C7B6A-B693-40E7-B854-95C5F68CD8C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6969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58CE9F-A8BE-4CF3-B09B-BCAD9A02DD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0F911C0D-84C2-45E0-9B08-B069948742B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39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A84582-2F5A-4BE5-BEDD-F20A1F1DD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978AE53-F9EB-4240-AEB9-8DAC9B9E9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1733AC-B8F5-46C9-B9ED-2F647F3CA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CA0B2364-4D22-41C9-97BE-73017BBA27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6525382B-2346-4FB9-A4F3-5925C346758A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1030" name="Picture 6" descr="MKP-logo">
            <a:extLst>
              <a:ext uri="{FF2B5EF4-FFF2-40B4-BE49-F238E27FC236}">
                <a16:creationId xmlns:a16="http://schemas.microsoft.com/office/drawing/2014/main" id="{8F37E44E-6E9E-49B5-B4B8-C68822D2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>
            <a:extLst>
              <a:ext uri="{FF2B5EF4-FFF2-40B4-BE49-F238E27FC236}">
                <a16:creationId xmlns:a16="http://schemas.microsoft.com/office/drawing/2014/main" id="{F8FE5EF2-0C13-4663-A7D0-B9DEA23E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team/19%3a0O04qOmXPe00FpNN5u0Ab8XYo_K-iHQzXQO0QSKwzVo1%40thread.tacv2/conversations?groupId=c909a0e7-ebcf-4a82-9a51-e8727137b663&amp;tenantId=2f057da9-71e5-4402-9d02-954621afa5a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.chakry@cse.iith.ac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B53F06-42FB-46B4-A96E-C46FAC94B61A}"/>
                  </a:ext>
                </a:extLst>
              </p14:cNvPr>
              <p14:cNvContentPartPr/>
              <p14:nvPr/>
            </p14:nvContentPartPr>
            <p14:xfrm>
              <a:off x="4189592" y="351163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B53F06-42FB-46B4-A96E-C46FAC94B6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0592" y="350263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434" name="TextBox 9">
            <a:extLst>
              <a:ext uri="{FF2B5EF4-FFF2-40B4-BE49-F238E27FC236}">
                <a16:creationId xmlns:a16="http://schemas.microsoft.com/office/drawing/2014/main" id="{2694A084-1549-4887-A8B9-4111F5949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33613"/>
            <a:ext cx="74898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/>
              <a:t>Welcome to CS 2323</a:t>
            </a:r>
          </a:p>
          <a:p>
            <a:pPr lvl="1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/>
          </a:p>
          <a:p>
            <a:pPr lvl="1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/>
              <a:t>Computer Architecture</a:t>
            </a:r>
          </a:p>
          <a:p>
            <a:pPr lvl="1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/>
          </a:p>
          <a:p>
            <a:pPr lvl="1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/>
              <a:t>Praveen Tammana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2">
            <a:extLst>
              <a:ext uri="{FF2B5EF4-FFF2-40B4-BE49-F238E27FC236}">
                <a16:creationId xmlns:a16="http://schemas.microsoft.com/office/drawing/2014/main" id="{7A243219-3088-4C6E-AA2C-60CCC212E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 MS teams</a:t>
            </a:r>
          </a:p>
        </p:txBody>
      </p:sp>
      <p:sp>
        <p:nvSpPr>
          <p:cNvPr id="20482" name="Content Placeholder 3">
            <a:extLst>
              <a:ext uri="{FF2B5EF4-FFF2-40B4-BE49-F238E27FC236}">
                <a16:creationId xmlns:a16="http://schemas.microsoft.com/office/drawing/2014/main" id="{116E92FD-4B94-45E1-AB02-F222C69C4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Connect using Microsoft Teams </a:t>
            </a:r>
          </a:p>
          <a:p>
            <a:pPr lvl="1"/>
            <a:r>
              <a:rPr lang="en-US" altLang="en-US">
                <a:hlinkClick r:id="rId3"/>
              </a:rPr>
              <a:t>Team name: CA-CS2323-2021</a:t>
            </a:r>
            <a:r>
              <a:rPr lang="en-US" altLang="en-US"/>
              <a:t> (click to join)</a:t>
            </a:r>
          </a:p>
          <a:p>
            <a:pPr lvl="1"/>
            <a:r>
              <a:rPr lang="en-US" altLang="en-US"/>
              <a:t>Channel: General</a:t>
            </a:r>
          </a:p>
          <a:p>
            <a:r>
              <a:rPr lang="en-US" altLang="en-US"/>
              <a:t>Will post </a:t>
            </a:r>
          </a:p>
          <a:p>
            <a:pPr lvl="1"/>
            <a:r>
              <a:rPr lang="en-US" altLang="en-US"/>
              <a:t>Course material, lecture videos, TA details</a:t>
            </a:r>
          </a:p>
          <a:p>
            <a:pPr lvl="1"/>
            <a:r>
              <a:rPr lang="en-US" altLang="en-US"/>
              <a:t>Assignments, quizzes, etc.</a:t>
            </a:r>
          </a:p>
          <a:p>
            <a:pPr lvl="1"/>
            <a:r>
              <a:rPr lang="en-US" altLang="en-US"/>
              <a:t>More channels to come..</a:t>
            </a:r>
          </a:p>
          <a:p>
            <a:r>
              <a:rPr lang="en-US" altLang="en-US"/>
              <a:t>Be active in the teams group</a:t>
            </a:r>
          </a:p>
          <a:p>
            <a:r>
              <a:rPr lang="en-US" altLang="en-US"/>
              <a:t>Help each other, ask questions </a:t>
            </a:r>
          </a:p>
          <a:p>
            <a:pPr lvl="1"/>
            <a:endParaRPr lang="en-US" altLang="en-US"/>
          </a:p>
        </p:txBody>
      </p:sp>
      <p:sp>
        <p:nvSpPr>
          <p:cNvPr id="20483" name="Footer Placeholder 1">
            <a:extLst>
              <a:ext uri="{FF2B5EF4-FFF2-40B4-BE49-F238E27FC236}">
                <a16:creationId xmlns:a16="http://schemas.microsoft.com/office/drawing/2014/main" id="{56E79916-0D82-4EC7-A283-74B8DA2BB7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38B4B863-67B6-4C5C-BB2F-80132866111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3DA92658-6E51-49E6-A1E8-4F39C01F5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 initial hiccups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3D1C-00F5-41D7-AFFF-5F393E4F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Overlap with other courses?</a:t>
            </a:r>
          </a:p>
          <a:p>
            <a:pPr lvl="1">
              <a:defRPr/>
            </a:pPr>
            <a:r>
              <a:rPr lang="en-US" sz="2400" dirty="0"/>
              <a:t>Please de-register and take the course next year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Pre-requisites: </a:t>
            </a:r>
          </a:p>
          <a:p>
            <a:pPr lvl="1">
              <a:defRPr/>
            </a:pPr>
            <a:r>
              <a:rPr lang="en-US" sz="2400" dirty="0"/>
              <a:t>CS1353: Introduction to Data structures </a:t>
            </a:r>
          </a:p>
          <a:p>
            <a:pPr lvl="1">
              <a:defRPr/>
            </a:pPr>
            <a:r>
              <a:rPr lang="en-US" sz="2400" dirty="0"/>
              <a:t>ID1303: Introduction to Programming </a:t>
            </a:r>
          </a:p>
          <a:p>
            <a:pPr lvl="1">
              <a:defRPr/>
            </a:pPr>
            <a:r>
              <a:rPr lang="en-US" sz="2400" dirty="0"/>
              <a:t>If not done with both courses, please de-register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Any trouble accessing existing teams account? or create one?</a:t>
            </a:r>
          </a:p>
          <a:p>
            <a:pPr lvl="1">
              <a:defRPr/>
            </a:pPr>
            <a:r>
              <a:rPr lang="en-US" sz="2400" dirty="0"/>
              <a:t>Contact Vijay (</a:t>
            </a:r>
            <a:r>
              <a:rPr lang="en-US" sz="2400" dirty="0">
                <a:hlinkClick r:id="rId3"/>
              </a:rPr>
              <a:t>vijay.chakry@cse.iith.ac.in</a:t>
            </a:r>
            <a:r>
              <a:rPr lang="en-US" sz="2400" dirty="0"/>
              <a:t>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2531" name="Footer Placeholder 3">
            <a:extLst>
              <a:ext uri="{FF2B5EF4-FFF2-40B4-BE49-F238E27FC236}">
                <a16:creationId xmlns:a16="http://schemas.microsoft.com/office/drawing/2014/main" id="{62100AE5-DB47-4B53-A3F5-71DC454989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D577CAD-9E35-4FE9-AD15-4AF7120248A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D72B3A1-DDB2-4EDB-8913-D860706AB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0AC8-CC83-40E2-BA36-F03D39DD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Mostly: Computer Organization and Design, The hardware/Software Interface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5</a:t>
            </a:r>
            <a:r>
              <a:rPr lang="en-US" baseline="30000" dirty="0"/>
              <a:t>th</a:t>
            </a:r>
            <a:r>
              <a:rPr lang="en-US" dirty="0"/>
              <a:t> Edition (MIPS)</a:t>
            </a:r>
          </a:p>
          <a:p>
            <a:pPr>
              <a:defRPr/>
            </a:pPr>
            <a:r>
              <a:rPr lang="en-US" dirty="0"/>
              <a:t>Authors: </a:t>
            </a:r>
          </a:p>
          <a:p>
            <a:pPr lvl="1">
              <a:defRPr/>
            </a:pPr>
            <a:r>
              <a:rPr lang="en-US" dirty="0"/>
              <a:t>David A. Patterson</a:t>
            </a:r>
          </a:p>
          <a:p>
            <a:pPr lvl="1">
              <a:defRPr/>
            </a:pPr>
            <a:r>
              <a:rPr lang="en-US" dirty="0"/>
              <a:t>Joh L. Hennessy</a:t>
            </a:r>
          </a:p>
          <a:p>
            <a:pPr>
              <a:defRPr/>
            </a:pPr>
            <a:r>
              <a:rPr lang="en-US" dirty="0"/>
              <a:t>Optional read:</a:t>
            </a:r>
          </a:p>
          <a:p>
            <a:pPr lvl="1" algn="just">
              <a:defRPr/>
            </a:pPr>
            <a:r>
              <a:rPr lang="en-US" dirty="0"/>
              <a:t>Computer Organization and Architecture, by Smriti Ranjan Sarangi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D8D87D41-FA67-44FC-92CD-303F944D80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2960AC43-B1D4-42E9-A517-177C2132668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392D389A-EAED-4DF6-A577-A4A66FBA3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Course Component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34CF6205-93B6-446C-83CA-CA853F6C5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0" y="1255713"/>
            <a:ext cx="8712200" cy="511175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Assignments: </a:t>
            </a:r>
          </a:p>
          <a:p>
            <a:pPr lvl="1">
              <a:defRPr/>
            </a:pPr>
            <a:r>
              <a:rPr lang="en-US" altLang="en-US" dirty="0"/>
              <a:t>~2 Programming assignments</a:t>
            </a:r>
          </a:p>
          <a:p>
            <a:pPr>
              <a:defRPr/>
            </a:pPr>
            <a:r>
              <a:rPr lang="en-US" altLang="en-US" sz="2800" dirty="0"/>
              <a:t>3-4 Periodic quizzes/Tutorials during class hours</a:t>
            </a:r>
          </a:p>
          <a:p>
            <a:pPr>
              <a:defRPr/>
            </a:pPr>
            <a:r>
              <a:rPr lang="en-US" altLang="en-US" sz="2800" dirty="0"/>
              <a:t>Tentative scoring policy</a:t>
            </a:r>
          </a:p>
          <a:p>
            <a:pPr lvl="1">
              <a:defRPr/>
            </a:pPr>
            <a:r>
              <a:rPr lang="en-US" altLang="en-US" sz="2400" dirty="0"/>
              <a:t>Attendance: 10% (if issues in joining, please drop a mail before the class to the TAs, they will mark it)</a:t>
            </a:r>
          </a:p>
          <a:p>
            <a:pPr lvl="1">
              <a:defRPr/>
            </a:pPr>
            <a:r>
              <a:rPr lang="en-US" altLang="en-US" sz="2400" dirty="0"/>
              <a:t>Coding assignments: 60%, Quizzes/Tutorial: 30%</a:t>
            </a:r>
          </a:p>
          <a:p>
            <a:pPr lvl="1">
              <a:defRPr/>
            </a:pPr>
            <a:r>
              <a:rPr lang="en-US" altLang="en-US" sz="2400" dirty="0"/>
              <a:t>No final exam</a:t>
            </a:r>
          </a:p>
          <a:p>
            <a:pPr>
              <a:defRPr/>
            </a:pPr>
            <a:r>
              <a:rPr lang="en-US" altLang="en-US" sz="2400" dirty="0"/>
              <a:t>Grading policy: Relative grading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6627" name="Footer Placeholder 3">
            <a:extLst>
              <a:ext uri="{FF2B5EF4-FFF2-40B4-BE49-F238E27FC236}">
                <a16:creationId xmlns:a16="http://schemas.microsoft.com/office/drawing/2014/main" id="{084AE9A3-2F9E-49F7-85DF-C3D333E2DD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CE1139E0-4FB4-4903-8524-AAE9E75F81C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D5ABBEF2-0C8E-43D4-9492-E93ADA817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altLang="en-US" sz="3200"/>
              <a:t>Course topics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3C3FE3BD-81C2-4CC4-859F-BBEC0107F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Computer abstraction and technology</a:t>
            </a:r>
          </a:p>
          <a:p>
            <a:r>
              <a:rPr lang="en-US" altLang="en-US" sz="2000"/>
              <a:t>Instructions: Language of the computer</a:t>
            </a:r>
          </a:p>
          <a:p>
            <a:r>
              <a:rPr lang="en-US" altLang="en-US" sz="2000"/>
              <a:t>Arithmetic for Computers</a:t>
            </a:r>
          </a:p>
          <a:p>
            <a:r>
              <a:rPr lang="en-US" altLang="en-US" sz="2000"/>
              <a:t>The processor</a:t>
            </a:r>
          </a:p>
          <a:p>
            <a:r>
              <a:rPr lang="en-US" altLang="en-US" sz="2000"/>
              <a:t>Large and Fast: Exploiting Memory Hierarchy</a:t>
            </a:r>
          </a:p>
          <a:p>
            <a:r>
              <a:rPr lang="en-US" altLang="en-US" sz="2000"/>
              <a:t>Parallel processors from Client to Cloud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  <p:sp>
        <p:nvSpPr>
          <p:cNvPr id="28675" name="Footer Placeholder 3">
            <a:extLst>
              <a:ext uri="{FF2B5EF4-FFF2-40B4-BE49-F238E27FC236}">
                <a16:creationId xmlns:a16="http://schemas.microsoft.com/office/drawing/2014/main" id="{97796FA9-EC54-4076-915D-669C8BB39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47F72B05-331B-4A12-AD5E-E73B74ADA8E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3F7FDCC3CC6740B359856F167E2AE8" ma:contentTypeVersion="6" ma:contentTypeDescription="Create a new document." ma:contentTypeScope="" ma:versionID="566d22dacb505badf85f1a1ac174b377">
  <xsd:schema xmlns:xsd="http://www.w3.org/2001/XMLSchema" xmlns:xs="http://www.w3.org/2001/XMLSchema" xmlns:p="http://schemas.microsoft.com/office/2006/metadata/properties" xmlns:ns2="9b1280c9-5fc8-47be-af80-3b3a93876179" xmlns:ns3="650ee22b-e967-4625-805c-bb9952ca2038" targetNamespace="http://schemas.microsoft.com/office/2006/metadata/properties" ma:root="true" ma:fieldsID="ba2529e77b12d450ed52d7235d2e9794" ns2:_="" ns3:_="">
    <xsd:import namespace="9b1280c9-5fc8-47be-af80-3b3a93876179"/>
    <xsd:import namespace="650ee22b-e967-4625-805c-bb9952ca2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280c9-5fc8-47be-af80-3b3a93876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e22b-e967-4625-805c-bb9952ca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164D1E-74CD-446A-A71E-E7D4E8451AF8}"/>
</file>

<file path=customXml/itemProps2.xml><?xml version="1.0" encoding="utf-8"?>
<ds:datastoreItem xmlns:ds="http://schemas.openxmlformats.org/officeDocument/2006/customXml" ds:itemID="{E0D6B154-9907-415A-AEF4-C7D9C7D947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512EA1-2A4C-460D-A89A-5199FF357A2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21029</TotalTime>
  <Words>373</Words>
  <Application>Microsoft Office PowerPoint</Application>
  <PresentationFormat>On-screen Show (4:3)</PresentationFormat>
  <Paragraphs>79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2_Blends</vt:lpstr>
      <vt:lpstr>PowerPoint Presentation</vt:lpstr>
      <vt:lpstr>CA MS teams</vt:lpstr>
      <vt:lpstr>CA initial hiccups</vt:lpstr>
      <vt:lpstr>Reference books</vt:lpstr>
      <vt:lpstr>Course Component</vt:lpstr>
      <vt:lpstr>Course topics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Praveen T</cp:lastModifiedBy>
  <cp:revision>220</cp:revision>
  <cp:lastPrinted>2020-09-10T05:23:50Z</cp:lastPrinted>
  <dcterms:created xsi:type="dcterms:W3CDTF">2001-07-25T06:45:25Z</dcterms:created>
  <dcterms:modified xsi:type="dcterms:W3CDTF">2021-09-29T06:37:18Z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0x0101007C3F7FDCC3CC6740B359856F167E2AE8</vt:lpwstr>
  </property>
</Properties>
</file>