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9" r:id="rId3"/>
    <p:sldId id="260" r:id="rId4"/>
    <p:sldId id="261" r:id="rId5"/>
    <p:sldId id="283" r:id="rId6"/>
    <p:sldId id="284" r:id="rId7"/>
    <p:sldId id="263" r:id="rId8"/>
    <p:sldId id="264" r:id="rId9"/>
    <p:sldId id="273" r:id="rId10"/>
    <p:sldId id="265" r:id="rId11"/>
    <p:sldId id="266" r:id="rId12"/>
    <p:sldId id="279" r:id="rId13"/>
    <p:sldId id="280" r:id="rId14"/>
    <p:sldId id="281" r:id="rId15"/>
    <p:sldId id="282" r:id="rId16"/>
    <p:sldId id="277" r:id="rId17"/>
    <p:sldId id="278" r:id="rId18"/>
    <p:sldId id="262" r:id="rId19"/>
    <p:sldId id="316" r:id="rId20"/>
    <p:sldId id="317" r:id="rId21"/>
    <p:sldId id="290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292" r:id="rId30"/>
    <p:sldId id="325" r:id="rId31"/>
    <p:sldId id="293" r:id="rId32"/>
    <p:sldId id="294" r:id="rId33"/>
    <p:sldId id="297" r:id="rId34"/>
    <p:sldId id="298" r:id="rId35"/>
    <p:sldId id="299" r:id="rId36"/>
    <p:sldId id="300" r:id="rId37"/>
    <p:sldId id="303" r:id="rId38"/>
    <p:sldId id="304" r:id="rId39"/>
    <p:sldId id="327" r:id="rId40"/>
    <p:sldId id="285" r:id="rId41"/>
    <p:sldId id="326" r:id="rId42"/>
    <p:sldId id="330" r:id="rId43"/>
    <p:sldId id="331" r:id="rId44"/>
    <p:sldId id="332" r:id="rId45"/>
    <p:sldId id="333" r:id="rId46"/>
    <p:sldId id="334" r:id="rId47"/>
    <p:sldId id="335" r:id="rId48"/>
    <p:sldId id="337" r:id="rId49"/>
    <p:sldId id="336" r:id="rId50"/>
    <p:sldId id="338" r:id="rId51"/>
    <p:sldId id="340" r:id="rId52"/>
    <p:sldId id="339" r:id="rId53"/>
    <p:sldId id="34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2012-06-25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237E7-6AFD-47D9-A01F-F634E91D81A0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237E7-6AFD-47D9-A01F-F634E91D81A0}" type="slidenum">
              <a:rPr lang="en-US"/>
              <a:pPr/>
              <a:t>24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://www.cs.washington.edu/images/logo/CSElogo2text_14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03663"/>
            <a:ext cx="13716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ashingtonColorSeal-21-cli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504" y="303663"/>
            <a:ext cx="1371600" cy="1371600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4075" y="6356350"/>
            <a:ext cx="489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CSE 332 Data Abstractions: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Algorithmic, Asymptotic, </a:t>
            </a:r>
            <a:br>
              <a:rPr lang="en-US" dirty="0" smtClean="0"/>
            </a:br>
            <a:r>
              <a:rPr lang="en-US" dirty="0" smtClean="0"/>
              <a:t>and Amortized Analysis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Kate Deibel</a:t>
            </a:r>
          </a:p>
          <a:p>
            <a:r>
              <a:rPr lang="en-US" smtClean="0"/>
              <a:t>Summer 2012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Powers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bit is 0 or 1</a:t>
            </a:r>
          </a:p>
          <a:p>
            <a:r>
              <a:rPr lang="en-US" sz="2400" dirty="0" smtClean="0"/>
              <a:t>n bits can represent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distinct things</a:t>
            </a:r>
          </a:p>
          <a:p>
            <a:pPr lvl="1"/>
            <a:r>
              <a:rPr lang="en-US" sz="2400" dirty="0" smtClean="0"/>
              <a:t>For example, the numbers 0 through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-1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Rules of Thumb:</a:t>
            </a:r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 is 1024 / “about a thousand”, kilo in CSE speak</a:t>
            </a:r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20</a:t>
            </a:r>
            <a:r>
              <a:rPr lang="en-US" sz="2400" dirty="0" smtClean="0"/>
              <a:t> is “about a million”, mega in CSE speak</a:t>
            </a:r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30</a:t>
            </a:r>
            <a:r>
              <a:rPr lang="en-US" sz="2400" dirty="0" smtClean="0"/>
              <a:t> is “about a billion”, </a:t>
            </a:r>
            <a:r>
              <a:rPr lang="en-US" sz="2400" dirty="0" err="1" smtClean="0"/>
              <a:t>giga</a:t>
            </a:r>
            <a:r>
              <a:rPr lang="en-US" sz="2400" dirty="0" smtClean="0"/>
              <a:t> in CSE speak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In Java: </a:t>
            </a:r>
          </a:p>
          <a:p>
            <a:r>
              <a:rPr lang="en-US" sz="2400" b="1" dirty="0" err="1" smtClean="0"/>
              <a:t>int</a:t>
            </a:r>
            <a:r>
              <a:rPr lang="en-US" sz="2400" dirty="0" smtClean="0"/>
              <a:t> is 32 bits and signed, so “max </a:t>
            </a:r>
            <a:r>
              <a:rPr lang="en-US" sz="2400" dirty="0" err="1" smtClean="0"/>
              <a:t>int</a:t>
            </a:r>
            <a:r>
              <a:rPr lang="en-US" sz="2400" dirty="0" smtClean="0"/>
              <a:t>” </a:t>
            </a:r>
            <a:r>
              <a:rPr lang="en-US" sz="2400" dirty="0"/>
              <a:t>is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31 </a:t>
            </a:r>
            <a:r>
              <a:rPr lang="en-US" sz="2400" dirty="0" smtClean="0"/>
              <a:t>- 1 which is about 2 billion</a:t>
            </a:r>
            <a:endParaRPr lang="en-US" sz="2400" dirty="0"/>
          </a:p>
          <a:p>
            <a:r>
              <a:rPr lang="en-US" sz="2400" b="1" dirty="0" smtClean="0"/>
              <a:t>long </a:t>
            </a:r>
            <a:r>
              <a:rPr lang="en-US" sz="2400" dirty="0" smtClean="0"/>
              <a:t>is 64 bits and signed, so “max long” is 2</a:t>
            </a:r>
            <a:r>
              <a:rPr lang="en-US" sz="2400" baseline="30000" dirty="0" smtClean="0"/>
              <a:t>63 </a:t>
            </a:r>
            <a:r>
              <a:rPr lang="en-US" sz="2400" dirty="0" smtClean="0"/>
              <a:t>- 1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Therefore…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One can give a unique id to: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Every person in the U.S. with 29 bits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Every person in the world with 33 bits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Every person to have ever lived with ≈38 bits 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Every atom in the universe with 250-300 bits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So if a password is 128 bits long and randomly generated, do you think you could guess it?</a:t>
            </a:r>
          </a:p>
          <a:p>
            <a:endParaRPr lang="en-US" sz="2600" dirty="0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Logarithms and Exponents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Since so much </a:t>
            </a:r>
            <a:r>
              <a:rPr lang="en-US" sz="2800" dirty="0" smtClean="0"/>
              <a:t>in CS is in binary,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800" dirty="0"/>
              <a:t>almost always means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Definition: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y</a:t>
            </a:r>
            <a:r>
              <a:rPr lang="en-US" sz="2800" dirty="0">
                <a:cs typeface="Courier New" pitchFamily="49" charset="0"/>
              </a:rPr>
              <a:t> if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So,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dirty="0">
                <a:cs typeface="Courier New" pitchFamily="49" charset="0"/>
              </a:rPr>
              <a:t>1,000,000 = “a little under 20”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Just as exponents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quickly, logarithms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slowly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3380" y="450612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latin typeface="+mj-lt"/>
              </a:rPr>
              <a:t>See Excel file on course page to play with plot data!</a:t>
            </a:r>
            <a:endParaRPr lang="en-US" sz="2400" b="0" i="1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90" t="8971" r="1832" b="2170"/>
          <a:stretch/>
        </p:blipFill>
        <p:spPr bwMode="auto">
          <a:xfrm>
            <a:off x="4084114" y="4017364"/>
            <a:ext cx="4467673" cy="217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Logarithms and Exponents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Since so </a:t>
            </a:r>
            <a:r>
              <a:rPr lang="en-US" sz="2800" dirty="0" smtClean="0"/>
              <a:t>much in CS </a:t>
            </a:r>
            <a:r>
              <a:rPr lang="en-US" sz="2800" dirty="0"/>
              <a:t>is in </a:t>
            </a:r>
            <a:r>
              <a:rPr lang="en-US" sz="2800" dirty="0" smtClean="0"/>
              <a:t>binary,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800" dirty="0"/>
              <a:t>almost always means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Definition: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y</a:t>
            </a:r>
            <a:r>
              <a:rPr lang="en-US" sz="2800" dirty="0">
                <a:cs typeface="Courier New" pitchFamily="49" charset="0"/>
              </a:rPr>
              <a:t> if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Courier New" pitchFamily="49" charset="0"/>
              </a:rPr>
              <a:t>So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dirty="0">
                <a:cs typeface="Courier New" pitchFamily="49" charset="0"/>
              </a:rPr>
              <a:t>1,000,000 = “a little under 20”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Just as exponents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quickly, logarithms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slowly</a:t>
            </a:r>
          </a:p>
          <a:p>
            <a:endParaRPr lang="en-US" sz="2800" dirty="0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380" y="450612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latin typeface="+mj-lt"/>
              </a:rPr>
              <a:t>See Excel file on course page to play with plot data!</a:t>
            </a:r>
            <a:endParaRPr lang="en-US" sz="2400" b="0" i="1" dirty="0">
              <a:latin typeface="+mj-l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1938" t="8569" r="1990" b="4500"/>
          <a:stretch/>
        </p:blipFill>
        <p:spPr bwMode="auto">
          <a:xfrm>
            <a:off x="4087368" y="3902902"/>
            <a:ext cx="4416724" cy="2406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38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Logarithms and Exponents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Since so much </a:t>
            </a:r>
            <a:r>
              <a:rPr lang="en-US" sz="2800" dirty="0" smtClean="0"/>
              <a:t>in CS is </a:t>
            </a:r>
            <a:r>
              <a:rPr lang="en-US" sz="2800" dirty="0"/>
              <a:t>in </a:t>
            </a:r>
            <a:r>
              <a:rPr lang="en-US" sz="2800" dirty="0" smtClean="0"/>
              <a:t>binary,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800" dirty="0"/>
              <a:t>almost always means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Definition: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y</a:t>
            </a:r>
            <a:r>
              <a:rPr lang="en-US" sz="2800" dirty="0">
                <a:cs typeface="Courier New" pitchFamily="49" charset="0"/>
              </a:rPr>
              <a:t> if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Courier New" pitchFamily="49" charset="0"/>
              </a:rPr>
              <a:t>So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dirty="0">
                <a:cs typeface="Courier New" pitchFamily="49" charset="0"/>
              </a:rPr>
              <a:t>1,000,000 = “a little under 20”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Just as exponents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quickly, logarithms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slowly</a:t>
            </a:r>
          </a:p>
          <a:p>
            <a:endParaRPr lang="en-US" sz="2800" dirty="0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380" y="450612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latin typeface="+mj-lt"/>
              </a:rPr>
              <a:t>See Excel file on course page to play with plot data!</a:t>
            </a:r>
            <a:endParaRPr lang="en-US" sz="2400" b="0" i="1" dirty="0">
              <a:latin typeface="+mj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116" t="12031" r="1627" b="3531"/>
          <a:stretch/>
        </p:blipFill>
        <p:spPr bwMode="auto">
          <a:xfrm>
            <a:off x="4087368" y="3937407"/>
            <a:ext cx="4425351" cy="23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130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Logarithms and Exponents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Since so much </a:t>
            </a:r>
            <a:r>
              <a:rPr lang="en-US" sz="2800" dirty="0" smtClean="0"/>
              <a:t>in CS is </a:t>
            </a:r>
            <a:r>
              <a:rPr lang="en-US" sz="2800" dirty="0"/>
              <a:t>in </a:t>
            </a:r>
            <a:r>
              <a:rPr lang="en-US" sz="2800" dirty="0" smtClean="0"/>
              <a:t>binary,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2800" dirty="0"/>
              <a:t>almost always means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Definition: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y</a:t>
            </a:r>
            <a:r>
              <a:rPr lang="en-US" sz="2800" dirty="0">
                <a:cs typeface="Courier New" pitchFamily="49" charset="0"/>
              </a:rPr>
              <a:t> if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 = 2</a:t>
            </a:r>
            <a:r>
              <a:rPr lang="en-US" sz="2800" b="1" baseline="30000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cs typeface="Courier New" pitchFamily="49" charset="0"/>
              </a:rPr>
              <a:t>So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28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800" dirty="0">
                <a:cs typeface="Courier New" pitchFamily="49" charset="0"/>
              </a:rPr>
              <a:t>1,000,000 = “a little under 20”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cs typeface="Courier New" pitchFamily="49" charset="0"/>
              </a:rPr>
              <a:t>Just as exponents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quickly, logarithms grow </a:t>
            </a:r>
            <a:r>
              <a:rPr lang="en-US" sz="2800" i="1" dirty="0">
                <a:cs typeface="Courier New" pitchFamily="49" charset="0"/>
              </a:rPr>
              <a:t>very</a:t>
            </a:r>
            <a:r>
              <a:rPr lang="en-US" sz="2800" dirty="0">
                <a:cs typeface="Courier New" pitchFamily="49" charset="0"/>
              </a:rPr>
              <a:t> slowly</a:t>
            </a:r>
          </a:p>
          <a:p>
            <a:endParaRPr lang="en-US" sz="2800" dirty="0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2392" t="10212" r="1780" b="4241"/>
          <a:stretch/>
        </p:blipFill>
        <p:spPr bwMode="auto">
          <a:xfrm>
            <a:off x="4087368" y="3922063"/>
            <a:ext cx="4405597" cy="236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380" y="450612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smtClean="0">
                <a:latin typeface="+mj-lt"/>
              </a:rPr>
              <a:t>See Excel file on course page to play with plot data!</a:t>
            </a:r>
            <a:endParaRPr lang="en-US" sz="2400" b="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6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 and Exponents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log(A*B) = log A + log B</a:t>
                </a:r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log(</a:t>
                </a:r>
                <a:r>
                  <a:rPr lang="en-US" sz="2400" dirty="0" err="1" smtClean="0"/>
                  <a:t>N</a:t>
                </a:r>
                <a:r>
                  <a:rPr lang="en-US" sz="2400" baseline="30000" dirty="0" err="1" smtClean="0"/>
                  <a:t>k</a:t>
                </a:r>
                <a:r>
                  <a:rPr lang="en-US" sz="2400" dirty="0" smtClean="0"/>
                  <a:t>)= k log N</a:t>
                </a:r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log(A/B) = log A – log B</a:t>
                </a:r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log(log x) is written log </a:t>
                </a:r>
                <a:r>
                  <a:rPr lang="en-US" sz="2400" dirty="0" err="1" smtClean="0"/>
                  <a:t>log</a:t>
                </a:r>
                <a:r>
                  <a:rPr lang="en-US" sz="2400" dirty="0" smtClean="0"/>
                  <a:t> x</a:t>
                </a:r>
              </a:p>
              <a:p>
                <a:pPr lvl="1"/>
                <a:r>
                  <a:rPr lang="en-US" sz="2400" dirty="0" smtClean="0"/>
                  <a:t>Grows as slowly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 smtClean="0"/>
                  <a:t>grows fast</a:t>
                </a:r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(log x)(log x) is written log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x</a:t>
                </a:r>
              </a:p>
              <a:p>
                <a:pPr lvl="1"/>
                <a:r>
                  <a:rPr lang="en-US" sz="2400" dirty="0" smtClean="0"/>
                  <a:t>It is greater than log x for all x &gt; 2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37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Any base B log is equivalent to base 2 log within a constant factor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In particular,</a:t>
            </a:r>
          </a:p>
          <a:p>
            <a:pPr marL="0" indent="0" algn="ctr">
              <a:buNone/>
            </a:pP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x = 3.22 log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x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In general, </a:t>
            </a:r>
          </a:p>
          <a:p>
            <a:pPr marL="0" indent="0" algn="ctr">
              <a:buNone/>
            </a:pPr>
            <a:r>
              <a:rPr lang="en-US" sz="2800" dirty="0" err="1" smtClean="0"/>
              <a:t>log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 x = (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 x) / (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A</a:t>
            </a:r>
            <a:r>
              <a:rPr lang="en-US" sz="2800" dirty="0" smtClean="0"/>
              <a:t> B)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 smtClean="0"/>
              <a:t>          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4711005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800" b="1" dirty="0" smtClean="0">
                <a:solidFill>
                  <a:schemeClr val="accent2"/>
                </a:solidFill>
              </a:rPr>
              <a:t>This matters in doing math but not CS!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In algorithm analysis, we tend to not care much about </a:t>
            </a:r>
            <a:r>
              <a:rPr lang="en-US" sz="2800" dirty="0">
                <a:solidFill>
                  <a:schemeClr val="accent2"/>
                </a:solidFill>
              </a:rPr>
              <a:t>constant </a:t>
            </a:r>
            <a:r>
              <a:rPr lang="en-US" sz="2800" dirty="0" smtClean="0">
                <a:solidFill>
                  <a:schemeClr val="accent2"/>
                </a:solidFill>
              </a:rPr>
              <a:t>factors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out your stopwatches… or not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the “size” of an algorithm’s input grows  (array length, size of queue, etc.):</a:t>
            </a:r>
          </a:p>
          <a:p>
            <a:r>
              <a:rPr lang="en-US" dirty="0" smtClean="0"/>
              <a:t>Time: How much longer does it run? </a:t>
            </a:r>
          </a:p>
          <a:p>
            <a:r>
              <a:rPr lang="en-US" dirty="0" smtClean="0"/>
              <a:t>Space: How much memory does it use?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How do we answer these questions?</a:t>
            </a:r>
          </a:p>
          <a:p>
            <a:pPr marL="0" indent="0" algn="ctr">
              <a:buNone/>
            </a:pPr>
            <a:r>
              <a:rPr lang="en-US" dirty="0" smtClean="0"/>
              <a:t>For now, we will focus on time only.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1 posted</a:t>
            </a:r>
          </a:p>
          <a:p>
            <a:r>
              <a:rPr lang="en-US" smtClean="0"/>
              <a:t>Homework 0 posted</a:t>
            </a:r>
          </a:p>
          <a:p>
            <a:r>
              <a:rPr lang="en-US" smtClean="0"/>
              <a:t>Homework 1 posted this afternoon</a:t>
            </a:r>
          </a:p>
          <a:p>
            <a:r>
              <a:rPr lang="en-US" smtClean="0"/>
              <a:t>Feedback on typos is welcome</a:t>
            </a:r>
          </a:p>
          <a:p>
            <a:pPr lvl="1"/>
            <a:endParaRPr lang="en-US" smtClean="0"/>
          </a:p>
          <a:p>
            <a:r>
              <a:rPr lang="en-US" smtClean="0"/>
              <a:t>New Section Location: CSE 203 </a:t>
            </a:r>
          </a:p>
          <a:p>
            <a:pPr lvl="1"/>
            <a:r>
              <a:rPr lang="en-US" smtClean="0"/>
              <a:t>Comfy chairs! :O</a:t>
            </a:r>
          </a:p>
          <a:p>
            <a:pPr lvl="1"/>
            <a:r>
              <a:rPr lang="en-US" smtClean="0"/>
              <a:t>White board walls! :o</a:t>
            </a:r>
          </a:p>
          <a:p>
            <a:pPr lvl="1"/>
            <a:r>
              <a:rPr lang="en-US" smtClean="0"/>
              <a:t>Reboot coffee 100 yards away :)</a:t>
            </a:r>
          </a:p>
          <a:p>
            <a:pPr lvl="1"/>
            <a:r>
              <a:rPr lang="en-US" smtClean="0"/>
              <a:t>Kate's office is even closer :/</a:t>
            </a:r>
            <a:endParaRPr lang="en-US" dirty="0" smtClean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8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One Approach to Algorithm Analysis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Why not just code the algorithm and time it?</a:t>
            </a:r>
          </a:p>
          <a:p>
            <a:r>
              <a:rPr lang="en-US" sz="2800" dirty="0"/>
              <a:t>Hardware: processor(s), memory, etc.</a:t>
            </a:r>
          </a:p>
          <a:p>
            <a:r>
              <a:rPr lang="en-US" sz="2800" dirty="0"/>
              <a:t>OS, version of Java, libraries, drivers</a:t>
            </a:r>
          </a:p>
          <a:p>
            <a:r>
              <a:rPr lang="en-US" sz="2800" dirty="0"/>
              <a:t>Programs running in the background</a:t>
            </a:r>
          </a:p>
          <a:p>
            <a:r>
              <a:rPr lang="en-US" sz="2800" dirty="0"/>
              <a:t>Implementation dependent</a:t>
            </a:r>
          </a:p>
          <a:p>
            <a:r>
              <a:rPr lang="en-US" sz="2800" dirty="0"/>
              <a:t>Choice of </a:t>
            </a:r>
            <a:r>
              <a:rPr lang="en-US" sz="2800" dirty="0" smtClean="0"/>
              <a:t>input</a:t>
            </a:r>
          </a:p>
          <a:p>
            <a:r>
              <a:rPr lang="en-US" sz="2800" dirty="0" smtClean="0"/>
              <a:t>Number of inputs to test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Timing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Timing doesn’t really evaluate the algorithm but merely evaluates a specific implementation </a:t>
            </a:r>
          </a:p>
          <a:p>
            <a:r>
              <a:rPr lang="en-US" sz="2400" dirty="0" smtClean="0"/>
              <a:t>At the core of CS is a backbone of theory &amp; mathematics</a:t>
            </a:r>
          </a:p>
          <a:p>
            <a:pPr lvl="1"/>
            <a:r>
              <a:rPr lang="en-US" sz="2000" dirty="0" smtClean="0"/>
              <a:t>Examine the algorithm itself, </a:t>
            </a:r>
            <a:r>
              <a:rPr lang="en-US" sz="2000" b="1" dirty="0" smtClean="0"/>
              <a:t>not</a:t>
            </a:r>
            <a:r>
              <a:rPr lang="en-US" sz="2000" dirty="0" smtClean="0"/>
              <a:t> the implementation</a:t>
            </a:r>
          </a:p>
          <a:p>
            <a:pPr lvl="1"/>
            <a:r>
              <a:rPr lang="en-US" sz="2000" dirty="0" smtClean="0"/>
              <a:t>Reason about performance as a function of n</a:t>
            </a:r>
          </a:p>
          <a:p>
            <a:pPr lvl="1"/>
            <a:r>
              <a:rPr lang="en-US" sz="2000" dirty="0" smtClean="0"/>
              <a:t>Mathematically prove things about performance</a:t>
            </a:r>
          </a:p>
          <a:p>
            <a:r>
              <a:rPr lang="en-US" sz="2400" dirty="0" smtClean="0"/>
              <a:t>Yet, timing has its place</a:t>
            </a:r>
          </a:p>
          <a:p>
            <a:pPr lvl="1"/>
            <a:r>
              <a:rPr lang="en-US" sz="2000" dirty="0" smtClean="0"/>
              <a:t>In the real world, we do want to know whether implementation A runs faster than implementation B on data set C</a:t>
            </a:r>
          </a:p>
          <a:p>
            <a:pPr lvl="1"/>
            <a:r>
              <a:rPr lang="en-US" sz="2000" dirty="0" smtClean="0"/>
              <a:t>Ex: Benchmarking graphics cards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Evaluating an algorithm?  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Use </a:t>
            </a:r>
            <a:r>
              <a:rPr lang="en-US" sz="3200" dirty="0"/>
              <a:t>asymptotic analysis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Evaluating an implementation?</a:t>
            </a:r>
          </a:p>
          <a:p>
            <a:pPr marL="0" indent="0" algn="ctr">
              <a:buNone/>
            </a:pPr>
            <a:r>
              <a:rPr lang="en-US" sz="3200" dirty="0" smtClean="0"/>
              <a:t>Use timing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of Comparing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Many measures for comparing algorithms</a:t>
            </a:r>
          </a:p>
          <a:p>
            <a:r>
              <a:rPr lang="en-US" sz="2400" dirty="0" smtClean="0"/>
              <a:t>Security</a:t>
            </a:r>
          </a:p>
          <a:p>
            <a:r>
              <a:rPr lang="en-US" sz="2400" dirty="0" smtClean="0"/>
              <a:t>Clarity/ Obfuscation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Performance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When comparing performance</a:t>
            </a:r>
          </a:p>
          <a:p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2"/>
                </a:solidFill>
              </a:rPr>
              <a:t>large inputs </a:t>
            </a:r>
            <a:r>
              <a:rPr lang="en-US" sz="2400" dirty="0" smtClean="0"/>
              <a:t>because probably any algorithm is “plenty good” for small inputs (n &lt; 10 always fast)</a:t>
            </a:r>
          </a:p>
          <a:p>
            <a:r>
              <a:rPr lang="en-US" sz="2400" dirty="0" smtClean="0"/>
              <a:t>Answer should be </a:t>
            </a:r>
            <a:r>
              <a:rPr lang="en-US" sz="2400" dirty="0" smtClean="0">
                <a:solidFill>
                  <a:schemeClr val="accent2"/>
                </a:solidFill>
              </a:rPr>
              <a:t>independent</a:t>
            </a:r>
            <a:r>
              <a:rPr lang="en-US" sz="2400" dirty="0" smtClean="0"/>
              <a:t> of CPU speed, programming language, coding tricks, etc.</a:t>
            </a:r>
          </a:p>
          <a:p>
            <a:r>
              <a:rPr lang="en-US" sz="2400" dirty="0" smtClean="0"/>
              <a:t>Answer is </a:t>
            </a:r>
            <a:r>
              <a:rPr lang="en-US" sz="2400" dirty="0" smtClean="0">
                <a:solidFill>
                  <a:schemeClr val="accent2"/>
                </a:solidFill>
              </a:rPr>
              <a:t>general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2"/>
                </a:solidFill>
              </a:rPr>
              <a:t>rigorous</a:t>
            </a:r>
            <a:r>
              <a:rPr lang="en-US" sz="2400" dirty="0" smtClean="0"/>
              <a:t>, complementary to “coding it up and timing it on some test cases”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 in Analyzing Code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+mj-lt"/>
              </a:rPr>
              <a:t>Basic operations take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constant time</a:t>
            </a:r>
          </a:p>
          <a:p>
            <a:r>
              <a:rPr lang="en-US" sz="2400" dirty="0" smtClean="0">
                <a:latin typeface="+mj-lt"/>
              </a:rPr>
              <a:t>Arithmetic (fixed-width)</a:t>
            </a:r>
          </a:p>
          <a:p>
            <a:r>
              <a:rPr lang="en-US" sz="2400" dirty="0" smtClean="0">
                <a:latin typeface="+mj-lt"/>
              </a:rPr>
              <a:t>Assignment</a:t>
            </a:r>
          </a:p>
          <a:p>
            <a:r>
              <a:rPr lang="en-US" sz="2400" dirty="0" smtClean="0">
                <a:latin typeface="+mj-lt"/>
              </a:rPr>
              <a:t>Access one Java field or array index</a:t>
            </a:r>
          </a:p>
          <a:p>
            <a:r>
              <a:rPr lang="en-US" sz="2400" dirty="0" smtClean="0">
                <a:latin typeface="+mj-lt"/>
              </a:rPr>
              <a:t>Comparing two simple values (is x &lt; 3)</a:t>
            </a:r>
          </a:p>
          <a:p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Other operations are summations or products</a:t>
            </a:r>
          </a:p>
          <a:p>
            <a:r>
              <a:rPr lang="en-US" sz="2400" dirty="0" smtClean="0">
                <a:latin typeface="+mj-lt"/>
              </a:rPr>
              <a:t>Consecutive statements are summed</a:t>
            </a:r>
          </a:p>
          <a:p>
            <a:r>
              <a:rPr lang="en-US" sz="2400" dirty="0" smtClean="0">
                <a:latin typeface="+mj-lt"/>
              </a:rPr>
              <a:t>Loops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are (cost of loop body)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╳ (</a:t>
            </a:r>
            <a:r>
              <a:rPr lang="en-US" sz="2400" dirty="0" smtClean="0">
                <a:latin typeface="+mj-lt"/>
                <a:ea typeface="Arial Unicode MS"/>
                <a:cs typeface="Arial Unicode MS"/>
              </a:rPr>
              <a:t>number of loops)</a:t>
            </a:r>
          </a:p>
          <a:p>
            <a:endParaRPr lang="en-US" sz="2400" dirty="0">
              <a:latin typeface="+mj-lt"/>
              <a:ea typeface="Arial Unicode MS"/>
              <a:cs typeface="Arial Unicode MS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2"/>
                </a:solidFill>
                <a:latin typeface="+mj-lt"/>
                <a:ea typeface="Arial Unicode MS"/>
                <a:cs typeface="Arial Unicode MS"/>
              </a:rPr>
              <a:t>What about conditionals?</a:t>
            </a:r>
            <a:endParaRPr lang="en-US" sz="2800" dirty="0" smtClean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9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we are interested in three types of performance</a:t>
            </a:r>
          </a:p>
          <a:p>
            <a:pPr lvl="1"/>
            <a:r>
              <a:rPr lang="en-US" dirty="0" smtClean="0"/>
              <a:t>Best-case / Fastest</a:t>
            </a:r>
          </a:p>
          <a:p>
            <a:pPr lvl="1"/>
            <a:r>
              <a:rPr lang="en-US" dirty="0" smtClean="0"/>
              <a:t>Average-case</a:t>
            </a:r>
          </a:p>
          <a:p>
            <a:pPr lvl="1"/>
            <a:r>
              <a:rPr lang="en-US" dirty="0" smtClean="0"/>
              <a:t>Worst-case / Slowest</a:t>
            </a:r>
          </a:p>
          <a:p>
            <a:r>
              <a:rPr lang="en-US" dirty="0" smtClean="0"/>
              <a:t>When determining worst-case, we tend to be pessimistic</a:t>
            </a:r>
          </a:p>
          <a:p>
            <a:pPr lvl="1"/>
            <a:r>
              <a:rPr lang="en-US" dirty="0" smtClean="0"/>
              <a:t>If there is a conditional, count the branch that will run the slowest</a:t>
            </a:r>
          </a:p>
          <a:p>
            <a:pPr lvl="1"/>
            <a:r>
              <a:rPr lang="en-US" dirty="0" smtClean="0"/>
              <a:t>This will give a loose bound on how slow the algorithm may run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56388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are the run-times for the following code?</a:t>
            </a:r>
          </a:p>
          <a:p>
            <a:pPr>
              <a:buNone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 </a:t>
            </a:r>
            <a:br>
              <a:rPr lang="en-US" dirty="0" smtClean="0"/>
            </a:br>
            <a:r>
              <a:rPr lang="en-US" dirty="0" smtClean="0"/>
              <a:t> x = x+1; </a:t>
            </a:r>
          </a:p>
          <a:p>
            <a:pPr marL="514350" indent="-514350">
              <a:buFont typeface="+mj-lt"/>
              <a:buAutoNum type="arabicPeriod"/>
            </a:pP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j=0;j&lt;</a:t>
            </a:r>
            <a:r>
              <a:rPr lang="en-US" dirty="0" err="1"/>
              <a:t>n;j</a:t>
            </a:r>
            <a:r>
              <a:rPr lang="en-US" dirty="0" smtClean="0"/>
              <a:t>++)</a:t>
            </a:r>
            <a:br>
              <a:rPr lang="en-US" dirty="0" smtClean="0"/>
            </a:br>
            <a:r>
              <a:rPr lang="en-US" dirty="0" smtClean="0"/>
              <a:t>		x = x + 1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3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 </a:t>
            </a:r>
            <a:br>
              <a:rPr lang="en-US" dirty="0" smtClean="0"/>
            </a:b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j=0; j &lt;= </a:t>
            </a:r>
            <a:r>
              <a:rPr lang="en-US" dirty="0" err="1" smtClean="0"/>
              <a:t>i</a:t>
            </a:r>
            <a:r>
              <a:rPr lang="en-US" dirty="0" smtClean="0"/>
              <a:t>); j++)</a:t>
            </a:r>
            <a:br>
              <a:rPr lang="en-US" dirty="0" smtClean="0"/>
            </a:br>
            <a:r>
              <a:rPr lang="en-US" dirty="0" smtClean="0"/>
              <a:t>		x = x + 1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914400"/>
            <a:ext cx="29718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Answers are</a:t>
            </a:r>
            <a:br>
              <a:rPr lang="en-US" dirty="0" smtClean="0"/>
            </a:br>
            <a:endParaRPr lang="en-US" sz="13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≈1+4n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≈4n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≈ </a:t>
            </a:r>
            <a:r>
              <a:rPr lang="en-US" dirty="0" smtClean="0"/>
              <a:t>4(1+2+…+n)</a:t>
            </a:r>
          </a:p>
          <a:p>
            <a:pPr marL="0" indent="0">
              <a:buNone/>
            </a:pPr>
            <a:r>
              <a:rPr lang="en-US" dirty="0"/>
              <a:t>≈</a:t>
            </a:r>
            <a:r>
              <a:rPr lang="en-US" dirty="0" smtClean="0"/>
              <a:t> 4n(n+1)/2</a:t>
            </a:r>
          </a:p>
          <a:p>
            <a:pPr marL="0" indent="0">
              <a:buNone/>
            </a:pPr>
            <a:r>
              <a:rPr lang="en-US" dirty="0" smtClean="0"/>
              <a:t>≈ 2n</a:t>
            </a:r>
            <a:r>
              <a:rPr lang="en-US" baseline="30000" dirty="0" smtClean="0"/>
              <a:t>2</a:t>
            </a:r>
            <a:r>
              <a:rPr lang="en-US" dirty="0" smtClean="0"/>
              <a:t>+2n+2</a:t>
            </a:r>
            <a:endParaRPr lang="en-US" baseline="30000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Need To Be So Exact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Constants do not matter</a:t>
            </a:r>
          </a:p>
          <a:p>
            <a:r>
              <a:rPr lang="en-US" sz="2600" dirty="0" smtClean="0"/>
              <a:t>Consider 6N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and 20N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When N &gt;&gt; 20, the 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is what is driving the function's increase</a:t>
            </a:r>
          </a:p>
          <a:p>
            <a:pPr marL="0" indent="0">
              <a:buNone/>
            </a:pPr>
            <a:r>
              <a:rPr lang="en-US" sz="2600" dirty="0" smtClean="0"/>
              <a:t>Lower-order terms are also less important</a:t>
            </a:r>
          </a:p>
          <a:p>
            <a:r>
              <a:rPr lang="en-US" sz="2600" dirty="0" smtClean="0"/>
              <a:t>N*(N+1)/2 vs. </a:t>
            </a:r>
            <a:br>
              <a:rPr lang="en-US" sz="2600" dirty="0" smtClean="0"/>
            </a:br>
            <a:r>
              <a:rPr lang="en-US" sz="2600" dirty="0" smtClean="0"/>
              <a:t>just 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/2</a:t>
            </a:r>
          </a:p>
          <a:p>
            <a:r>
              <a:rPr lang="en-US" sz="2600" dirty="0" smtClean="0"/>
              <a:t>The linear term is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inconsequential</a:t>
            </a:r>
          </a:p>
          <a:p>
            <a:endParaRPr lang="en-US" sz="2600" dirty="0"/>
          </a:p>
          <a:p>
            <a:pPr marL="0" indent="0" algn="ctr">
              <a:buNone/>
            </a:pPr>
            <a:r>
              <a:rPr lang="en-US" sz="2600" dirty="0">
                <a:solidFill>
                  <a:schemeClr val="accent2"/>
                </a:solidFill>
              </a:rPr>
              <a:t>We need a better notation for performance that focuses on the dominant terms only</a:t>
            </a:r>
          </a:p>
          <a:p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211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04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Big-Oh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Given two functions </a:t>
            </a:r>
            <a:r>
              <a:rPr lang="en-US" sz="2600" dirty="0"/>
              <a:t>f(n) &amp; g(n) for input </a:t>
            </a:r>
            <a:r>
              <a:rPr lang="en-US" sz="2600" dirty="0" smtClean="0"/>
              <a:t>n, we say f(n</a:t>
            </a:r>
            <a:r>
              <a:rPr lang="en-US" sz="2600" dirty="0"/>
              <a:t>) </a:t>
            </a:r>
            <a:r>
              <a:rPr lang="en-US" sz="2600" dirty="0">
                <a:sym typeface="Symbol" pitchFamily="18" charset="2"/>
              </a:rPr>
              <a:t>is in O(g(n) ) </a:t>
            </a:r>
            <a:r>
              <a:rPr lang="en-US" sz="2600" dirty="0" err="1">
                <a:sym typeface="Symbol" pitchFamily="18" charset="2"/>
              </a:rPr>
              <a:t>iff</a:t>
            </a:r>
            <a:r>
              <a:rPr lang="en-US" sz="2600" dirty="0">
                <a:sym typeface="Symbol" pitchFamily="18" charset="2"/>
              </a:rPr>
              <a:t> there exist positive constants c and n</a:t>
            </a:r>
            <a:r>
              <a:rPr lang="en-US" sz="2600" baseline="-25000" dirty="0">
                <a:sym typeface="Symbol" pitchFamily="18" charset="2"/>
              </a:rPr>
              <a:t>0</a:t>
            </a:r>
            <a:r>
              <a:rPr lang="en-US" sz="2600" dirty="0">
                <a:sym typeface="Symbol" pitchFamily="18" charset="2"/>
              </a:rPr>
              <a:t> such </a:t>
            </a:r>
            <a:r>
              <a:rPr lang="en-US" sz="2600" dirty="0" smtClean="0">
                <a:sym typeface="Symbol" pitchFamily="18" charset="2"/>
              </a:rPr>
              <a:t>that</a:t>
            </a:r>
            <a:br>
              <a:rPr lang="en-US" sz="2600" dirty="0" smtClean="0">
                <a:sym typeface="Symbol" pitchFamily="18" charset="2"/>
              </a:rPr>
            </a:br>
            <a:r>
              <a:rPr lang="en-US" sz="2600" dirty="0" smtClean="0">
                <a:sym typeface="Symbol" pitchFamily="18" charset="2"/>
              </a:rPr>
              <a:t>	</a:t>
            </a:r>
            <a:br>
              <a:rPr lang="en-US" sz="2600" dirty="0" smtClean="0">
                <a:sym typeface="Symbol" pitchFamily="18" charset="2"/>
              </a:rPr>
            </a:br>
            <a:r>
              <a:rPr lang="en-US" sz="2600" dirty="0" smtClean="0">
                <a:sym typeface="Symbol" pitchFamily="18" charset="2"/>
              </a:rPr>
              <a:t>	f</a:t>
            </a:r>
            <a:r>
              <a:rPr lang="en-US" sz="2600" dirty="0" smtClean="0"/>
              <a:t>(n</a:t>
            </a:r>
            <a:r>
              <a:rPr lang="en-US" sz="2600" dirty="0"/>
              <a:t>)  </a:t>
            </a:r>
            <a:r>
              <a:rPr lang="en-US" sz="2600" dirty="0">
                <a:sym typeface="Symbol" pitchFamily="18" charset="2"/>
              </a:rPr>
              <a:t>  c g(n</a:t>
            </a:r>
            <a:r>
              <a:rPr lang="en-US" sz="2600" dirty="0" smtClean="0">
                <a:sym typeface="Symbol" pitchFamily="18" charset="2"/>
              </a:rPr>
              <a:t>)  </a:t>
            </a:r>
            <a:r>
              <a:rPr lang="en-US" sz="2600" dirty="0">
                <a:sym typeface="Symbol" pitchFamily="18" charset="2"/>
              </a:rPr>
              <a:t>for all n </a:t>
            </a:r>
            <a:r>
              <a:rPr lang="en-US" sz="2600" dirty="0">
                <a:sym typeface="Symbol"/>
              </a:rPr>
              <a:t>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dirty="0" smtClean="0">
                <a:sym typeface="Symbol" pitchFamily="18" charset="2"/>
              </a:rPr>
              <a:t>n</a:t>
            </a:r>
            <a:r>
              <a:rPr lang="en-US" sz="2600" baseline="-25000" dirty="0" smtClean="0">
                <a:sym typeface="Symbol" pitchFamily="18" charset="2"/>
              </a:rPr>
              <a:t>0</a:t>
            </a:r>
            <a:endParaRPr lang="en-US" sz="2600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sz="2600" dirty="0">
              <a:sym typeface="Symbol" pitchFamily="18" charset="2"/>
            </a:endParaRPr>
          </a:p>
          <a:p>
            <a:r>
              <a:rPr lang="en-US" sz="2600" dirty="0" smtClean="0"/>
              <a:t>Basically, we want to find a</a:t>
            </a:r>
            <a:br>
              <a:rPr lang="en-US" sz="2600" dirty="0" smtClean="0"/>
            </a:br>
            <a:r>
              <a:rPr lang="en-US" sz="2600" dirty="0" smtClean="0"/>
              <a:t>function g(n) that is eventually</a:t>
            </a:r>
            <a:br>
              <a:rPr lang="en-US" sz="2600" dirty="0" smtClean="0"/>
            </a:br>
            <a:r>
              <a:rPr lang="en-US" sz="2600" dirty="0" smtClean="0"/>
              <a:t>always bigger than f(n)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238319" y="2565960"/>
            <a:ext cx="2597624" cy="2442865"/>
            <a:chOff x="6165376" y="1828800"/>
            <a:chExt cx="2597624" cy="2442865"/>
          </a:xfrm>
        </p:grpSpPr>
        <p:sp>
          <p:nvSpPr>
            <p:cNvPr id="18" name="Rectangle 17"/>
            <p:cNvSpPr/>
            <p:nvPr/>
          </p:nvSpPr>
          <p:spPr bwMode="auto">
            <a:xfrm>
              <a:off x="7264831" y="1828800"/>
              <a:ext cx="165315" cy="145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4600" y="3810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3176" y="32766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</a:t>
              </a:r>
              <a:r>
                <a:rPr lang="en-US" sz="2000" baseline="-25000" dirty="0" smtClean="0"/>
                <a:t>0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5257800" y="28956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72200" y="3810000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6165376" y="1972101"/>
              <a:ext cx="1514902" cy="1719618"/>
            </a:xfrm>
            <a:custGeom>
              <a:avLst/>
              <a:gdLst>
                <a:gd name="connsiteX0" fmla="*/ 0 w 1514902"/>
                <a:gd name="connsiteY0" fmla="*/ 1719618 h 1719618"/>
                <a:gd name="connsiteX1" fmla="*/ 1228299 w 1514902"/>
                <a:gd name="connsiteY1" fmla="*/ 1433015 h 1719618"/>
                <a:gd name="connsiteX2" fmla="*/ 1514902 w 1514902"/>
                <a:gd name="connsiteY2" fmla="*/ 0 h 1719618"/>
                <a:gd name="connsiteX3" fmla="*/ 1514902 w 1514902"/>
                <a:gd name="connsiteY3" fmla="*/ 0 h 1719618"/>
                <a:gd name="connsiteX4" fmla="*/ 1514902 w 1514902"/>
                <a:gd name="connsiteY4" fmla="*/ 0 h 1719618"/>
                <a:gd name="connsiteX5" fmla="*/ 1514902 w 1514902"/>
                <a:gd name="connsiteY5" fmla="*/ 0 h 1719618"/>
                <a:gd name="connsiteX6" fmla="*/ 1514902 w 1514902"/>
                <a:gd name="connsiteY6" fmla="*/ 0 h 171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4902" h="1719618">
                  <a:moveTo>
                    <a:pt x="0" y="1719618"/>
                  </a:moveTo>
                  <a:cubicBezTo>
                    <a:pt x="487907" y="1719618"/>
                    <a:pt x="975815" y="1719618"/>
                    <a:pt x="1228299" y="1433015"/>
                  </a:cubicBezTo>
                  <a:cubicBezTo>
                    <a:pt x="1480783" y="1146412"/>
                    <a:pt x="1514902" y="0"/>
                    <a:pt x="1514902" y="0"/>
                  </a:cubicBezTo>
                  <a:lnTo>
                    <a:pt x="1514902" y="0"/>
                  </a:lnTo>
                  <a:lnTo>
                    <a:pt x="1514902" y="0"/>
                  </a:lnTo>
                  <a:lnTo>
                    <a:pt x="1514902" y="0"/>
                  </a:lnTo>
                  <a:lnTo>
                    <a:pt x="1514902" y="0"/>
                  </a:lnTo>
                </a:path>
              </a:pathLst>
            </a:cu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6172200" y="2590800"/>
              <a:ext cx="1828800" cy="838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7086600" y="3276600"/>
              <a:ext cx="1066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72400" y="1905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g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2743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 flipH="1" flipV="1">
              <a:off x="7086600" y="2438400"/>
              <a:ext cx="1066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0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Gist of Big-Oh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Take functions f(n) &amp; g(n), consider only the most significant term and remove constant multipliers:</a:t>
            </a:r>
          </a:p>
          <a:p>
            <a:pPr lvl="1"/>
            <a:r>
              <a:rPr lang="en-US" dirty="0" smtClean="0"/>
              <a:t>5n+3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n</a:t>
            </a:r>
          </a:p>
          <a:p>
            <a:pPr lvl="1"/>
            <a:r>
              <a:rPr lang="en-US" dirty="0" smtClean="0"/>
              <a:t>7n+.5n</a:t>
            </a:r>
            <a:r>
              <a:rPr lang="en-US" baseline="30000" dirty="0" smtClean="0"/>
              <a:t>2</a:t>
            </a:r>
            <a:r>
              <a:rPr lang="en-US" dirty="0" smtClean="0"/>
              <a:t>+2000 </a:t>
            </a:r>
            <a:r>
              <a:rPr lang="en-US" dirty="0" smtClean="0">
                <a:latin typeface="Times New Roman"/>
                <a:cs typeface="Times New Roman"/>
              </a:rPr>
              <a:t>→ n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</a:p>
          <a:p>
            <a:pPr lvl="1"/>
            <a:r>
              <a:rPr lang="en-US" dirty="0" smtClean="0"/>
              <a:t>300n+12+nlogn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n log n</a:t>
            </a:r>
          </a:p>
          <a:p>
            <a:pPr lvl="1"/>
            <a:r>
              <a:rPr lang="en-US" dirty="0" smtClean="0"/>
              <a:t>–n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 ??? A negative run-time?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Then compare the functions; if f(n) </a:t>
            </a:r>
            <a:r>
              <a:rPr lang="en-US" sz="2800" dirty="0" smtClean="0">
                <a:solidFill>
                  <a:schemeClr val="tx1"/>
                </a:solidFill>
                <a:sym typeface="Symbol" pitchFamily="18" charset="2"/>
              </a:rPr>
              <a:t>≤ g(n), then f(n) is in O(g(n))</a:t>
            </a:r>
          </a:p>
          <a:p>
            <a:pPr lvl="1"/>
            <a:endParaRPr lang="en-US" baseline="30000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Briefly review math essential to algorithm analysis</a:t>
            </a:r>
          </a:p>
          <a:p>
            <a:pPr lvl="1"/>
            <a:r>
              <a:rPr lang="en-US" smtClean="0"/>
              <a:t>Proof by induction</a:t>
            </a:r>
          </a:p>
          <a:p>
            <a:pPr lvl="1"/>
            <a:r>
              <a:rPr lang="en-US" smtClean="0"/>
              <a:t>Powers of 2</a:t>
            </a:r>
          </a:p>
          <a:p>
            <a:pPr lvl="1"/>
            <a:r>
              <a:rPr lang="en-US" smtClean="0"/>
              <a:t>Exponents and logarithms</a:t>
            </a:r>
          </a:p>
          <a:p>
            <a:pPr lvl="1"/>
            <a:endParaRPr lang="en-US" smtClean="0"/>
          </a:p>
          <a:p>
            <a:r>
              <a:rPr lang="en-US" smtClean="0"/>
              <a:t>Begin analyzing algorithms</a:t>
            </a:r>
          </a:p>
          <a:p>
            <a:pPr lvl="1"/>
            <a:r>
              <a:rPr lang="en-US" smtClean="0"/>
              <a:t>Big-O, Big-</a:t>
            </a:r>
            <a:r>
              <a:rPr lang="el-GR" smtClean="0"/>
              <a:t>Ω</a:t>
            </a:r>
            <a:r>
              <a:rPr lang="en-US" smtClean="0"/>
              <a:t>, and Big-</a:t>
            </a:r>
            <a:r>
              <a:rPr lang="el-GR" smtClean="0"/>
              <a:t>Θ</a:t>
            </a:r>
            <a:r>
              <a:rPr lang="en-US" smtClean="0"/>
              <a:t> notations</a:t>
            </a:r>
          </a:p>
          <a:p>
            <a:pPr lvl="1"/>
            <a:r>
              <a:rPr lang="en-US" smtClean="0"/>
              <a:t>Using asymptotic analysis</a:t>
            </a:r>
          </a:p>
          <a:p>
            <a:pPr lvl="1"/>
            <a:r>
              <a:rPr lang="en-US" smtClean="0"/>
              <a:t>Best-case, worst-case, average case analysis</a:t>
            </a:r>
          </a:p>
          <a:p>
            <a:pPr lvl="1"/>
            <a:r>
              <a:rPr lang="en-US" smtClean="0"/>
              <a:t>Using amortized analysis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ignore constants that are not multipliers:</a:t>
            </a:r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 is 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marL="0" indent="0" algn="ctr">
              <a:buNone/>
            </a:pPr>
            <a:r>
              <a:rPr lang="en-US" dirty="0"/>
              <a:t>3</a:t>
            </a:r>
            <a:r>
              <a:rPr lang="en-US" baseline="30000" dirty="0"/>
              <a:t>n</a:t>
            </a:r>
            <a:r>
              <a:rPr lang="en-US" dirty="0"/>
              <a:t> is O(2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When </a:t>
            </a:r>
            <a:r>
              <a:rPr lang="en-US" dirty="0"/>
              <a:t>in doubt, refer to the </a:t>
            </a:r>
            <a:r>
              <a:rPr lang="en-US" dirty="0" smtClean="0"/>
              <a:t>rigorous definition of Big-Oh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91200" cy="4937760"/>
          </a:xfrm>
        </p:spPr>
        <p:txBody>
          <a:bodyPr/>
          <a:lstStyle/>
          <a:p>
            <a:r>
              <a:rPr lang="en-US" dirty="0" smtClean="0"/>
              <a:t>True or false?</a:t>
            </a:r>
          </a:p>
          <a:p>
            <a:pPr marL="514350" indent="-514350">
              <a:buAutoNum type="arabicPeriod"/>
            </a:pPr>
            <a:r>
              <a:rPr lang="en-US" dirty="0" smtClean="0"/>
              <a:t>4+3n is O(n)</a:t>
            </a:r>
          </a:p>
          <a:p>
            <a:pPr marL="514350" indent="-514350">
              <a:buAutoNum type="arabicPeriod"/>
            </a:pPr>
            <a:r>
              <a:rPr lang="en-US" dirty="0" smtClean="0"/>
              <a:t>n+2 </a:t>
            </a:r>
            <a:r>
              <a:rPr lang="en-US" dirty="0" err="1" smtClean="0"/>
              <a:t>logn</a:t>
            </a:r>
            <a:r>
              <a:rPr lang="en-US" dirty="0" smtClean="0"/>
              <a:t> is O(log n)</a:t>
            </a:r>
          </a:p>
          <a:p>
            <a:pPr marL="514350" indent="-514350">
              <a:buAutoNum type="arabicPeriod"/>
            </a:pPr>
            <a:r>
              <a:rPr lang="en-US" dirty="0" smtClean="0"/>
              <a:t>logn+2 is O(1)</a:t>
            </a:r>
          </a:p>
          <a:p>
            <a:pPr marL="514350" indent="-514350">
              <a:buAutoNum type="arabicPeriod"/>
            </a:pPr>
            <a:r>
              <a:rPr lang="en-US" dirty="0" smtClean="0"/>
              <a:t>n</a:t>
            </a:r>
            <a:r>
              <a:rPr lang="en-US" baseline="30000" dirty="0" smtClean="0"/>
              <a:t>50</a:t>
            </a:r>
            <a:r>
              <a:rPr lang="en-US" dirty="0" smtClean="0"/>
              <a:t> is O(1.1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410200" y="1066800"/>
            <a:ext cx="35052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6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For f(n)=4n &amp; g(n)=n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prove f(n) is in O(g(n))</a:t>
            </a:r>
          </a:p>
          <a:p>
            <a:pPr marL="0" indent="0">
              <a:buNone/>
            </a:pPr>
            <a:r>
              <a:rPr lang="en-US" sz="2800" dirty="0" smtClean="0"/>
              <a:t>A valid proof is to find valid c and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When n=4, f=16 and g=16, so this is the crossing over point</a:t>
            </a:r>
          </a:p>
          <a:p>
            <a:pPr marL="0" indent="0">
              <a:buNone/>
            </a:pPr>
            <a:r>
              <a:rPr lang="en-US" sz="2800" dirty="0" smtClean="0"/>
              <a:t>We can then chose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4, and c=1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 also have infinitely many others choices for c </a:t>
            </a:r>
            <a:r>
              <a:rPr lang="en-US" sz="2800" dirty="0"/>
              <a:t>and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such as 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78, and c=42 </a:t>
            </a:r>
            <a:endParaRPr lang="en-US" sz="28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Oh: Common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From fastest to slowest</a:t>
            </a:r>
          </a:p>
          <a:p>
            <a:pPr marL="0" indent="0">
              <a:buNone/>
            </a:pPr>
            <a:r>
              <a:rPr lang="en-US" sz="2600" dirty="0" smtClean="0"/>
              <a:t>O(1)		  constant (or O(k) for constant k)</a:t>
            </a:r>
          </a:p>
          <a:p>
            <a:pPr marL="0" indent="0">
              <a:buNone/>
            </a:pPr>
            <a:r>
              <a:rPr lang="en-US" sz="2600" dirty="0" smtClean="0"/>
              <a:t>O(log n)	  logarithmic</a:t>
            </a:r>
          </a:p>
          <a:p>
            <a:pPr marL="0" indent="0">
              <a:buNone/>
            </a:pPr>
            <a:r>
              <a:rPr lang="en-US" sz="2600" dirty="0" smtClean="0"/>
              <a:t>O(n)		  linear</a:t>
            </a:r>
          </a:p>
          <a:p>
            <a:pPr marL="0" indent="0">
              <a:buNone/>
            </a:pPr>
            <a:r>
              <a:rPr lang="en-US" sz="2600" dirty="0" smtClean="0"/>
              <a:t>O(n log n)	  "n log n”</a:t>
            </a:r>
          </a:p>
          <a:p>
            <a:pPr marL="0" indent="0">
              <a:buNone/>
            </a:pPr>
            <a:r>
              <a:rPr lang="en-US" sz="2600" dirty="0" smtClean="0"/>
              <a:t>O(n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)		  quadratic</a:t>
            </a:r>
          </a:p>
          <a:p>
            <a:pPr marL="0" indent="0">
              <a:buNone/>
            </a:pPr>
            <a:r>
              <a:rPr lang="en-US" sz="2600" dirty="0" smtClean="0"/>
              <a:t>O(n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)		  cubic</a:t>
            </a:r>
          </a:p>
          <a:p>
            <a:pPr marL="0" indent="0">
              <a:buNone/>
            </a:pPr>
            <a:r>
              <a:rPr lang="en-US" sz="2600" dirty="0" smtClean="0"/>
              <a:t>O(</a:t>
            </a:r>
            <a:r>
              <a:rPr lang="en-US" sz="2600" dirty="0" err="1" smtClean="0"/>
              <a:t>n</a:t>
            </a:r>
            <a:r>
              <a:rPr lang="en-US" sz="2600" baseline="30000" dirty="0" err="1" smtClean="0"/>
              <a:t>k</a:t>
            </a:r>
            <a:r>
              <a:rPr lang="en-US" sz="2600" dirty="0" smtClean="0"/>
              <a:t>)		  polynomial (where is k is constant)</a:t>
            </a:r>
          </a:p>
          <a:p>
            <a:pPr marL="0" indent="0">
              <a:buNone/>
            </a:pPr>
            <a:r>
              <a:rPr lang="en-US" sz="2600" dirty="0" smtClean="0"/>
              <a:t>O(</a:t>
            </a:r>
            <a:r>
              <a:rPr lang="en-US" sz="2600" dirty="0" err="1" smtClean="0"/>
              <a:t>k</a:t>
            </a:r>
            <a:r>
              <a:rPr lang="en-US" sz="2600" baseline="30000" dirty="0" err="1" smtClean="0"/>
              <a:t>n</a:t>
            </a:r>
            <a:r>
              <a:rPr lang="en-US" sz="2600" dirty="0" smtClean="0"/>
              <a:t>)		  exponential (where constant k &gt; 1)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0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Asymptotic complexity focuses on behavior for large </a:t>
            </a:r>
            <a:r>
              <a:rPr lang="en-US" i="1" dirty="0" smtClean="0"/>
              <a:t>n</a:t>
            </a:r>
            <a:r>
              <a:rPr lang="en-US" dirty="0" smtClean="0"/>
              <a:t> and is independent of any computer/coding trick, but results can be misleading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n</a:t>
            </a:r>
            <a:r>
              <a:rPr lang="en-US" baseline="30000" dirty="0" smtClean="0"/>
              <a:t>1/10</a:t>
            </a:r>
            <a:r>
              <a:rPr lang="en-US" dirty="0" smtClean="0"/>
              <a:t> vs.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Asymptotically </a:t>
            </a:r>
            <a:r>
              <a:rPr lang="en-US" i="1" dirty="0" smtClean="0"/>
              <a:t>n</a:t>
            </a:r>
            <a:r>
              <a:rPr lang="en-US" baseline="30000" dirty="0" smtClean="0"/>
              <a:t>1/10</a:t>
            </a:r>
            <a:r>
              <a:rPr lang="en-US" dirty="0" smtClean="0"/>
              <a:t> grows more quickly</a:t>
            </a:r>
          </a:p>
          <a:p>
            <a:pPr lvl="1"/>
            <a:r>
              <a:rPr lang="en-US" dirty="0" smtClean="0"/>
              <a:t>But the “cross-over” point is around 5 * 10</a:t>
            </a:r>
            <a:r>
              <a:rPr lang="en-US" baseline="30000" dirty="0" smtClean="0"/>
              <a:t>17</a:t>
            </a:r>
          </a:p>
          <a:p>
            <a:pPr lvl="1"/>
            <a:r>
              <a:rPr lang="en-US" dirty="0" smtClean="0"/>
              <a:t>So if you have input size less than 2</a:t>
            </a:r>
            <a:r>
              <a:rPr lang="en-US" baseline="30000" dirty="0" smtClean="0"/>
              <a:t>58</a:t>
            </a:r>
            <a:r>
              <a:rPr lang="en-US" dirty="0" smtClean="0"/>
              <a:t>, prefer </a:t>
            </a:r>
            <a:r>
              <a:rPr lang="en-US" i="1" dirty="0" smtClean="0"/>
              <a:t>n</a:t>
            </a:r>
            <a:r>
              <a:rPr lang="en-US" baseline="30000" dirty="0" smtClean="0"/>
              <a:t>1/10</a:t>
            </a:r>
          </a:p>
          <a:p>
            <a:pPr lvl="1"/>
            <a:r>
              <a:rPr lang="en-US" dirty="0" smtClean="0"/>
              <a:t>Similarly, an O(2</a:t>
            </a:r>
            <a:r>
              <a:rPr lang="en-US" baseline="30000" dirty="0" smtClean="0"/>
              <a:t>n</a:t>
            </a:r>
            <a:r>
              <a:rPr lang="en-US" dirty="0" smtClean="0"/>
              <a:t>) algorithm may be more practical than an O(n</a:t>
            </a:r>
            <a:r>
              <a:rPr lang="en-US" baseline="30000" dirty="0" smtClean="0"/>
              <a:t>7</a:t>
            </a:r>
            <a:r>
              <a:rPr lang="en-US" dirty="0" smtClean="0"/>
              <a:t>) algorithm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 for more common functions, comparing O() for small n values can be misleading</a:t>
            </a:r>
          </a:p>
          <a:p>
            <a:pPr lvl="1"/>
            <a:r>
              <a:rPr lang="en-US" sz="2400" dirty="0" smtClean="0"/>
              <a:t>Quicksort: O(n log n) (expected)</a:t>
            </a:r>
          </a:p>
          <a:p>
            <a:pPr lvl="1"/>
            <a:r>
              <a:rPr lang="en-US" sz="2400" dirty="0" smtClean="0"/>
              <a:t>Insertion Sort: O(n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)(expected)</a:t>
            </a:r>
          </a:p>
          <a:p>
            <a:pPr lvl="1"/>
            <a:r>
              <a:rPr lang="en-US" sz="2400" dirty="0" smtClean="0"/>
              <a:t>In reality Insertion Sort is faster for small n’s so much so that good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implementations switch to Insertion Sort when n&lt;20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4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on Notation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say (3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+17) </a:t>
            </a:r>
            <a:r>
              <a:rPr lang="en-US" b="1" dirty="0" smtClean="0">
                <a:solidFill>
                  <a:srgbClr val="FF0000"/>
                </a:solidFill>
              </a:rPr>
              <a:t>is in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We may also say/write is as</a:t>
            </a:r>
          </a:p>
          <a:p>
            <a:pPr lvl="1"/>
            <a:r>
              <a:rPr lang="en-US" dirty="0" smtClean="0"/>
              <a:t>(3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+17)  </a:t>
            </a:r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(3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+17)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(3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+17)  </a:t>
            </a:r>
            <a:r>
              <a:rPr lang="en-US" b="1" dirty="0">
                <a:solidFill>
                  <a:srgbClr val="FF0000"/>
                </a:solidFill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it’s not ‘=‘ as in ‘equality’:</a:t>
            </a:r>
          </a:p>
          <a:p>
            <a:pPr lvl="1"/>
            <a:r>
              <a:rPr lang="en-US" dirty="0" smtClean="0"/>
              <a:t>We would never say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=  (3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+17)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Oh’s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Big Oh: Upper bound: </a:t>
            </a:r>
            <a:r>
              <a:rPr lang="en-US" sz="2200" i="1" dirty="0" smtClean="0"/>
              <a:t>O</a:t>
            </a:r>
            <a:r>
              <a:rPr lang="en-US" sz="2200" dirty="0" smtClean="0"/>
              <a:t>( f(</a:t>
            </a:r>
            <a:r>
              <a:rPr lang="en-US" sz="2200" i="1" dirty="0" smtClean="0"/>
              <a:t>n</a:t>
            </a:r>
            <a:r>
              <a:rPr lang="en-US" sz="2200" dirty="0" smtClean="0"/>
              <a:t>) ) is the set of all functions asymptotically less than or equal to f(</a:t>
            </a:r>
            <a:r>
              <a:rPr lang="en-US" sz="2200" i="1" dirty="0" smtClean="0"/>
              <a:t>n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g(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is in 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( f(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) ) if there exist  constants 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200" i="1" baseline="-25000" dirty="0" smtClean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 such that </a:t>
            </a:r>
          </a:p>
          <a:p>
            <a:pPr>
              <a:buNone/>
            </a:pPr>
            <a:r>
              <a:rPr lang="en-US" sz="2200" dirty="0" smtClean="0">
                <a:sym typeface="Symbol" pitchFamily="18" charset="2"/>
              </a:rPr>
              <a:t>		</a:t>
            </a:r>
            <a:r>
              <a:rPr lang="en-US" sz="2200" dirty="0" smtClean="0"/>
              <a:t>g(</a:t>
            </a:r>
            <a:r>
              <a:rPr lang="en-US" sz="2200" i="1" dirty="0" smtClean="0"/>
              <a:t>n</a:t>
            </a:r>
            <a:r>
              <a:rPr lang="en-US" sz="2200" dirty="0" smtClean="0"/>
              <a:t>) </a:t>
            </a:r>
            <a:r>
              <a:rPr lang="en-US" sz="2200" b="1" dirty="0" smtClean="0">
                <a:sym typeface="Symbol" pitchFamily="18" charset="2"/>
              </a:rPr>
              <a:t></a:t>
            </a:r>
            <a:r>
              <a:rPr lang="en-US" sz="2200" dirty="0" smtClean="0">
                <a:sym typeface="Symbol" pitchFamily="18" charset="2"/>
              </a:rPr>
              <a:t>  </a:t>
            </a:r>
            <a:r>
              <a:rPr lang="en-US" sz="2200" i="1" dirty="0" smtClean="0">
                <a:sym typeface="Symbol" pitchFamily="18" charset="2"/>
              </a:rPr>
              <a:t>c</a:t>
            </a:r>
            <a:r>
              <a:rPr lang="en-US" sz="2200" dirty="0" smtClean="0">
                <a:sym typeface="Symbol" pitchFamily="18" charset="2"/>
              </a:rPr>
              <a:t> f(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) for all 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b="1" dirty="0" smtClean="0">
                <a:sym typeface="Symbol"/>
              </a:rPr>
              <a:t>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i="1" baseline="-25000" dirty="0" smtClean="0">
                <a:sym typeface="Symbol" pitchFamily="18" charset="2"/>
              </a:rPr>
              <a:t>0</a:t>
            </a:r>
          </a:p>
          <a:p>
            <a:endParaRPr lang="en-US" sz="1200" dirty="0" smtClean="0">
              <a:sym typeface="Symbol" pitchFamily="18" charset="2"/>
            </a:endParaRPr>
          </a:p>
          <a:p>
            <a:r>
              <a:rPr lang="en-US" sz="2200" dirty="0" smtClean="0">
                <a:sym typeface="Symbol" pitchFamily="18" charset="2"/>
              </a:rPr>
              <a:t>Big Omega: Lower bound: ( f(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) ) </a:t>
            </a:r>
            <a:r>
              <a:rPr lang="en-US" sz="2200" dirty="0" smtClean="0"/>
              <a:t>is the set of all functions asymptotically greater than or equal to f(</a:t>
            </a:r>
            <a:r>
              <a:rPr lang="en-US" sz="2200" i="1" dirty="0" smtClean="0"/>
              <a:t>n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g(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is in ( f(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) ) if there exist  constants 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 and 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200" i="1" baseline="-25000" dirty="0" smtClean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 such that </a:t>
            </a:r>
          </a:p>
          <a:p>
            <a:pPr>
              <a:buNone/>
            </a:pPr>
            <a:r>
              <a:rPr lang="en-US" sz="2200" dirty="0" smtClean="0">
                <a:sym typeface="Symbol" pitchFamily="18" charset="2"/>
              </a:rPr>
              <a:t>		</a:t>
            </a:r>
            <a:r>
              <a:rPr lang="en-US" sz="2200" dirty="0" smtClean="0"/>
              <a:t>g(</a:t>
            </a:r>
            <a:r>
              <a:rPr lang="en-US" sz="2200" i="1" dirty="0" smtClean="0"/>
              <a:t>n</a:t>
            </a:r>
            <a:r>
              <a:rPr lang="en-US" sz="2200" dirty="0" smtClean="0"/>
              <a:t>) </a:t>
            </a:r>
            <a:r>
              <a:rPr lang="en-US" sz="2200" b="1" dirty="0" smtClean="0">
                <a:sym typeface="Symbol"/>
              </a:rPr>
              <a:t></a:t>
            </a:r>
            <a:r>
              <a:rPr lang="en-US" sz="2200" dirty="0" smtClean="0">
                <a:sym typeface="Symbol" pitchFamily="18" charset="2"/>
              </a:rPr>
              <a:t>  </a:t>
            </a:r>
            <a:r>
              <a:rPr lang="en-US" sz="2200" i="1" dirty="0" smtClean="0">
                <a:sym typeface="Symbol" pitchFamily="18" charset="2"/>
              </a:rPr>
              <a:t>c</a:t>
            </a:r>
            <a:r>
              <a:rPr lang="en-US" sz="2200" dirty="0" smtClean="0">
                <a:sym typeface="Symbol" pitchFamily="18" charset="2"/>
              </a:rPr>
              <a:t> f(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) for all 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b="1" dirty="0" smtClean="0">
                <a:sym typeface="Symbol"/>
              </a:rPr>
              <a:t></a:t>
            </a:r>
            <a:r>
              <a:rPr lang="en-US" sz="2200" dirty="0" smtClean="0">
                <a:sym typeface="Symbol" pitchFamily="18" charset="2"/>
              </a:rPr>
              <a:t> </a:t>
            </a:r>
            <a:r>
              <a:rPr lang="en-US" sz="2200" i="1" dirty="0" smtClean="0">
                <a:sym typeface="Symbol" pitchFamily="18" charset="2"/>
              </a:rPr>
              <a:t>n</a:t>
            </a:r>
            <a:r>
              <a:rPr lang="en-US" sz="2200" i="1" baseline="-25000" dirty="0" smtClean="0">
                <a:sym typeface="Symbol" pitchFamily="18" charset="2"/>
              </a:rPr>
              <a:t>0</a:t>
            </a:r>
            <a:endParaRPr lang="en-US" sz="2200" dirty="0" smtClean="0"/>
          </a:p>
          <a:p>
            <a:endParaRPr lang="en-US" sz="1200" dirty="0" smtClean="0">
              <a:sym typeface="Symbol" pitchFamily="18" charset="2"/>
            </a:endParaRPr>
          </a:p>
          <a:p>
            <a:r>
              <a:rPr lang="en-US" sz="2200" dirty="0" smtClean="0">
                <a:sym typeface="Symbol" pitchFamily="18" charset="2"/>
              </a:rPr>
              <a:t>Big Theta: Tight bound: </a:t>
            </a:r>
            <a:r>
              <a:rPr lang="el-GR" sz="2200" dirty="0" smtClean="0">
                <a:latin typeface="Arial Unicode MS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sz="2200" dirty="0" smtClean="0"/>
              <a:t>( f(</a:t>
            </a:r>
            <a:r>
              <a:rPr lang="en-US" sz="2200" i="1" dirty="0" smtClean="0"/>
              <a:t>n</a:t>
            </a:r>
            <a:r>
              <a:rPr lang="en-US" sz="2200" dirty="0" smtClean="0"/>
              <a:t>) ) is the set of all functions asymptotically equal to f(</a:t>
            </a:r>
            <a:r>
              <a:rPr lang="en-US" sz="2200" i="1" dirty="0" smtClean="0"/>
              <a:t>n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Intersection of </a:t>
            </a:r>
            <a:r>
              <a:rPr lang="en-US" sz="2200" i="1" dirty="0" smtClean="0">
                <a:solidFill>
                  <a:schemeClr val="tx1"/>
                </a:solidFill>
              </a:rPr>
              <a:t>O</a:t>
            </a:r>
            <a:r>
              <a:rPr lang="en-US" sz="2200" dirty="0" smtClean="0">
                <a:solidFill>
                  <a:schemeClr val="tx1"/>
                </a:solidFill>
              </a:rPr>
              <a:t>( f(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) ) and 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( f(</a:t>
            </a:r>
            <a:r>
              <a:rPr lang="en-US" sz="2200" i="1" dirty="0" smtClean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sym typeface="Symbol" pitchFamily="18" charset="2"/>
              </a:rPr>
              <a:t>) )</a:t>
            </a:r>
            <a:endParaRPr lang="en-US" sz="2200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3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Regarding use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Common error is to say </a:t>
            </a:r>
            <a:r>
              <a:rPr lang="en-US" i="1" dirty="0" smtClean="0">
                <a:solidFill>
                  <a:schemeClr val="accent2"/>
                </a:solidFill>
              </a:rPr>
              <a:t>O</a:t>
            </a:r>
            <a:r>
              <a:rPr lang="en-US" dirty="0" smtClean="0">
                <a:solidFill>
                  <a:schemeClr val="accent2"/>
                </a:solidFill>
              </a:rPr>
              <a:t>(f(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r>
              <a:rPr lang="en-US" dirty="0" smtClean="0"/>
              <a:t> when you mean </a:t>
            </a:r>
            <a:r>
              <a:rPr lang="el-GR" dirty="0" smtClean="0">
                <a:solidFill>
                  <a:schemeClr val="accent2"/>
                </a:solidFill>
                <a:latin typeface="Arial Unicode MS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dirty="0" smtClean="0">
                <a:solidFill>
                  <a:schemeClr val="accent2"/>
                </a:solidFill>
              </a:rPr>
              <a:t>(f(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</a:p>
          <a:p>
            <a:pPr lvl="1"/>
            <a:r>
              <a:rPr lang="en-US" dirty="0" smtClean="0"/>
              <a:t>People often say O() to mean a tight bound</a:t>
            </a:r>
          </a:p>
          <a:p>
            <a:pPr lvl="1"/>
            <a:r>
              <a:rPr lang="en-US" dirty="0" smtClean="0"/>
              <a:t>Say we have f(n)=n; we could say f(n) is in O(n), which is true, but only conveys the upper-bound</a:t>
            </a:r>
          </a:p>
          <a:p>
            <a:pPr lvl="1"/>
            <a:r>
              <a:rPr lang="en-US" dirty="0" smtClean="0"/>
              <a:t>Somewhat incomplete; instead say it is </a:t>
            </a:r>
            <a:r>
              <a:rPr lang="el-GR" dirty="0" smtClean="0">
                <a:latin typeface="Arial Unicode MS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That means that it is not, for example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Less common notation:</a:t>
            </a:r>
          </a:p>
          <a:p>
            <a:pPr lvl="1"/>
            <a:r>
              <a:rPr lang="en-US" dirty="0" smtClean="0"/>
              <a:t>“little-oh”: like “big-Oh” but strictly less than</a:t>
            </a:r>
          </a:p>
          <a:p>
            <a:pPr lvl="2"/>
            <a:r>
              <a:rPr lang="en-US" dirty="0" smtClean="0"/>
              <a:t>Example: sum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but not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“little-omega”: like “big-Omega” but strictly greater than</a:t>
            </a:r>
          </a:p>
          <a:p>
            <a:pPr lvl="2"/>
            <a:r>
              <a:rPr lang="en-US" dirty="0" smtClean="0"/>
              <a:t>Example: sum is </a:t>
            </a:r>
            <a:r>
              <a:rPr lang="en-US" dirty="0" smtClean="0">
                <a:sym typeface="Symbol" pitchFamily="18" charset="2"/>
              </a:rPr>
              <a:t>(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>
                <a:sym typeface="Symbol" pitchFamily="18" charset="2"/>
              </a:rPr>
              <a:t>) but not 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them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ym typeface="Symbol" pitchFamily="18" charset="2"/>
              </a:rPr>
              <a:t>(…) &lt; </a:t>
            </a:r>
            <a:r>
              <a:rPr lang="en-US" sz="3200" dirty="0" smtClean="0">
                <a:sym typeface="Symbol" pitchFamily="18" charset="2"/>
              </a:rPr>
              <a:t>(…) ≤ f(n) </a:t>
            </a:r>
            <a:r>
              <a:rPr lang="en-US" sz="2800" dirty="0">
                <a:sym typeface="Symbol" pitchFamily="18" charset="2"/>
              </a:rPr>
              <a:t>≤ </a:t>
            </a:r>
            <a:r>
              <a:rPr lang="en-US" sz="2800" dirty="0" smtClean="0">
                <a:sym typeface="Symbol" pitchFamily="18" charset="2"/>
              </a:rPr>
              <a:t>O(…) &lt; </a:t>
            </a:r>
            <a:r>
              <a:rPr lang="en-US" dirty="0" smtClean="0"/>
              <a:t>o(...)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Review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understand the first n slides, </a:t>
            </a:r>
            <a:br>
              <a:rPr lang="en-US" dirty="0" smtClean="0"/>
            </a:br>
            <a:r>
              <a:rPr lang="en-US" dirty="0" smtClean="0"/>
              <a:t>you will understand the n+1 slide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Be Confused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Best-Case does not imply </a:t>
            </a:r>
            <a:r>
              <a:rPr lang="en-US" sz="2800" dirty="0">
                <a:latin typeface="+mj-lt"/>
                <a:sym typeface="Symbol" pitchFamily="18" charset="2"/>
              </a:rPr>
              <a:t>(f(</a:t>
            </a:r>
            <a:r>
              <a:rPr lang="en-US" sz="2800" i="1" dirty="0">
                <a:latin typeface="+mj-lt"/>
                <a:sym typeface="Symbol" pitchFamily="18" charset="2"/>
              </a:rPr>
              <a:t>n</a:t>
            </a:r>
            <a:r>
              <a:rPr lang="en-US" sz="2800" dirty="0" smtClean="0">
                <a:latin typeface="+mj-lt"/>
                <a:sym typeface="Symbol" pitchFamily="18" charset="2"/>
              </a:rPr>
              <a:t>))</a:t>
            </a:r>
          </a:p>
          <a:p>
            <a:r>
              <a:rPr lang="en-US" sz="2800" dirty="0" smtClean="0">
                <a:latin typeface="+mj-lt"/>
              </a:rPr>
              <a:t>Average-Case does not imply </a:t>
            </a:r>
            <a:r>
              <a:rPr lang="el-GR" sz="2800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sz="2800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(f(n))</a:t>
            </a:r>
          </a:p>
          <a:p>
            <a:r>
              <a:rPr lang="en-US" sz="2800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Worst-Case does not imply O(f(n))</a:t>
            </a:r>
          </a:p>
          <a:p>
            <a:endParaRPr lang="en-US" sz="1000" dirty="0">
              <a:latin typeface="+mj-lt"/>
              <a:ea typeface="Arial Unicode MS"/>
              <a:cs typeface="Arial Unicode MS"/>
              <a:sym typeface="Symbol" pitchFamily="18" charset="2"/>
            </a:endParaRPr>
          </a:p>
          <a:p>
            <a:r>
              <a:rPr lang="en-US" sz="2800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Best-, Average-, and Worst- are specific to the algorithm</a:t>
            </a:r>
          </a:p>
          <a:p>
            <a:r>
              <a:rPr lang="en-US" sz="2800" dirty="0">
                <a:latin typeface="+mj-lt"/>
                <a:sym typeface="Symbol" pitchFamily="18" charset="2"/>
              </a:rPr>
              <a:t>(f(</a:t>
            </a:r>
            <a:r>
              <a:rPr lang="en-US" sz="2800" i="1" dirty="0">
                <a:latin typeface="+mj-lt"/>
                <a:sym typeface="Symbol" pitchFamily="18" charset="2"/>
              </a:rPr>
              <a:t>n</a:t>
            </a:r>
            <a:r>
              <a:rPr lang="en-US" sz="2800" dirty="0" smtClean="0">
                <a:latin typeface="+mj-lt"/>
                <a:sym typeface="Symbol" pitchFamily="18" charset="2"/>
              </a:rPr>
              <a:t>)), </a:t>
            </a:r>
            <a:r>
              <a:rPr lang="el-GR" sz="2800" dirty="0">
                <a:latin typeface="+mj-lt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sz="2800" dirty="0">
                <a:latin typeface="+mj-lt"/>
                <a:ea typeface="Arial Unicode MS"/>
                <a:cs typeface="Arial Unicode MS"/>
                <a:sym typeface="Symbol" pitchFamily="18" charset="2"/>
              </a:rPr>
              <a:t>(f(n</a:t>
            </a:r>
            <a:r>
              <a:rPr lang="en-US" sz="2800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)), O(f(n)) describe functions</a:t>
            </a:r>
          </a:p>
          <a:p>
            <a:pPr lvl="1"/>
            <a:r>
              <a:rPr lang="en-US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One can have an </a:t>
            </a:r>
            <a:r>
              <a:rPr lang="en-US" dirty="0">
                <a:latin typeface="+mj-lt"/>
                <a:sym typeface="Symbol" pitchFamily="18" charset="2"/>
              </a:rPr>
              <a:t>(f(</a:t>
            </a:r>
            <a:r>
              <a:rPr lang="en-US" i="1" dirty="0">
                <a:latin typeface="+mj-lt"/>
                <a:sym typeface="Symbol" pitchFamily="18" charset="2"/>
              </a:rPr>
              <a:t>n</a:t>
            </a:r>
            <a:r>
              <a:rPr lang="en-US" dirty="0" smtClean="0">
                <a:latin typeface="+mj-lt"/>
                <a:sym typeface="Symbol" pitchFamily="18" charset="2"/>
              </a:rPr>
              <a:t>)) bound of the worst-case performance (worst is at least f(n))</a:t>
            </a:r>
          </a:p>
          <a:p>
            <a:pPr lvl="1"/>
            <a:r>
              <a:rPr lang="en-US" dirty="0" smtClean="0">
                <a:latin typeface="+mj-lt"/>
                <a:sym typeface="Symbol" pitchFamily="18" charset="2"/>
              </a:rPr>
              <a:t>Once can have a </a:t>
            </a:r>
            <a:r>
              <a:rPr lang="el-GR" dirty="0">
                <a:latin typeface="+mj-lt"/>
                <a:ea typeface="Arial Unicode MS"/>
                <a:cs typeface="Arial Unicode MS"/>
                <a:sym typeface="Symbol" pitchFamily="18" charset="2"/>
              </a:rPr>
              <a:t>Θ</a:t>
            </a:r>
            <a:r>
              <a:rPr lang="en-US" dirty="0">
                <a:latin typeface="+mj-lt"/>
                <a:ea typeface="Arial Unicode MS"/>
                <a:cs typeface="Arial Unicode MS"/>
                <a:sym typeface="Symbol" pitchFamily="18" charset="2"/>
              </a:rPr>
              <a:t>(f(n</a:t>
            </a:r>
            <a:r>
              <a:rPr lang="en-US" dirty="0" smtClean="0">
                <a:latin typeface="+mj-lt"/>
                <a:ea typeface="Arial Unicode MS"/>
                <a:cs typeface="Arial Unicode MS"/>
                <a:sym typeface="Symbol" pitchFamily="18" charset="2"/>
              </a:rPr>
              <a:t>)) of best-case (best is exactly f(n))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What happens when we have a costly operation that only occurs some of the time?</a:t>
            </a:r>
          </a:p>
          <a:p>
            <a:endParaRPr lang="en-US" sz="2400" dirty="0"/>
          </a:p>
          <a:p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My array is too small. Let's enlarge 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Option 1: 	Increase array size by 10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Copy old array into new one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Option 2: 	Double the array size</a:t>
            </a:r>
          </a:p>
          <a:p>
            <a:pPr marL="0" indent="0">
              <a:buNone/>
            </a:pPr>
            <a:r>
              <a:rPr lang="en-US" sz="2400" dirty="0"/>
              <a:t>			Copy old array into new </a:t>
            </a:r>
            <a:r>
              <a:rPr lang="en-US" sz="2400" dirty="0" smtClean="0"/>
              <a:t>one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now explore amortized analysis!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Stretchy Array (version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err="1" smtClean="0"/>
              <a:t>StretchyArray</a:t>
            </a:r>
            <a:r>
              <a:rPr lang="en-US" sz="2600" dirty="0" smtClean="0"/>
              <a:t>: 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err="1" smtClean="0"/>
              <a:t>maxSize</a:t>
            </a:r>
            <a:r>
              <a:rPr lang="en-US" sz="2600" dirty="0" smtClean="0"/>
              <a:t>: positive integer (starts at 1)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array: an array of size </a:t>
            </a:r>
            <a:r>
              <a:rPr lang="en-US" sz="2600" dirty="0" err="1" smtClean="0"/>
              <a:t>maxSize</a:t>
            </a:r>
            <a:endParaRPr lang="en-US" sz="2600" dirty="0" smtClean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smtClean="0"/>
              <a:t>	count: number of elements in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smtClean="0"/>
              <a:t>	put(x): add x to the end of the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if 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== count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make new array of size (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+ 5)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copy old array contents to new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= 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+ 5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array[count] = x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count = count + 1</a:t>
            </a:r>
            <a:r>
              <a:rPr lang="en-US" sz="2600" dirty="0"/>
              <a:t>	</a:t>
            </a:r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Stretchy Array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err="1" smtClean="0"/>
              <a:t>StretchyArray</a:t>
            </a:r>
            <a:r>
              <a:rPr lang="en-US" sz="2600" dirty="0" smtClean="0"/>
              <a:t>: 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err="1" smtClean="0"/>
              <a:t>maxSize</a:t>
            </a:r>
            <a:r>
              <a:rPr lang="en-US" sz="2600" dirty="0" smtClean="0"/>
              <a:t>: positive integer (starts at 0)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array: an array of size </a:t>
            </a:r>
            <a:r>
              <a:rPr lang="en-US" sz="2600" dirty="0" err="1" smtClean="0"/>
              <a:t>maxSize</a:t>
            </a:r>
            <a:endParaRPr lang="en-US" sz="2600" dirty="0" smtClean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smtClean="0"/>
              <a:t>	count: number of elements in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smtClean="0"/>
              <a:t>	put(x): add x to the end of the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if 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== count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make new array of size (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* 2)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copy old array contents to new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= </a:t>
            </a:r>
            <a:r>
              <a:rPr lang="en-US" sz="2600" dirty="0" err="1" smtClean="0"/>
              <a:t>maxSize</a:t>
            </a:r>
            <a:r>
              <a:rPr lang="en-US" sz="2600" dirty="0" smtClean="0"/>
              <a:t> * 2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array[count] = x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</a:t>
            </a:r>
            <a:r>
              <a:rPr lang="en-US" sz="2600" dirty="0" smtClean="0"/>
              <a:t>	count = count + 1</a:t>
            </a:r>
            <a:r>
              <a:rPr lang="en-US" sz="2600" dirty="0"/>
              <a:t>	</a:t>
            </a:r>
            <a:r>
              <a:rPr lang="en-US" sz="2600" dirty="0" smtClean="0"/>
              <a:t>	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Cost of put(x)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3200" dirty="0" smtClean="0"/>
              <a:t>In both stretchy array implementations, put(x)is defined as essentially: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	</a:t>
            </a:r>
            <a:r>
              <a:rPr lang="en-US" sz="2600" dirty="0" smtClean="0"/>
              <a:t>if </a:t>
            </a:r>
            <a:r>
              <a:rPr lang="en-US" sz="2600" dirty="0" err="1"/>
              <a:t>maxSize</a:t>
            </a:r>
            <a:r>
              <a:rPr lang="en-US" sz="2600" dirty="0"/>
              <a:t> == count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make </a:t>
            </a:r>
            <a:r>
              <a:rPr lang="en-US" sz="2600" dirty="0"/>
              <a:t>new array of </a:t>
            </a:r>
            <a:r>
              <a:rPr lang="en-US" sz="2600" dirty="0" smtClean="0"/>
              <a:t>bigger size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copy </a:t>
            </a:r>
            <a:r>
              <a:rPr lang="en-US" sz="2600" dirty="0"/>
              <a:t>old array contents to new array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update </a:t>
            </a:r>
            <a:r>
              <a:rPr lang="en-US" sz="2600" dirty="0" err="1" smtClean="0"/>
              <a:t>maxSize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array[count] = x</a:t>
            </a: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count = count + 1	</a:t>
            </a:r>
            <a:endParaRPr lang="en-US" sz="2600" dirty="0" smtClean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/>
              <a:t>What f(n) is put(x) in O( f(n) 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Cost of put(x)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3200" dirty="0" smtClean="0"/>
              <a:t>In both stretchy array implementations, put(x)is defined as essentially: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	</a:t>
            </a:r>
            <a:r>
              <a:rPr lang="en-US" sz="2600" dirty="0" smtClean="0"/>
              <a:t>if </a:t>
            </a:r>
            <a:r>
              <a:rPr lang="en-US" sz="2600" dirty="0" err="1"/>
              <a:t>maxSize</a:t>
            </a:r>
            <a:r>
              <a:rPr lang="en-US" sz="2600" dirty="0"/>
              <a:t> == </a:t>
            </a:r>
            <a:r>
              <a:rPr lang="en-US" sz="2600" dirty="0" smtClean="0"/>
              <a:t>count				</a:t>
            </a:r>
            <a:r>
              <a:rPr lang="en-US" sz="2600" dirty="0" smtClean="0">
                <a:solidFill>
                  <a:schemeClr val="accent2"/>
                </a:solidFill>
              </a:rPr>
              <a:t>O(1)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make </a:t>
            </a:r>
            <a:r>
              <a:rPr lang="en-US" sz="2600" dirty="0"/>
              <a:t>new array of </a:t>
            </a:r>
            <a:r>
              <a:rPr lang="en-US" sz="2600" dirty="0" smtClean="0"/>
              <a:t>bigger size		</a:t>
            </a:r>
            <a:r>
              <a:rPr lang="en-US" sz="2600" dirty="0" smtClean="0">
                <a:solidFill>
                  <a:schemeClr val="accent2"/>
                </a:solidFill>
              </a:rPr>
              <a:t>O(1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copy </a:t>
            </a:r>
            <a:r>
              <a:rPr lang="en-US" sz="2600" dirty="0"/>
              <a:t>old array contents to new </a:t>
            </a:r>
            <a:r>
              <a:rPr lang="en-US" sz="2600" dirty="0" smtClean="0"/>
              <a:t>array	</a:t>
            </a:r>
            <a:r>
              <a:rPr lang="en-US" sz="2600" dirty="0" smtClean="0">
                <a:solidFill>
                  <a:schemeClr val="accent2"/>
                </a:solidFill>
              </a:rPr>
              <a:t>O(n)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	</a:t>
            </a:r>
            <a:r>
              <a:rPr lang="en-US" sz="2600" dirty="0" smtClean="0"/>
              <a:t>update </a:t>
            </a:r>
            <a:r>
              <a:rPr lang="en-US" sz="2600" dirty="0" err="1" smtClean="0"/>
              <a:t>maxSize</a:t>
            </a:r>
            <a:r>
              <a:rPr lang="en-US" sz="2600" dirty="0" smtClean="0"/>
              <a:t>					</a:t>
            </a:r>
            <a:r>
              <a:rPr lang="en-US" sz="2600" dirty="0" smtClean="0">
                <a:solidFill>
                  <a:schemeClr val="accent2"/>
                </a:solidFill>
              </a:rPr>
              <a:t>O(1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array[count] = </a:t>
            </a:r>
            <a:r>
              <a:rPr lang="en-US" sz="2600" dirty="0" smtClean="0"/>
              <a:t>x					</a:t>
            </a:r>
            <a:r>
              <a:rPr lang="en-US" sz="2600" dirty="0" smtClean="0">
                <a:solidFill>
                  <a:schemeClr val="accent2"/>
                </a:solidFill>
              </a:rPr>
              <a:t>O(1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endParaRPr lang="en-US" sz="26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/>
              <a:t>	count = count + 1	</a:t>
            </a:r>
            <a:r>
              <a:rPr lang="en-US" sz="2600" dirty="0" smtClean="0"/>
              <a:t>				</a:t>
            </a:r>
            <a:r>
              <a:rPr lang="en-US" sz="2600" dirty="0" smtClean="0">
                <a:solidFill>
                  <a:schemeClr val="accent2"/>
                </a:solidFill>
              </a:rPr>
              <a:t>O(1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endParaRPr lang="en-US" sz="2600" dirty="0" smtClean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endParaRPr lang="en-US" sz="1800" dirty="0"/>
          </a:p>
          <a:p>
            <a:pPr marL="0" indent="0">
              <a:buNone/>
              <a:tabLst>
                <a:tab pos="465138" algn="l"/>
                <a:tab pos="914400" algn="l"/>
                <a:tab pos="1379538" algn="l"/>
              </a:tabLst>
            </a:pPr>
            <a:r>
              <a:rPr lang="en-US" sz="2600" dirty="0" smtClean="0">
                <a:solidFill>
                  <a:schemeClr val="accent2"/>
                </a:solidFill>
              </a:rPr>
              <a:t>In the worst-case, put(x) is O(n) where n is the current size of the array!!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CSE332: Data Abstractions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do not have to enlarge the array each time we call put(x)</a:t>
                </a:r>
              </a:p>
              <a:p>
                <a:r>
                  <a:rPr lang="en-US" dirty="0" smtClean="0"/>
                  <a:t>What will be the average performance if we put n items into the array?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cost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calling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put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ith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/>
                              </a:rPr>
                              <m:t>  </m:t>
                            </m: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/>
                  <a:t> O(?)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alculating the average cost for multiple calls is known as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amortized analysis</a:t>
                </a:r>
                <a:endParaRPr lang="en-US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41" t="-144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Amortized Analysis of </a:t>
            </a:r>
            <a:r>
              <a:rPr lang="en-US" sz="2800" dirty="0" err="1" smtClean="0"/>
              <a:t>StretchyArray</a:t>
            </a:r>
            <a:r>
              <a:rPr lang="en-US" sz="2800" dirty="0" smtClean="0"/>
              <a:t> Version 1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433465"/>
              </p:ext>
            </p:extLst>
          </p:nvPr>
        </p:nvGraphicFramePr>
        <p:xfrm>
          <a:off x="457200" y="762000"/>
          <a:ext cx="822960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371600"/>
                <a:gridCol w="1295400"/>
                <a:gridCol w="1219200"/>
                <a:gridCol w="3733800"/>
              </a:tblGrid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maxSize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/>
                        <a:t>comments</a:t>
                      </a:r>
                      <a:endParaRPr lang="en-US" sz="1600" i="1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Initial state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0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</a:t>
                      </a:r>
                      <a:r>
                        <a:rPr lang="en-US" sz="1600" baseline="0" dirty="0" smtClean="0"/>
                        <a:t> array of size 5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10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2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Amortized Analysis of </a:t>
            </a:r>
            <a:r>
              <a:rPr lang="en-US" sz="2800" dirty="0" err="1" smtClean="0"/>
              <a:t>StretchyArray</a:t>
            </a:r>
            <a:r>
              <a:rPr lang="en-US" sz="2800" dirty="0" smtClean="0"/>
              <a:t> Version 1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09042"/>
              </p:ext>
            </p:extLst>
          </p:nvPr>
        </p:nvGraphicFramePr>
        <p:xfrm>
          <a:off x="457200" y="762000"/>
          <a:ext cx="822960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371600"/>
                <a:gridCol w="1295400"/>
                <a:gridCol w="1219200"/>
                <a:gridCol w="3733800"/>
              </a:tblGrid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maxSize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/>
                        <a:t>comments</a:t>
                      </a:r>
                      <a:endParaRPr lang="en-US" sz="1600" i="1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Initial state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0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</a:t>
                      </a:r>
                      <a:r>
                        <a:rPr lang="en-US" sz="1600" baseline="0" dirty="0" smtClean="0"/>
                        <a:t> array of size 5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10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2057400"/>
            <a:ext cx="3505200" cy="1752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Every five steps, we have to do a multiple of five more work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7600" y="1752600"/>
            <a:ext cx="457200" cy="11811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3657600" y="2933700"/>
            <a:ext cx="304800" cy="2667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3657600" y="2933700"/>
            <a:ext cx="457200" cy="18669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475A8D">
                    <a:lumMod val="75000"/>
                  </a:srgbClr>
                </a:solidFill>
              </a:rPr>
              <a:t>Amortized Analysis of </a:t>
            </a:r>
            <a:r>
              <a:rPr lang="en-US" sz="2800" dirty="0" err="1">
                <a:solidFill>
                  <a:srgbClr val="475A8D">
                    <a:lumMod val="75000"/>
                  </a:srgbClr>
                </a:solidFill>
              </a:rPr>
              <a:t>StretchyArray</a:t>
            </a:r>
            <a:r>
              <a:rPr lang="en-US" sz="2800" dirty="0">
                <a:solidFill>
                  <a:srgbClr val="475A8D">
                    <a:lumMod val="75000"/>
                  </a:srgbClr>
                </a:solidFill>
              </a:rPr>
              <a:t> 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Assume the number of puts is n=5k</a:t>
            </a:r>
          </a:p>
          <a:p>
            <a:r>
              <a:rPr lang="en-US" sz="2600" dirty="0" smtClean="0"/>
              <a:t>We will make </a:t>
            </a:r>
            <a:r>
              <a:rPr lang="en-US" sz="2600" dirty="0" smtClean="0">
                <a:solidFill>
                  <a:schemeClr val="accent2"/>
                </a:solidFill>
              </a:rPr>
              <a:t>n</a:t>
            </a:r>
            <a:r>
              <a:rPr lang="en-US" sz="2600" dirty="0" smtClean="0"/>
              <a:t> calls to </a:t>
            </a:r>
            <a:r>
              <a:rPr lang="en-US" sz="2600" dirty="0"/>
              <a:t>array[count</a:t>
            </a:r>
            <a:r>
              <a:rPr lang="en-US" sz="2600" dirty="0" smtClean="0"/>
              <a:t>]=x</a:t>
            </a:r>
          </a:p>
          <a:p>
            <a:r>
              <a:rPr lang="en-US" sz="2600" dirty="0" smtClean="0"/>
              <a:t>We will stretch the array </a:t>
            </a:r>
            <a:r>
              <a:rPr lang="en-US" sz="2600" dirty="0" smtClean="0">
                <a:solidFill>
                  <a:schemeClr val="accent2"/>
                </a:solidFill>
              </a:rPr>
              <a:t>k</a:t>
            </a:r>
            <a:r>
              <a:rPr lang="en-US" sz="2600" dirty="0" smtClean="0"/>
              <a:t> times and will cost:</a:t>
            </a:r>
          </a:p>
          <a:p>
            <a:pPr marL="0" indent="0" algn="ctr">
              <a:buNone/>
            </a:pPr>
            <a:r>
              <a:rPr lang="en-US" sz="2600" dirty="0" smtClean="0"/>
              <a:t>0 + 5 + 10 + … + 5(k-1)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Total cost is then:</a:t>
            </a:r>
          </a:p>
          <a:p>
            <a:pPr marL="0" indent="0">
              <a:buNone/>
            </a:pPr>
            <a:r>
              <a:rPr lang="en-US" sz="2600" dirty="0" smtClean="0"/>
              <a:t>n + (0 + 5 + 10 + … + 5(k-1))</a:t>
            </a:r>
          </a:p>
          <a:p>
            <a:pPr marL="0" indent="0">
              <a:buNone/>
            </a:pPr>
            <a:r>
              <a:rPr lang="en-US" sz="2600" dirty="0" smtClean="0"/>
              <a:t>= n + 5(1 + 2 + … +(k-1))</a:t>
            </a:r>
          </a:p>
          <a:p>
            <a:pPr marL="0" indent="0">
              <a:buNone/>
            </a:pPr>
            <a:r>
              <a:rPr lang="en-US" sz="2600" dirty="0" smtClean="0"/>
              <a:t>= n + 5(k-1)(k-1+1)/2</a:t>
            </a:r>
          </a:p>
          <a:p>
            <a:pPr marL="0" indent="0">
              <a:buNone/>
            </a:pPr>
            <a:r>
              <a:rPr lang="en-US" sz="2600" dirty="0" smtClean="0"/>
              <a:t>= n + 5k(k-1)/2</a:t>
            </a:r>
          </a:p>
          <a:p>
            <a:pPr marL="0" indent="0">
              <a:buNone/>
            </a:pPr>
            <a:r>
              <a:rPr lang="en-US" sz="2600" dirty="0" smtClean="0"/>
              <a:t>≈ n + n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/10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800600"/>
                <a:ext cx="4676931" cy="1546129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tIns="91440" bIns="91440" rtlCol="0">
                <a:spAutoFit/>
              </a:bodyPr>
              <a:lstStyle/>
              <a:p>
                <a:pPr/>
                <a:r>
                  <a:rPr lang="en-US" sz="2400" dirty="0" smtClean="0"/>
                  <a:t>Amortized cost for put(x) is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800600"/>
                <a:ext cx="4676931" cy="1546129"/>
              </a:xfrm>
              <a:prstGeom prst="rect">
                <a:avLst/>
              </a:prstGeom>
              <a:blipFill rotWithShape="1">
                <a:blip r:embed="rId2"/>
                <a:stretch>
                  <a:fillRect l="-155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Functions that are defined using themselves (think recursion but mathematically):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(n) = n ∙ F(n-1), F(0) = 1</a:t>
            </a:r>
          </a:p>
          <a:p>
            <a:r>
              <a:rPr lang="en-US" sz="2800" dirty="0"/>
              <a:t>G</a:t>
            </a:r>
            <a:r>
              <a:rPr lang="en-US" sz="2800" dirty="0" smtClean="0"/>
              <a:t>(n) = G(n-1) + G(n-2), G(1)=G(2) = 1</a:t>
            </a:r>
          </a:p>
          <a:p>
            <a:r>
              <a:rPr lang="en-US" sz="2800" dirty="0"/>
              <a:t>H</a:t>
            </a:r>
            <a:r>
              <a:rPr lang="en-US" sz="2800" dirty="0" smtClean="0"/>
              <a:t>(n) = 1 + H( </a:t>
            </a:r>
            <a:r>
              <a:rPr lang="en-US" sz="2800" dirty="0" smtClean="0">
                <a:latin typeface="Cambria Math"/>
                <a:ea typeface="Cambria Math"/>
              </a:rPr>
              <a:t>⌊ </a:t>
            </a:r>
            <a:r>
              <a:rPr lang="en-US" sz="2800" dirty="0" smtClean="0">
                <a:latin typeface="+mj-lt"/>
                <a:ea typeface="Cambria Math"/>
              </a:rPr>
              <a:t>n/2</a:t>
            </a:r>
            <a:r>
              <a:rPr lang="en-US" sz="2800" dirty="0" smtClean="0">
                <a:latin typeface="Cambria Math"/>
                <a:ea typeface="Cambria Math"/>
              </a:rPr>
              <a:t> ⌋</a:t>
            </a:r>
            <a:r>
              <a:rPr lang="en-US" sz="2800" dirty="0" smtClean="0"/>
              <a:t> ), H(1)=1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Some recurrence relations can be written more simply in closed form (non-recursive)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027" y="4648200"/>
            <a:ext cx="84619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Cambria Math"/>
                <a:ea typeface="Cambria Math"/>
              </a:rPr>
              <a:t>⌊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  <a:ea typeface="Cambria Math"/>
              </a:rPr>
              <a:t>x</a:t>
            </a:r>
            <a:r>
              <a:rPr lang="en-US" sz="2800" dirty="0" smtClean="0">
                <a:solidFill>
                  <a:schemeClr val="accent2"/>
                </a:solidFill>
                <a:latin typeface="Cambria Math"/>
                <a:ea typeface="Cambria Math"/>
              </a:rPr>
              <a:t> ⌋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  <a:ea typeface="Cambria Math"/>
                <a:sym typeface="Wingdings" pitchFamily="2" charset="2"/>
              </a:rPr>
              <a:t>is the floor function (first integer ≤x)</a:t>
            </a:r>
          </a:p>
          <a:p>
            <a:pPr marL="6350" lvl="1" algn="ctr">
              <a:lnSpc>
                <a:spcPct val="15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Cambria Math"/>
                <a:ea typeface="Cambria Math"/>
              </a:rPr>
              <a:t>⌈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  <a:ea typeface="Cambria Math"/>
              </a:rPr>
              <a:t>x</a:t>
            </a:r>
            <a:r>
              <a:rPr lang="en-US" sz="2800" dirty="0" smtClean="0">
                <a:solidFill>
                  <a:schemeClr val="accent2"/>
                </a:solidFill>
                <a:latin typeface="Cambria Math"/>
                <a:ea typeface="Cambria Math"/>
              </a:rPr>
              <a:t> ⌉ </a:t>
            </a:r>
            <a:r>
              <a:rPr lang="en-US" sz="2800" dirty="0" smtClean="0">
                <a:solidFill>
                  <a:schemeClr val="accent2"/>
                </a:solidFill>
                <a:ea typeface="Cambria Math"/>
                <a:sym typeface="Wingdings" pitchFamily="2" charset="2"/>
              </a:rPr>
              <a:t>is </a:t>
            </a:r>
            <a:r>
              <a:rPr lang="en-US" sz="2800" dirty="0">
                <a:solidFill>
                  <a:schemeClr val="accent2"/>
                </a:solidFill>
                <a:ea typeface="Cambria Math"/>
                <a:sym typeface="Wingdings" pitchFamily="2" charset="2"/>
              </a:rPr>
              <a:t>the </a:t>
            </a:r>
            <a:r>
              <a:rPr lang="en-US" sz="2800" dirty="0" smtClean="0">
                <a:solidFill>
                  <a:schemeClr val="accent2"/>
                </a:solidFill>
                <a:ea typeface="Cambria Math"/>
                <a:sym typeface="Wingdings" pitchFamily="2" charset="2"/>
              </a:rPr>
              <a:t>ceiling </a:t>
            </a:r>
            <a:r>
              <a:rPr lang="en-US" sz="2800" dirty="0">
                <a:solidFill>
                  <a:schemeClr val="accent2"/>
                </a:solidFill>
                <a:ea typeface="Cambria Math"/>
                <a:sym typeface="Wingdings" pitchFamily="2" charset="2"/>
              </a:rPr>
              <a:t>function (first integer </a:t>
            </a:r>
            <a:r>
              <a:rPr lang="en-US" sz="2800" dirty="0" smtClean="0">
                <a:solidFill>
                  <a:schemeClr val="accent2"/>
                </a:solidFill>
                <a:ea typeface="Cambria Math"/>
                <a:sym typeface="Wingdings" pitchFamily="2" charset="2"/>
              </a:rPr>
              <a:t>≥x)</a:t>
            </a:r>
            <a:endParaRPr lang="en-US" sz="2800" dirty="0">
              <a:solidFill>
                <a:schemeClr val="accent2"/>
              </a:solidFill>
              <a:ea typeface="Cambria Math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3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Amortized Analysis of </a:t>
            </a:r>
            <a:r>
              <a:rPr lang="en-US" sz="2800" dirty="0" err="1" smtClean="0"/>
              <a:t>StretchyArray</a:t>
            </a:r>
            <a:r>
              <a:rPr lang="en-US" sz="2800" dirty="0" smtClean="0"/>
              <a:t> Version 2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712230"/>
              </p:ext>
            </p:extLst>
          </p:nvPr>
        </p:nvGraphicFramePr>
        <p:xfrm>
          <a:off x="457200" y="762000"/>
          <a:ext cx="822960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371600"/>
                <a:gridCol w="1295400"/>
                <a:gridCol w="1219200"/>
                <a:gridCol w="3733800"/>
              </a:tblGrid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maxSize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/>
                        <a:t>comments</a:t>
                      </a:r>
                      <a:endParaRPr lang="en-US" sz="1600" i="1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Initial state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Copy array of size 1</a:t>
                      </a:r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2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4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sz="1600" baseline="0" dirty="0" smtClean="0"/>
                        <a:t>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8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Amortized Analysis of </a:t>
            </a:r>
            <a:r>
              <a:rPr lang="en-US" sz="2800" dirty="0" err="1" smtClean="0"/>
              <a:t>StretchyArray</a:t>
            </a:r>
            <a:r>
              <a:rPr lang="en-US" sz="2800" dirty="0" smtClean="0"/>
              <a:t> Version 2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69235"/>
              </p:ext>
            </p:extLst>
          </p:nvPr>
        </p:nvGraphicFramePr>
        <p:xfrm>
          <a:off x="457200" y="762000"/>
          <a:ext cx="822960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371600"/>
                <a:gridCol w="1295400"/>
                <a:gridCol w="1219200"/>
                <a:gridCol w="3733800"/>
              </a:tblGrid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maxSize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count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1" dirty="0" smtClean="0"/>
                        <a:t>comments</a:t>
                      </a:r>
                      <a:endParaRPr lang="en-US" sz="1600" i="1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Initial state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Copy array of size 1</a:t>
                      </a:r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2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4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sz="1600" baseline="0" dirty="0" smtClean="0"/>
                        <a:t> + 1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Copy array of size 8</a:t>
                      </a:r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</a:tr>
              <a:tr h="1306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mbria Math"/>
                          <a:ea typeface="Cambria Math"/>
                        </a:rPr>
                        <a:t>⁞</a:t>
                      </a:r>
                      <a:endParaRPr lang="en-US" sz="1600" b="1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587" y="2057400"/>
            <a:ext cx="3505200" cy="1752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Enlarge steps happen basically when </a:t>
            </a:r>
            <a:r>
              <a:rPr lang="en-US" sz="2400" dirty="0" err="1" smtClean="0"/>
              <a:t>i</a:t>
            </a:r>
            <a:r>
              <a:rPr lang="en-US" sz="2400" dirty="0" smtClean="0"/>
              <a:t> is a power of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3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475A8D">
                    <a:lumMod val="75000"/>
                  </a:srgbClr>
                </a:solidFill>
              </a:rPr>
              <a:t>Amortized Analysis of </a:t>
            </a:r>
            <a:r>
              <a:rPr lang="en-US" sz="2800" dirty="0" err="1">
                <a:solidFill>
                  <a:srgbClr val="475A8D">
                    <a:lumMod val="75000"/>
                  </a:srgbClr>
                </a:solidFill>
              </a:rPr>
              <a:t>StretchyArray</a:t>
            </a:r>
            <a:r>
              <a:rPr lang="en-US" sz="2800" dirty="0">
                <a:solidFill>
                  <a:srgbClr val="475A8D">
                    <a:lumMod val="75000"/>
                  </a:srgbClr>
                </a:solidFill>
              </a:rPr>
              <a:t> Version </a:t>
            </a:r>
            <a:r>
              <a:rPr lang="en-US" sz="2800" dirty="0" smtClean="0">
                <a:solidFill>
                  <a:srgbClr val="475A8D">
                    <a:lumMod val="75000"/>
                  </a:srgbClr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Assume the number of puts is n=2</a:t>
            </a:r>
            <a:r>
              <a:rPr lang="en-US" baseline="30000" dirty="0" smtClean="0"/>
              <a:t>k</a:t>
            </a:r>
          </a:p>
          <a:p>
            <a:r>
              <a:rPr lang="en-US" sz="2600" dirty="0" smtClean="0"/>
              <a:t>We will make </a:t>
            </a:r>
            <a:r>
              <a:rPr lang="en-US" sz="2600" dirty="0" smtClean="0">
                <a:solidFill>
                  <a:schemeClr val="accent2"/>
                </a:solidFill>
              </a:rPr>
              <a:t>n</a:t>
            </a:r>
            <a:r>
              <a:rPr lang="en-US" sz="2600" dirty="0" smtClean="0"/>
              <a:t> calls to </a:t>
            </a:r>
            <a:r>
              <a:rPr lang="en-US" sz="2600" dirty="0"/>
              <a:t>array[count</a:t>
            </a:r>
            <a:r>
              <a:rPr lang="en-US" sz="2600" dirty="0" smtClean="0"/>
              <a:t>]=x</a:t>
            </a:r>
          </a:p>
          <a:p>
            <a:r>
              <a:rPr lang="en-US" sz="2600" dirty="0" smtClean="0"/>
              <a:t>We will stretch the array </a:t>
            </a:r>
            <a:r>
              <a:rPr lang="en-US" sz="2600" dirty="0" smtClean="0">
                <a:solidFill>
                  <a:schemeClr val="accent2"/>
                </a:solidFill>
              </a:rPr>
              <a:t>k</a:t>
            </a:r>
            <a:r>
              <a:rPr lang="en-US" sz="2600" dirty="0" smtClean="0"/>
              <a:t> times and will cost:</a:t>
            </a:r>
          </a:p>
          <a:p>
            <a:pPr marL="0" indent="0" algn="ctr">
              <a:buNone/>
            </a:pPr>
            <a:r>
              <a:rPr lang="en-US" sz="2600" dirty="0" smtClean="0"/>
              <a:t>≈1 + 2 + 4 + … + 2</a:t>
            </a:r>
            <a:r>
              <a:rPr lang="en-US" sz="2600" baseline="30000" dirty="0" smtClean="0"/>
              <a:t>k-1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Total cost is then:</a:t>
            </a:r>
          </a:p>
          <a:p>
            <a:pPr marL="0" indent="0">
              <a:buNone/>
            </a:pPr>
            <a:r>
              <a:rPr lang="en-US" sz="2600" dirty="0"/>
              <a:t>≈ </a:t>
            </a:r>
            <a:r>
              <a:rPr lang="en-US" sz="2600" dirty="0" smtClean="0"/>
              <a:t>n + (1 + 2 + 4 + … + 2</a:t>
            </a:r>
            <a:r>
              <a:rPr lang="en-US" sz="2600" baseline="30000" dirty="0" smtClean="0"/>
              <a:t>k-1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/>
              <a:t>≈</a:t>
            </a:r>
            <a:r>
              <a:rPr lang="en-US" sz="2600" dirty="0" smtClean="0"/>
              <a:t> n + 2</a:t>
            </a:r>
            <a:r>
              <a:rPr lang="en-US" sz="2600" baseline="30000" dirty="0" smtClean="0"/>
              <a:t>k </a:t>
            </a:r>
            <a:r>
              <a:rPr lang="en-US" sz="2600" dirty="0" smtClean="0"/>
              <a:t>– 1</a:t>
            </a:r>
          </a:p>
          <a:p>
            <a:pPr marL="0" indent="0">
              <a:buNone/>
            </a:pPr>
            <a:r>
              <a:rPr lang="en-US" sz="2600" dirty="0" smtClean="0"/>
              <a:t>≈ 2n - 1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43399" y="4800600"/>
                <a:ext cx="4676931" cy="12797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square" tIns="91440" bIns="91440" rtlCol="0">
                <a:spAutoFit/>
              </a:bodyPr>
              <a:lstStyle/>
              <a:p>
                <a:pPr/>
                <a:r>
                  <a:rPr lang="en-US" sz="2400" dirty="0" smtClean="0"/>
                  <a:t>Amortized cost for put(x) is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800600"/>
                <a:ext cx="4676931" cy="1279774"/>
              </a:xfrm>
              <a:prstGeom prst="rect">
                <a:avLst/>
              </a:prstGeom>
              <a:blipFill rotWithShape="1">
                <a:blip r:embed="rId2"/>
                <a:stretch>
                  <a:fillRect l="-155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amortized analysis, we know that over the long run (on average):</a:t>
            </a:r>
          </a:p>
          <a:p>
            <a:r>
              <a:rPr lang="en-US" sz="2800" dirty="0" smtClean="0"/>
              <a:t>If we stretch an array by a constant amount, each put(x) call is O(n) time</a:t>
            </a:r>
          </a:p>
          <a:p>
            <a:r>
              <a:rPr lang="en-US" sz="2800" dirty="0" smtClean="0"/>
              <a:t>If we double the size of the array each time, each put(x) call is O(1</a:t>
            </a:r>
            <a:r>
              <a:rPr lang="en-US" dirty="0" smtClean="0"/>
              <a:t>)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Closed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H(n) = 1 + H( </a:t>
            </a:r>
            <a:r>
              <a:rPr lang="en-US" sz="3200" dirty="0">
                <a:latin typeface="Cambria Math"/>
                <a:ea typeface="Cambria Math"/>
              </a:rPr>
              <a:t>⌊ </a:t>
            </a:r>
            <a:r>
              <a:rPr lang="en-US" sz="3200" dirty="0">
                <a:ea typeface="Cambria Math"/>
              </a:rPr>
              <a:t>n/2</a:t>
            </a:r>
            <a:r>
              <a:rPr lang="en-US" sz="3200" dirty="0">
                <a:latin typeface="Cambria Math"/>
                <a:ea typeface="Cambria Math"/>
              </a:rPr>
              <a:t> ⌋</a:t>
            </a:r>
            <a:r>
              <a:rPr lang="en-US" sz="3200" dirty="0"/>
              <a:t> ), H(1)=1</a:t>
            </a:r>
          </a:p>
          <a:p>
            <a:pPr>
              <a:tabLst>
                <a:tab pos="1319213" algn="l"/>
              </a:tabLst>
            </a:pPr>
            <a:r>
              <a:rPr lang="en-US" dirty="0" smtClean="0"/>
              <a:t>H(1)	= 1</a:t>
            </a:r>
          </a:p>
          <a:p>
            <a:pPr>
              <a:tabLst>
                <a:tab pos="1319213" algn="l"/>
              </a:tabLst>
            </a:pPr>
            <a:r>
              <a:rPr lang="en-US" dirty="0" smtClean="0"/>
              <a:t>H(2)	= 1 + H(</a:t>
            </a:r>
            <a:r>
              <a:rPr lang="en-US" sz="2800" dirty="0">
                <a:latin typeface="Cambria Math"/>
                <a:ea typeface="Cambria Math"/>
              </a:rPr>
              <a:t>⌊ </a:t>
            </a:r>
            <a:r>
              <a:rPr lang="en-US" sz="2800" dirty="0" smtClean="0">
                <a:ea typeface="Cambria Math"/>
              </a:rPr>
              <a:t>2/2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⌋</a:t>
            </a:r>
            <a:r>
              <a:rPr lang="en-US" sz="2800" dirty="0"/>
              <a:t> </a:t>
            </a:r>
            <a:r>
              <a:rPr lang="en-US" dirty="0" smtClean="0"/>
              <a:t>) = 1 + H(1) = 2</a:t>
            </a:r>
          </a:p>
          <a:p>
            <a:pPr>
              <a:tabLst>
                <a:tab pos="1319213" algn="l"/>
              </a:tabLst>
            </a:pPr>
            <a:r>
              <a:rPr lang="en-US" dirty="0" smtClean="0"/>
              <a:t>H(3)	= </a:t>
            </a:r>
            <a:r>
              <a:rPr lang="en-US" dirty="0"/>
              <a:t>1 + H(</a:t>
            </a:r>
            <a:r>
              <a:rPr lang="en-US" sz="2800" dirty="0">
                <a:latin typeface="Cambria Math"/>
                <a:ea typeface="Cambria Math"/>
              </a:rPr>
              <a:t>⌊ </a:t>
            </a:r>
            <a:r>
              <a:rPr lang="en-US" sz="2800" dirty="0" smtClean="0">
                <a:ea typeface="Cambria Math"/>
              </a:rPr>
              <a:t>3/2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⌋</a:t>
            </a:r>
            <a:r>
              <a:rPr lang="en-US" sz="2800" dirty="0"/>
              <a:t> </a:t>
            </a:r>
            <a:r>
              <a:rPr lang="en-US" dirty="0"/>
              <a:t>) = 1 + H(1) = </a:t>
            </a:r>
            <a:r>
              <a:rPr lang="en-US" dirty="0" smtClean="0"/>
              <a:t>2</a:t>
            </a:r>
          </a:p>
          <a:p>
            <a:pPr>
              <a:tabLst>
                <a:tab pos="1319213" algn="l"/>
              </a:tabLst>
            </a:pPr>
            <a:r>
              <a:rPr lang="en-US" dirty="0" smtClean="0"/>
              <a:t>H(4)	= 1 + H(</a:t>
            </a:r>
            <a:r>
              <a:rPr lang="en-US" sz="2800" dirty="0" smtClean="0">
                <a:latin typeface="Cambria Math"/>
                <a:ea typeface="Cambria Math"/>
              </a:rPr>
              <a:t>⌊ </a:t>
            </a:r>
            <a:r>
              <a:rPr lang="en-US" sz="2800" dirty="0" smtClean="0">
                <a:latin typeface="+mj-lt"/>
                <a:ea typeface="Cambria Math"/>
              </a:rPr>
              <a:t>4</a:t>
            </a:r>
            <a:r>
              <a:rPr lang="en-US" sz="2800" dirty="0" smtClean="0">
                <a:ea typeface="Cambria Math"/>
              </a:rPr>
              <a:t>/2</a:t>
            </a:r>
            <a:r>
              <a:rPr lang="en-US" sz="2800" dirty="0" smtClean="0">
                <a:latin typeface="Cambria Math"/>
                <a:ea typeface="Cambria Math"/>
              </a:rPr>
              <a:t> ⌋</a:t>
            </a:r>
            <a:r>
              <a:rPr lang="en-US" sz="2800" dirty="0" smtClean="0"/>
              <a:t> </a:t>
            </a:r>
            <a:r>
              <a:rPr lang="en-US" dirty="0" smtClean="0"/>
              <a:t>) = 1 + H(2) = 3</a:t>
            </a:r>
          </a:p>
          <a:p>
            <a:pPr marL="0" indent="0">
              <a:buNone/>
              <a:tabLst>
                <a:tab pos="1319213" algn="l"/>
              </a:tabLst>
            </a:pPr>
            <a:r>
              <a:rPr lang="en-US" dirty="0" smtClean="0"/>
              <a:t>...</a:t>
            </a:r>
          </a:p>
          <a:p>
            <a:pPr>
              <a:tabLst>
                <a:tab pos="1319213" algn="l"/>
              </a:tabLst>
            </a:pPr>
            <a:r>
              <a:rPr lang="en-US" dirty="0" smtClean="0"/>
              <a:t>H(8)</a:t>
            </a:r>
            <a:r>
              <a:rPr lang="en-US" dirty="0"/>
              <a:t>	= 1 + H(</a:t>
            </a:r>
            <a:r>
              <a:rPr lang="en-US" sz="2800" dirty="0">
                <a:latin typeface="Cambria Math"/>
                <a:ea typeface="Cambria Math"/>
              </a:rPr>
              <a:t>⌊ </a:t>
            </a:r>
            <a:r>
              <a:rPr lang="en-US" sz="2800" dirty="0">
                <a:ea typeface="Cambria Math"/>
              </a:rPr>
              <a:t>8</a:t>
            </a:r>
            <a:r>
              <a:rPr lang="en-US" sz="2800" dirty="0" smtClean="0">
                <a:ea typeface="Cambria Math"/>
              </a:rPr>
              <a:t>/2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⌋</a:t>
            </a:r>
            <a:r>
              <a:rPr lang="en-US" sz="2800" dirty="0"/>
              <a:t> </a:t>
            </a:r>
            <a:r>
              <a:rPr lang="en-US" dirty="0"/>
              <a:t>) = 1 + </a:t>
            </a:r>
            <a:r>
              <a:rPr lang="en-US" dirty="0" smtClean="0"/>
              <a:t>H(4) </a:t>
            </a:r>
            <a:r>
              <a:rPr lang="en-US" dirty="0"/>
              <a:t>= </a:t>
            </a:r>
            <a:r>
              <a:rPr lang="en-US" dirty="0" smtClean="0"/>
              <a:t>4</a:t>
            </a:r>
          </a:p>
          <a:p>
            <a:pPr marL="0" indent="0">
              <a:buNone/>
              <a:tabLst>
                <a:tab pos="1319213" algn="l"/>
              </a:tabLst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  <a:tabLst>
                <a:tab pos="1319213" algn="l"/>
              </a:tabLst>
            </a:pPr>
            <a:r>
              <a:rPr lang="en-US" dirty="0" smtClean="0"/>
              <a:t>H(n) = 1 + </a:t>
            </a:r>
            <a:r>
              <a:rPr lang="en-US" sz="3200" dirty="0">
                <a:latin typeface="Cambria Math"/>
                <a:ea typeface="Cambria Math"/>
              </a:rPr>
              <a:t>⌊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sz="1200" dirty="0" smtClean="0"/>
              <a:t> </a:t>
            </a:r>
            <a:r>
              <a:rPr lang="en-US" dirty="0" smtClean="0"/>
              <a:t>n</a:t>
            </a:r>
            <a:r>
              <a:rPr lang="en-US" sz="3200" dirty="0">
                <a:latin typeface="Cambria Math"/>
                <a:ea typeface="Cambria Math"/>
              </a:rPr>
              <a:t> ⌋</a:t>
            </a:r>
            <a:endParaRPr lang="en-US" dirty="0"/>
          </a:p>
          <a:p>
            <a:pPr>
              <a:tabLst>
                <a:tab pos="1319213" algn="l"/>
              </a:tabLs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Suppose P(n) is some predicate (with integer n)</a:t>
            </a:r>
          </a:p>
          <a:p>
            <a:pPr lvl="1"/>
            <a:r>
              <a:rPr lang="en-US" sz="2400" dirty="0" smtClean="0"/>
              <a:t>Example: n ≥ n/2 + 1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/>
              <a:t>To prove P(n) for all n ≥ c, it suffices to prove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P(c) – called the “basis” or “base case”</a:t>
            </a:r>
          </a:p>
          <a:p>
            <a: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/>
              <a:t>If P(k) then P(k+1) – called the “induction step” or “inductive case”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400" dirty="0" smtClean="0"/>
              <a:t>When we will use induction:</a:t>
            </a:r>
          </a:p>
          <a:p>
            <a:r>
              <a:rPr lang="en-US" sz="2400" dirty="0" smtClean="0"/>
              <a:t>To show an algorithm is correct or has a certain running time no matter how big a data structure or input value is </a:t>
            </a:r>
          </a:p>
          <a:p>
            <a:r>
              <a:rPr lang="en-US" sz="2400" dirty="0" smtClean="0"/>
              <a:t>Our “n” will be the data structure or input size.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sum of the first n powers of 2 (starting with zero) is given the by formula: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P(n) =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-1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Theorem:  P(n) holds for all n ≥ 1</a:t>
            </a:r>
          </a:p>
          <a:p>
            <a:pPr marL="0" indent="0">
              <a:buNone/>
            </a:pPr>
            <a:r>
              <a:rPr lang="en-US" sz="2400" dirty="0" smtClean="0"/>
              <a:t>Proof:  By induction on n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Base case: n=1.  </a:t>
            </a:r>
          </a:p>
          <a:p>
            <a:r>
              <a:rPr lang="en-US" sz="2400" dirty="0" smtClean="0"/>
              <a:t>Sum of first power of 2 is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, which equals 1.</a:t>
            </a:r>
          </a:p>
          <a:p>
            <a:r>
              <a:rPr lang="en-US" sz="2400" dirty="0" smtClean="0"/>
              <a:t>And for n=1, </a:t>
            </a:r>
          </a:p>
          <a:p>
            <a:pPr marL="0" indent="0" algn="ctr">
              <a:buNone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-1 = 2</a:t>
            </a:r>
            <a:r>
              <a:rPr lang="en-US" sz="2400" baseline="30000" dirty="0" smtClean="0"/>
              <a:t>1</a:t>
            </a:r>
            <a:r>
              <a:rPr lang="en-US" sz="2400" dirty="0"/>
              <a:t>-</a:t>
            </a:r>
            <a:r>
              <a:rPr lang="en-US" sz="2400" dirty="0" smtClean="0"/>
              <a:t>1 = 2-1 = 1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sum of the first n powers of 2 (starting with zero) is given the by formula: </a:t>
            </a:r>
          </a:p>
          <a:p>
            <a:pPr marL="0" indent="0" algn="ctr">
              <a:buNone/>
            </a:pPr>
            <a:r>
              <a:rPr lang="en-US" sz="2400" dirty="0"/>
              <a:t>P(n) = 2</a:t>
            </a:r>
            <a:r>
              <a:rPr lang="en-US" sz="2400" baseline="30000" dirty="0"/>
              <a:t>n</a:t>
            </a:r>
            <a:r>
              <a:rPr lang="en-US" sz="2400" dirty="0"/>
              <a:t>-1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dirty="0" smtClean="0"/>
              <a:t>Inductive case:</a:t>
            </a:r>
          </a:p>
          <a:p>
            <a:r>
              <a:rPr lang="en-US" sz="2400" dirty="0" smtClean="0"/>
              <a:t>Assume: sum of the first k powers of 2 is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-1</a:t>
            </a:r>
          </a:p>
          <a:p>
            <a:r>
              <a:rPr lang="en-US" sz="2400" dirty="0" smtClean="0"/>
              <a:t>Show: sum of the first (k+1) powers is 2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-1</a:t>
            </a:r>
          </a:p>
          <a:p>
            <a:pPr>
              <a:lnSpc>
                <a:spcPct val="120000"/>
              </a:lnSpc>
              <a:tabLst>
                <a:tab pos="1079500" algn="l"/>
              </a:tabLst>
            </a:pPr>
            <a:r>
              <a:rPr lang="en-US" sz="2400" dirty="0" smtClean="0"/>
              <a:t>P(k+1) =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+…+2</a:t>
            </a:r>
            <a:r>
              <a:rPr lang="en-US" sz="2400" baseline="30000" dirty="0" smtClean="0"/>
              <a:t>k+1-2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k+1-1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= (</a:t>
            </a:r>
            <a:r>
              <a:rPr lang="en-US" sz="2400" dirty="0"/>
              <a:t>2</a:t>
            </a:r>
            <a:r>
              <a:rPr lang="en-US" sz="2400" baseline="30000" dirty="0"/>
              <a:t>0</a:t>
            </a:r>
            <a:r>
              <a:rPr lang="en-US" sz="2400" dirty="0"/>
              <a:t>+2</a:t>
            </a:r>
            <a:r>
              <a:rPr lang="en-US" sz="2400" baseline="30000" dirty="0"/>
              <a:t>1</a:t>
            </a:r>
            <a:r>
              <a:rPr lang="en-US" sz="2400" dirty="0"/>
              <a:t>+…+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)+2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= (2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-1)+2</a:t>
            </a:r>
            <a:r>
              <a:rPr lang="en-US" sz="2400" baseline="30000" dirty="0" smtClean="0"/>
              <a:t>k     </a:t>
            </a:r>
            <a:r>
              <a:rPr lang="en-US" sz="2400" dirty="0" smtClean="0"/>
              <a:t>since P(k)=2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+…+2</a:t>
            </a:r>
            <a:r>
              <a:rPr lang="en-US" sz="2400" baseline="30000" dirty="0" smtClean="0"/>
              <a:t>k-1</a:t>
            </a:r>
            <a:r>
              <a:rPr lang="en-US" sz="2400" dirty="0" smtClean="0"/>
              <a:t>= </a:t>
            </a:r>
            <a:r>
              <a:rPr lang="en-US" sz="2400" dirty="0"/>
              <a:t>2</a:t>
            </a:r>
            <a:r>
              <a:rPr lang="en-US" sz="2400" baseline="30000" dirty="0"/>
              <a:t>k</a:t>
            </a:r>
            <a:r>
              <a:rPr lang="en-US" sz="2400" dirty="0"/>
              <a:t>-1</a:t>
            </a:r>
            <a:r>
              <a:rPr lang="en-US" sz="2400" baseline="30000" dirty="0" smtClean="0"/>
              <a:t/>
            </a:r>
            <a:br>
              <a:rPr lang="en-US" sz="2400" baseline="30000" dirty="0" smtClean="0"/>
            </a:br>
            <a:r>
              <a:rPr lang="en-US" sz="2400" baseline="30000" dirty="0" smtClean="0"/>
              <a:t>	</a:t>
            </a:r>
            <a:r>
              <a:rPr lang="en-US" sz="2400" dirty="0" smtClean="0"/>
              <a:t>= 2∙2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-1</a:t>
            </a:r>
            <a:br>
              <a:rPr lang="en-US" sz="2400" dirty="0" smtClean="0"/>
            </a:br>
            <a:r>
              <a:rPr lang="en-US" sz="2400" dirty="0" smtClean="0"/>
              <a:t>	= 2</a:t>
            </a:r>
            <a:r>
              <a:rPr lang="en-US" sz="2400" baseline="30000" dirty="0" smtClean="0"/>
              <a:t>k+1</a:t>
            </a:r>
            <a:r>
              <a:rPr lang="en-US" sz="2400" dirty="0" smtClean="0"/>
              <a:t>-1</a:t>
            </a:r>
            <a:endParaRPr lang="en-US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/>
          <a:lstStyle/>
          <a:p>
            <a:r>
              <a:rPr lang="en-US" smtClean="0"/>
              <a:t>June 20,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4075" y="6356350"/>
            <a:ext cx="4895850" cy="365125"/>
          </a:xfrm>
        </p:spPr>
        <p:txBody>
          <a:bodyPr/>
          <a:lstStyle/>
          <a:p>
            <a:r>
              <a:rPr lang="en-US" smtClean="0"/>
              <a:t>CSE332: Data Abstractions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30654" y="6356350"/>
            <a:ext cx="784746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15.1|16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15.1|16|6.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pptED83.tmp</Template>
  <TotalTime>2041</TotalTime>
  <Words>3241</Words>
  <Application>Microsoft Office PowerPoint</Application>
  <PresentationFormat>On-screen Show (4:3)</PresentationFormat>
  <Paragraphs>862</Paragraphs>
  <Slides>53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CSE 332 Data Abstractions:  Algorithmic, Asymptotic,  and Amortized Analysis</vt:lpstr>
      <vt:lpstr>Announcements</vt:lpstr>
      <vt:lpstr>Today</vt:lpstr>
      <vt:lpstr>Math Review</vt:lpstr>
      <vt:lpstr>Recurrence Relations</vt:lpstr>
      <vt:lpstr>Example Closed Form</vt:lpstr>
      <vt:lpstr>Mathematical Induction</vt:lpstr>
      <vt:lpstr>Induction Example</vt:lpstr>
      <vt:lpstr>Induction Example</vt:lpstr>
      <vt:lpstr>Powers of 2</vt:lpstr>
      <vt:lpstr>Therefore…</vt:lpstr>
      <vt:lpstr>Logarithms and Exponents</vt:lpstr>
      <vt:lpstr>Logarithms and Exponents</vt:lpstr>
      <vt:lpstr>Logarithms and Exponents</vt:lpstr>
      <vt:lpstr>Logarithms and Exponents</vt:lpstr>
      <vt:lpstr>Logarithms and Exponents</vt:lpstr>
      <vt:lpstr>Logarithms and Exponents</vt:lpstr>
      <vt:lpstr>Algorithm Analysis</vt:lpstr>
      <vt:lpstr>Algorithm Analysis</vt:lpstr>
      <vt:lpstr>One Approach to Algorithm Analysis</vt:lpstr>
      <vt:lpstr>The Problem with Timing</vt:lpstr>
      <vt:lpstr>Basic Lesson</vt:lpstr>
      <vt:lpstr>Goals of Comparing Algorithms</vt:lpstr>
      <vt:lpstr>Assumptions in Analyzing Code</vt:lpstr>
      <vt:lpstr>Worst-Case Analysis</vt:lpstr>
      <vt:lpstr>Analyzing Code</vt:lpstr>
      <vt:lpstr>No Need To Be So Exact</vt:lpstr>
      <vt:lpstr>Big-Oh Notation</vt:lpstr>
      <vt:lpstr>The Gist of Big-Oh</vt:lpstr>
      <vt:lpstr>A Big Warning</vt:lpstr>
      <vt:lpstr>Examples</vt:lpstr>
      <vt:lpstr>Examples (cont.)</vt:lpstr>
      <vt:lpstr>Big Oh: Common Categories</vt:lpstr>
      <vt:lpstr>Caveats</vt:lpstr>
      <vt:lpstr>Caveats</vt:lpstr>
      <vt:lpstr>Comment on Notation</vt:lpstr>
      <vt:lpstr>Big Oh’s Family</vt:lpstr>
      <vt:lpstr>Regarding use of terms</vt:lpstr>
      <vt:lpstr>Putting them in order</vt:lpstr>
      <vt:lpstr>Do Not Be Confused</vt:lpstr>
      <vt:lpstr>Now to the Board</vt:lpstr>
      <vt:lpstr>Stretchy Array (version 1)</vt:lpstr>
      <vt:lpstr>Stretchy Array (version 2)</vt:lpstr>
      <vt:lpstr>Performance Cost of put(x)</vt:lpstr>
      <vt:lpstr>Performance Cost of put(x)</vt:lpstr>
      <vt:lpstr>But…</vt:lpstr>
      <vt:lpstr>Amortized Analysis of StretchyArray Version 1</vt:lpstr>
      <vt:lpstr>Amortized Analysis of StretchyArray Version 1</vt:lpstr>
      <vt:lpstr>Amortized Analysis of StretchyArray Version 1</vt:lpstr>
      <vt:lpstr>Amortized Analysis of StretchyArray Version 2</vt:lpstr>
      <vt:lpstr>Amortized Analysis of StretchyArray Version 2</vt:lpstr>
      <vt:lpstr>Amortized Analysis of StretchyArray Version 2</vt:lpstr>
      <vt:lpstr>The Lesson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deibel</cp:lastModifiedBy>
  <cp:revision>62</cp:revision>
  <dcterms:created xsi:type="dcterms:W3CDTF">2012-06-18T04:45:26Z</dcterms:created>
  <dcterms:modified xsi:type="dcterms:W3CDTF">2012-06-25T21:38:06Z</dcterms:modified>
</cp:coreProperties>
</file>