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handoutMasterIdLst>
    <p:handoutMasterId r:id="rId35"/>
  </p:handoutMasterIdLst>
  <p:sldIdLst>
    <p:sldId id="302" r:id="rId2"/>
    <p:sldId id="379" r:id="rId3"/>
    <p:sldId id="381" r:id="rId4"/>
    <p:sldId id="382" r:id="rId5"/>
    <p:sldId id="383" r:id="rId6"/>
    <p:sldId id="398" r:id="rId7"/>
    <p:sldId id="380" r:id="rId8"/>
    <p:sldId id="384" r:id="rId9"/>
    <p:sldId id="385" r:id="rId10"/>
    <p:sldId id="386" r:id="rId11"/>
    <p:sldId id="387" r:id="rId12"/>
    <p:sldId id="389" r:id="rId13"/>
    <p:sldId id="396" r:id="rId14"/>
    <p:sldId id="397" r:id="rId15"/>
    <p:sldId id="407" r:id="rId16"/>
    <p:sldId id="408" r:id="rId17"/>
    <p:sldId id="409" r:id="rId18"/>
    <p:sldId id="410" r:id="rId19"/>
    <p:sldId id="411" r:id="rId20"/>
    <p:sldId id="391" r:id="rId21"/>
    <p:sldId id="392" r:id="rId22"/>
    <p:sldId id="393" r:id="rId23"/>
    <p:sldId id="394" r:id="rId24"/>
    <p:sldId id="395" r:id="rId25"/>
    <p:sldId id="399" r:id="rId26"/>
    <p:sldId id="400" r:id="rId27"/>
    <p:sldId id="402" r:id="rId28"/>
    <p:sldId id="403" r:id="rId29"/>
    <p:sldId id="401" r:id="rId30"/>
    <p:sldId id="404" r:id="rId31"/>
    <p:sldId id="405" r:id="rId32"/>
    <p:sldId id="40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B49D63A-F2B9-4A72-AFB6-2AB94ECDB848}" type="datetimeFigureOut">
              <a:rPr lang="en-US"/>
              <a:pPr>
                <a:defRPr/>
              </a:pPr>
              <a:t>2014-12-25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428B49C-3CDC-439A-B19A-B019D41EC9D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10D6EA59-89D1-4494-8F52-5ADD3A1DC7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E5E3A8-8D8C-4E5E-B509-75E61F0AE19B}" type="slidenum">
              <a:rPr lang="en-US" smtClean="0"/>
              <a:pPr/>
              <a:t>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E5E3A8-8D8C-4E5E-B509-75E61F0AE19B}" type="slidenum">
              <a:rPr lang="en-US" smtClean="0"/>
              <a:pPr/>
              <a:t>16</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E5E3A8-8D8C-4E5E-B509-75E61F0AE19B}" type="slidenum">
              <a:rPr lang="en-US" smtClean="0"/>
              <a:pPr/>
              <a:t>17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E5E3A8-8D8C-4E5E-B509-75E61F0AE19B}" type="slidenum">
              <a:rPr lang="en-US" smtClean="0"/>
              <a:pPr/>
              <a:t>18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E5E3A8-8D8C-4E5E-B509-75E61F0AE19B}" type="slidenum">
              <a:rPr lang="en-US" smtClean="0"/>
              <a:pPr/>
              <a:t>19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20</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22</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23</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24</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25</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28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0489261F-7F1C-4DD8-B941-CEC346F7AEB4}"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NITW -- PSCP09</a:t>
            </a:r>
          </a:p>
        </p:txBody>
      </p:sp>
      <p:sp>
        <p:nvSpPr>
          <p:cNvPr id="6" name="Slide Number Placeholder 5"/>
          <p:cNvSpPr>
            <a:spLocks noGrp="1"/>
          </p:cNvSpPr>
          <p:nvPr>
            <p:ph type="sldNum" sz="quarter" idx="12"/>
          </p:nvPr>
        </p:nvSpPr>
        <p:spPr/>
        <p:txBody>
          <a:bodyPr/>
          <a:lstStyle>
            <a:lvl1pPr>
              <a:defRPr/>
            </a:lvl1pPr>
          </a:lstStyle>
          <a:p>
            <a:pPr>
              <a:defRPr/>
            </a:pPr>
            <a:fld id="{C87D4630-AF1D-4ED6-AFCC-B373E01135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NITW -- PSCP09</a:t>
            </a:r>
          </a:p>
        </p:txBody>
      </p:sp>
      <p:sp>
        <p:nvSpPr>
          <p:cNvPr id="6" name="Slide Number Placeholder 5"/>
          <p:cNvSpPr>
            <a:spLocks noGrp="1"/>
          </p:cNvSpPr>
          <p:nvPr>
            <p:ph type="sldNum" sz="quarter" idx="12"/>
          </p:nvPr>
        </p:nvSpPr>
        <p:spPr/>
        <p:txBody>
          <a:bodyPr/>
          <a:lstStyle>
            <a:lvl1pPr>
              <a:defRPr/>
            </a:lvl1pPr>
          </a:lstStyle>
          <a:p>
            <a:pPr>
              <a:defRPr/>
            </a:pPr>
            <a:fld id="{32EB36C8-AC42-45C1-BB80-C4143BE54C5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NITW -- PSCP09</a:t>
            </a:r>
          </a:p>
        </p:txBody>
      </p:sp>
      <p:sp>
        <p:nvSpPr>
          <p:cNvPr id="6" name="Slide Number Placeholder 5"/>
          <p:cNvSpPr>
            <a:spLocks noGrp="1"/>
          </p:cNvSpPr>
          <p:nvPr>
            <p:ph type="sldNum" sz="quarter" idx="12"/>
          </p:nvPr>
        </p:nvSpPr>
        <p:spPr/>
        <p:txBody>
          <a:bodyPr/>
          <a:lstStyle>
            <a:lvl1pPr>
              <a:defRPr/>
            </a:lvl1pPr>
          </a:lstStyle>
          <a:p>
            <a:pPr>
              <a:defRPr/>
            </a:pPr>
            <a:fld id="{E421A2A4-4205-45D7-A51A-4ACA1EA25F9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NITW -- PSCP09</a:t>
            </a:r>
          </a:p>
        </p:txBody>
      </p:sp>
      <p:sp>
        <p:nvSpPr>
          <p:cNvPr id="6" name="Slide Number Placeholder 5"/>
          <p:cNvSpPr>
            <a:spLocks noGrp="1"/>
          </p:cNvSpPr>
          <p:nvPr>
            <p:ph type="sldNum" sz="quarter" idx="12"/>
          </p:nvPr>
        </p:nvSpPr>
        <p:spPr/>
        <p:txBody>
          <a:bodyPr/>
          <a:lstStyle>
            <a:lvl1pPr>
              <a:defRPr/>
            </a:lvl1pPr>
          </a:lstStyle>
          <a:p>
            <a:pPr>
              <a:defRPr/>
            </a:pPr>
            <a:fld id="{9239909F-BD8D-4F40-B6A5-5E0313661E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NITW -- PSCP09</a:t>
            </a:r>
          </a:p>
        </p:txBody>
      </p:sp>
      <p:sp>
        <p:nvSpPr>
          <p:cNvPr id="6" name="Slide Number Placeholder 5"/>
          <p:cNvSpPr>
            <a:spLocks noGrp="1"/>
          </p:cNvSpPr>
          <p:nvPr>
            <p:ph type="sldNum" sz="quarter" idx="12"/>
          </p:nvPr>
        </p:nvSpPr>
        <p:spPr/>
        <p:txBody>
          <a:bodyPr/>
          <a:lstStyle>
            <a:lvl1pPr>
              <a:defRPr/>
            </a:lvl1pPr>
          </a:lstStyle>
          <a:p>
            <a:pPr>
              <a:defRPr/>
            </a:pPr>
            <a:fld id="{2F1F9FE9-869B-4691-89D5-CE819D8F7DB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NITW -- PSCP09</a:t>
            </a:r>
          </a:p>
        </p:txBody>
      </p:sp>
      <p:sp>
        <p:nvSpPr>
          <p:cNvPr id="7" name="Slide Number Placeholder 5"/>
          <p:cNvSpPr>
            <a:spLocks noGrp="1"/>
          </p:cNvSpPr>
          <p:nvPr>
            <p:ph type="sldNum" sz="quarter" idx="12"/>
          </p:nvPr>
        </p:nvSpPr>
        <p:spPr/>
        <p:txBody>
          <a:bodyPr/>
          <a:lstStyle>
            <a:lvl1pPr>
              <a:defRPr/>
            </a:lvl1pPr>
          </a:lstStyle>
          <a:p>
            <a:pPr>
              <a:defRPr/>
            </a:pPr>
            <a:fld id="{14BECD98-60A5-4BF1-8FA7-139F23E35F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NITW -- PSCP09</a:t>
            </a:r>
          </a:p>
        </p:txBody>
      </p:sp>
      <p:sp>
        <p:nvSpPr>
          <p:cNvPr id="9" name="Slide Number Placeholder 5"/>
          <p:cNvSpPr>
            <a:spLocks noGrp="1"/>
          </p:cNvSpPr>
          <p:nvPr>
            <p:ph type="sldNum" sz="quarter" idx="12"/>
          </p:nvPr>
        </p:nvSpPr>
        <p:spPr/>
        <p:txBody>
          <a:bodyPr/>
          <a:lstStyle>
            <a:lvl1pPr>
              <a:defRPr/>
            </a:lvl1pPr>
          </a:lstStyle>
          <a:p>
            <a:pPr>
              <a:defRPr/>
            </a:pPr>
            <a:fld id="{3485FB4C-F570-4068-BE32-B2AC5AC19E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NITW -- PSCP09</a:t>
            </a:r>
          </a:p>
        </p:txBody>
      </p:sp>
      <p:sp>
        <p:nvSpPr>
          <p:cNvPr id="5" name="Slide Number Placeholder 5"/>
          <p:cNvSpPr>
            <a:spLocks noGrp="1"/>
          </p:cNvSpPr>
          <p:nvPr>
            <p:ph type="sldNum" sz="quarter" idx="12"/>
          </p:nvPr>
        </p:nvSpPr>
        <p:spPr/>
        <p:txBody>
          <a:bodyPr/>
          <a:lstStyle>
            <a:lvl1pPr>
              <a:defRPr/>
            </a:lvl1pPr>
          </a:lstStyle>
          <a:p>
            <a:pPr>
              <a:defRPr/>
            </a:pPr>
            <a:fld id="{2820BFE7-9386-427A-8713-CDA83D29BE5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NITW -- PSCP09</a:t>
            </a:r>
          </a:p>
        </p:txBody>
      </p:sp>
      <p:sp>
        <p:nvSpPr>
          <p:cNvPr id="4" name="Slide Number Placeholder 5"/>
          <p:cNvSpPr>
            <a:spLocks noGrp="1"/>
          </p:cNvSpPr>
          <p:nvPr>
            <p:ph type="sldNum" sz="quarter" idx="12"/>
          </p:nvPr>
        </p:nvSpPr>
        <p:spPr/>
        <p:txBody>
          <a:bodyPr/>
          <a:lstStyle>
            <a:lvl1pPr>
              <a:defRPr/>
            </a:lvl1pPr>
          </a:lstStyle>
          <a:p>
            <a:pPr>
              <a:defRPr/>
            </a:pPr>
            <a:fld id="{74AD251B-01A0-4EBC-B1DB-358415B36A9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NITW -- PSCP09</a:t>
            </a:r>
          </a:p>
        </p:txBody>
      </p:sp>
      <p:sp>
        <p:nvSpPr>
          <p:cNvPr id="7" name="Slide Number Placeholder 5"/>
          <p:cNvSpPr>
            <a:spLocks noGrp="1"/>
          </p:cNvSpPr>
          <p:nvPr>
            <p:ph type="sldNum" sz="quarter" idx="12"/>
          </p:nvPr>
        </p:nvSpPr>
        <p:spPr/>
        <p:txBody>
          <a:bodyPr/>
          <a:lstStyle>
            <a:lvl1pPr>
              <a:defRPr/>
            </a:lvl1pPr>
          </a:lstStyle>
          <a:p>
            <a:pPr>
              <a:defRPr/>
            </a:pPr>
            <a:fld id="{81F29913-30D7-4E9B-914A-0C0714C1E5B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NITW -- PSCP09</a:t>
            </a:r>
          </a:p>
        </p:txBody>
      </p:sp>
      <p:sp>
        <p:nvSpPr>
          <p:cNvPr id="7" name="Slide Number Placeholder 5"/>
          <p:cNvSpPr>
            <a:spLocks noGrp="1"/>
          </p:cNvSpPr>
          <p:nvPr>
            <p:ph type="sldNum" sz="quarter" idx="12"/>
          </p:nvPr>
        </p:nvSpPr>
        <p:spPr/>
        <p:txBody>
          <a:bodyPr/>
          <a:lstStyle>
            <a:lvl1pPr>
              <a:defRPr/>
            </a:lvl1pPr>
          </a:lstStyle>
          <a:p>
            <a:pPr>
              <a:defRPr/>
            </a:pPr>
            <a:fld id="{CA9B26CD-9996-4CD6-8FA8-7E8349CB4EE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NITW -- PSCP09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2BF8F3-C27C-437F-9129-1C2F417E9F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smtClean="0"/>
              <a:t>PROBLEM SOLVING AND COMPUTER PROGRAMMING</a:t>
            </a:r>
          </a:p>
        </p:txBody>
      </p:sp>
      <p:sp>
        <p:nvSpPr>
          <p:cNvPr id="2051" name="Rectangle 3"/>
          <p:cNvSpPr>
            <a:spLocks noGrp="1" noChangeArrowheads="1"/>
          </p:cNvSpPr>
          <p:nvPr>
            <p:ph idx="1"/>
          </p:nvPr>
        </p:nvSpPr>
        <p:spPr/>
        <p:txBody>
          <a:bodyPr/>
          <a:lstStyle/>
          <a:p>
            <a:pPr algn="ctr" eaLnBrk="1" hangingPunct="1"/>
            <a:endParaRPr lang="en-US" dirty="0" smtClean="0"/>
          </a:p>
          <a:p>
            <a:pPr algn="ctr" eaLnBrk="1" hangingPunct="1">
              <a:buFont typeface="Arial" charset="0"/>
              <a:buNone/>
            </a:pPr>
            <a:r>
              <a:rPr lang="en-US" sz="4000" dirty="0" smtClean="0">
                <a:solidFill>
                  <a:schemeClr val="bg1"/>
                </a:solidFill>
              </a:rPr>
              <a:t>Lecture 05:</a:t>
            </a:r>
          </a:p>
          <a:p>
            <a:pPr algn="ctr" eaLnBrk="1" hangingPunct="1">
              <a:buFont typeface="Arial" charset="0"/>
              <a:buNone/>
            </a:pPr>
            <a:r>
              <a:rPr lang="en-US" sz="2800" dirty="0" smtClean="0"/>
              <a:t>Lecture 21:</a:t>
            </a:r>
          </a:p>
          <a:p>
            <a:pPr algn="ctr" eaLnBrk="1" hangingPunct="1">
              <a:buFont typeface="Arial" charset="0"/>
              <a:buNone/>
            </a:pPr>
            <a:r>
              <a:rPr lang="en-US" sz="4000" dirty="0" smtClean="0">
                <a:solidFill>
                  <a:srgbClr val="FF0000"/>
                </a:solidFill>
              </a:rPr>
              <a:t>Arrays – Storage of similar objects</a:t>
            </a:r>
          </a:p>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p:txBody>
      </p:sp>
      <p:sp>
        <p:nvSpPr>
          <p:cNvPr id="4" name="Footer Placeholder 4"/>
          <p:cNvSpPr>
            <a:spLocks noGrp="1"/>
          </p:cNvSpPr>
          <p:nvPr>
            <p:ph type="ftr" sz="quarter" idx="11"/>
          </p:nvPr>
        </p:nvSpPr>
        <p:spPr/>
        <p:txBody>
          <a:bodyPr/>
          <a:lstStyle/>
          <a:p>
            <a:pPr>
              <a:defRPr/>
            </a:pPr>
            <a:r>
              <a:rPr lang="en-US" dirty="0"/>
              <a:t>NITW </a:t>
            </a:r>
            <a:r>
              <a:rPr lang="en-US" dirty="0" smtClean="0"/>
              <a:t>– PSCP 21</a:t>
            </a:r>
          </a:p>
        </p:txBody>
      </p:sp>
      <p:sp>
        <p:nvSpPr>
          <p:cNvPr id="5" name="Slide Number Placeholder 5"/>
          <p:cNvSpPr>
            <a:spLocks noGrp="1"/>
          </p:cNvSpPr>
          <p:nvPr>
            <p:ph type="sldNum" sz="quarter" idx="12"/>
          </p:nvPr>
        </p:nvSpPr>
        <p:spPr/>
        <p:txBody>
          <a:bodyPr/>
          <a:lstStyle/>
          <a:p>
            <a:pPr>
              <a:defRPr/>
            </a:pPr>
            <a:fld id="{B664B48A-4C0F-4A69-ADEA-0466D287F39B}"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914400"/>
          </a:xfrm>
        </p:spPr>
        <p:txBody>
          <a:bodyPr/>
          <a:lstStyle/>
          <a:p>
            <a:r>
              <a:rPr lang="en-US" sz="3600" dirty="0" smtClean="0"/>
              <a:t>Algorithm for Displaying Integer Array elements in reverse order</a:t>
            </a:r>
            <a:endParaRPr lang="en-US" sz="3600" dirty="0" smtClean="0">
              <a:latin typeface="Times New Roman" pitchFamily="18" charset="0"/>
              <a:cs typeface="Times New Roman" pitchFamily="18" charset="0"/>
            </a:endParaRPr>
          </a:p>
        </p:txBody>
      </p:sp>
      <p:sp>
        <p:nvSpPr>
          <p:cNvPr id="3075" name="Content Placeholder 2"/>
          <p:cNvSpPr>
            <a:spLocks noGrp="1"/>
          </p:cNvSpPr>
          <p:nvPr>
            <p:ph idx="1"/>
          </p:nvPr>
        </p:nvSpPr>
        <p:spPr>
          <a:xfrm>
            <a:off x="381000" y="1219200"/>
            <a:ext cx="8534400" cy="4953000"/>
          </a:xfrm>
        </p:spPr>
        <p:txBody>
          <a:bodyPr/>
          <a:lstStyle/>
          <a:p>
            <a:pPr>
              <a:spcBef>
                <a:spcPct val="0"/>
              </a:spcBef>
            </a:pPr>
            <a:endParaRPr lang="en-US" sz="2800" b="1" dirty="0" smtClean="0">
              <a:solidFill>
                <a:srgbClr val="7030A0"/>
              </a:solidFill>
            </a:endParaRPr>
          </a:p>
          <a:p>
            <a:pPr>
              <a:spcBef>
                <a:spcPct val="0"/>
              </a:spcBef>
            </a:pPr>
            <a:r>
              <a:rPr lang="en-US" sz="2800" b="1" dirty="0" smtClean="0">
                <a:solidFill>
                  <a:srgbClr val="7030A0"/>
                </a:solidFill>
              </a:rPr>
              <a:t>Algorithm:</a:t>
            </a:r>
          </a:p>
          <a:p>
            <a:pPr lvl="1">
              <a:spcBef>
                <a:spcPct val="0"/>
              </a:spcBef>
              <a:buNone/>
            </a:pPr>
            <a:r>
              <a:rPr lang="en-US" sz="2400" dirty="0" smtClean="0">
                <a:latin typeface="Times New Roman" pitchFamily="18" charset="0"/>
                <a:cs typeface="Times New Roman" pitchFamily="18" charset="0"/>
              </a:rPr>
              <a:t>  int a[10] ; // declare array a of size 10</a:t>
            </a:r>
          </a:p>
          <a:p>
            <a:pPr lvl="1" eaLnBrk="1" hangingPunct="1"/>
            <a:r>
              <a:rPr lang="en-US" sz="2400" dirty="0" smtClean="0">
                <a:latin typeface="Times New Roman" pitchFamily="18" charset="0"/>
                <a:cs typeface="Times New Roman" pitchFamily="18" charset="0"/>
              </a:rPr>
              <a:t>  </a:t>
            </a:r>
            <a:r>
              <a:rPr lang="en-US" dirty="0" smtClean="0"/>
              <a:t>Starting with i from 1 to n   </a:t>
            </a:r>
            <a:r>
              <a:rPr lang="en-US" sz="2400" dirty="0" smtClean="0">
                <a:solidFill>
                  <a:srgbClr val="FF0000"/>
                </a:solidFill>
              </a:rPr>
              <a:t>// read the values into a</a:t>
            </a:r>
          </a:p>
          <a:p>
            <a:pPr lvl="2" eaLnBrk="1" hangingPunct="1"/>
            <a:r>
              <a:rPr lang="en-US" dirty="0" smtClean="0"/>
              <a:t>Read the number into a[</a:t>
            </a:r>
            <a:r>
              <a:rPr lang="en-US" dirty="0" err="1" smtClean="0"/>
              <a:t>i</a:t>
            </a:r>
            <a:r>
              <a:rPr lang="en-US" dirty="0" smtClean="0"/>
              <a:t>]</a:t>
            </a:r>
          </a:p>
          <a:p>
            <a:pPr lvl="1" eaLnBrk="1" hangingPunct="1"/>
            <a:r>
              <a:rPr lang="en-US" dirty="0" smtClean="0"/>
              <a:t>Starting with i from n to 1   </a:t>
            </a:r>
            <a:r>
              <a:rPr lang="en-US" sz="2400" dirty="0" smtClean="0">
                <a:solidFill>
                  <a:srgbClr val="FF0000"/>
                </a:solidFill>
              </a:rPr>
              <a:t>// output the values into a</a:t>
            </a:r>
          </a:p>
          <a:p>
            <a:pPr lvl="2" eaLnBrk="1" hangingPunct="1"/>
            <a:r>
              <a:rPr lang="en-US" dirty="0" smtClean="0"/>
              <a:t>Output a[</a:t>
            </a:r>
            <a:r>
              <a:rPr lang="en-US" dirty="0" err="1" smtClean="0"/>
              <a:t>i</a:t>
            </a:r>
            <a:r>
              <a:rPr lang="en-US" dirty="0" smtClean="0"/>
              <a:t>]</a:t>
            </a:r>
          </a:p>
          <a:p>
            <a:pPr lvl="1">
              <a:spcBef>
                <a:spcPct val="0"/>
              </a:spcBef>
              <a:buNone/>
            </a:pPr>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762000"/>
          </a:xfrm>
        </p:spPr>
        <p:txBody>
          <a:bodyPr/>
          <a:lstStyle/>
          <a:p>
            <a:r>
              <a:rPr lang="en-US" sz="3600" dirty="0" smtClean="0"/>
              <a:t>Program for Displaying Integer Array elements in reverse order</a:t>
            </a:r>
            <a:endParaRPr lang="en-US" sz="3600" dirty="0" smtClean="0">
              <a:latin typeface="Times New Roman" pitchFamily="18" charset="0"/>
              <a:cs typeface="Times New Roman" pitchFamily="18" charset="0"/>
            </a:endParaRPr>
          </a:p>
        </p:txBody>
      </p:sp>
      <p:sp>
        <p:nvSpPr>
          <p:cNvPr id="3075" name="Content Placeholder 2"/>
          <p:cNvSpPr>
            <a:spLocks noGrp="1"/>
          </p:cNvSpPr>
          <p:nvPr>
            <p:ph idx="1"/>
          </p:nvPr>
        </p:nvSpPr>
        <p:spPr>
          <a:xfrm>
            <a:off x="381000" y="1066800"/>
            <a:ext cx="8534400" cy="5105400"/>
          </a:xfrm>
        </p:spPr>
        <p:txBody>
          <a:bodyPr/>
          <a:lstStyle/>
          <a:p>
            <a:pPr>
              <a:lnSpc>
                <a:spcPct val="80000"/>
              </a:lnSpc>
              <a:buFont typeface="Monotype Sorts" pitchFamily="2" charset="2"/>
              <a:buNone/>
            </a:pPr>
            <a:r>
              <a:rPr lang="en-US" sz="2200" dirty="0" smtClean="0">
                <a:latin typeface="Times New Roman" pitchFamily="18" charset="0"/>
                <a:cs typeface="Times New Roman" pitchFamily="18" charset="0"/>
              </a:rPr>
              <a:t>#include &lt;iostream&gt;</a:t>
            </a:r>
          </a:p>
          <a:p>
            <a:pPr>
              <a:lnSpc>
                <a:spcPct val="80000"/>
              </a:lnSpc>
              <a:buFont typeface="Monotype Sorts" pitchFamily="2" charset="2"/>
              <a:buNone/>
            </a:pPr>
            <a:r>
              <a:rPr lang="en-US" sz="2200" dirty="0" smtClean="0">
                <a:latin typeface="Times New Roman" pitchFamily="18" charset="0"/>
                <a:cs typeface="Times New Roman" pitchFamily="18" charset="0"/>
              </a:rPr>
              <a:t>using namespace std;</a:t>
            </a:r>
          </a:p>
          <a:p>
            <a:pPr>
              <a:lnSpc>
                <a:spcPct val="80000"/>
              </a:lnSpc>
              <a:buFont typeface="Monotype Sorts" pitchFamily="2" charset="2"/>
              <a:buNone/>
            </a:pPr>
            <a:r>
              <a:rPr lang="en-US" sz="2200" dirty="0" smtClean="0">
                <a:latin typeface="Times New Roman" pitchFamily="18" charset="0"/>
                <a:cs typeface="Times New Roman" pitchFamily="18" charset="0"/>
              </a:rPr>
              <a:t>int main ( ) </a:t>
            </a:r>
          </a:p>
          <a:p>
            <a:pPr>
              <a:lnSpc>
                <a:spcPct val="80000"/>
              </a:lnSpc>
              <a:buFont typeface="Monotype Sorts" pitchFamily="2" charset="2"/>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n, a[10]; </a:t>
            </a:r>
            <a:r>
              <a:rPr lang="en-US" sz="2200" dirty="0" smtClean="0">
                <a:solidFill>
                  <a:srgbClr val="FF0000"/>
                </a:solidFill>
                <a:latin typeface="Times New Roman" pitchFamily="18" charset="0"/>
                <a:cs typeface="Times New Roman" pitchFamily="18" charset="0"/>
              </a:rPr>
              <a:t>// array for 10 integers </a:t>
            </a:r>
          </a:p>
          <a:p>
            <a:pPr>
              <a:lnSpc>
                <a:spcPct val="80000"/>
              </a:lnSpc>
              <a:buFont typeface="Monotype Sorts" pitchFamily="2" charset="2"/>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 &lt;&lt; “Enter number of elements: “; </a:t>
            </a:r>
            <a:r>
              <a:rPr lang="en-US" sz="2200" dirty="0" err="1" smtClean="0">
                <a:latin typeface="Times New Roman" pitchFamily="18" charset="0"/>
                <a:cs typeface="Times New Roman" pitchFamily="18" charset="0"/>
              </a:rPr>
              <a:t>cin</a:t>
            </a:r>
            <a:r>
              <a:rPr lang="en-US" sz="2200" dirty="0" smtClean="0">
                <a:latin typeface="Times New Roman" pitchFamily="18" charset="0"/>
                <a:cs typeface="Times New Roman" pitchFamily="18" charset="0"/>
              </a:rPr>
              <a:t> &gt;&gt; n;</a:t>
            </a:r>
          </a:p>
          <a:p>
            <a:pPr>
              <a:lnSpc>
                <a:spcPct val="80000"/>
              </a:lnSpc>
              <a:buFont typeface="Monotype Sorts" pitchFamily="2" charset="2"/>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 &lt;&lt; “Enter elements of array: “;</a:t>
            </a:r>
          </a:p>
          <a:p>
            <a:pPr>
              <a:lnSpc>
                <a:spcPct val="80000"/>
              </a:lnSpc>
              <a:buFont typeface="Monotype Sorts" pitchFamily="2" charset="2"/>
              <a:buNone/>
            </a:pPr>
            <a:r>
              <a:rPr lang="en-US" sz="2200" dirty="0" smtClean="0">
                <a:solidFill>
                  <a:srgbClr val="FF0000"/>
                </a:solidFill>
                <a:latin typeface="Times New Roman" pitchFamily="18" charset="0"/>
                <a:cs typeface="Times New Roman" pitchFamily="18" charset="0"/>
              </a:rPr>
              <a:t>     // Read n elements.</a:t>
            </a:r>
          </a:p>
          <a:p>
            <a:pPr>
              <a:lnSpc>
                <a:spcPct val="80000"/>
              </a:lnSpc>
              <a:buFont typeface="Monotype Sorts" pitchFamily="2" charset="2"/>
              <a:buNone/>
            </a:pPr>
            <a:r>
              <a:rPr lang="en-US" sz="2200" dirty="0" smtClean="0">
                <a:latin typeface="Times New Roman" pitchFamily="18" charset="0"/>
                <a:cs typeface="Times New Roman" pitchFamily="18" charset="0"/>
              </a:rPr>
              <a:t>     for(i = 0; i &lt; n;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 can read elements from 0 to n-1.</a:t>
            </a:r>
          </a:p>
          <a:p>
            <a:pPr lvl="1">
              <a:lnSpc>
                <a:spcPct val="80000"/>
              </a:lnSpc>
              <a:buFont typeface="Monotype Sorts" pitchFamily="2" charset="2"/>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cin</a:t>
            </a:r>
            <a:r>
              <a:rPr lang="en-US" sz="2200" dirty="0" smtClean="0">
                <a:latin typeface="Times New Roman" pitchFamily="18" charset="0"/>
                <a:cs typeface="Times New Roman" pitchFamily="18" charset="0"/>
              </a:rPr>
              <a:t> &gt;&gt; a[</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a:p>
            <a:pPr lvl="1">
              <a:lnSpc>
                <a:spcPct val="80000"/>
              </a:lnSpc>
              <a:buFont typeface="Monotype Sorts" pitchFamily="2" charset="2"/>
              <a:buNone/>
            </a:pP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 &lt;&lt; “The integers in given order are: “</a:t>
            </a:r>
          </a:p>
          <a:p>
            <a:pPr lvl="1">
              <a:lnSpc>
                <a:spcPct val="80000"/>
              </a:lnSpc>
              <a:buNone/>
            </a:pPr>
            <a:r>
              <a:rPr lang="en-US" sz="2200" dirty="0" smtClean="0">
                <a:solidFill>
                  <a:srgbClr val="FF0000"/>
                </a:solidFill>
                <a:latin typeface="Times New Roman" pitchFamily="18" charset="0"/>
                <a:cs typeface="Times New Roman" pitchFamily="18" charset="0"/>
              </a:rPr>
              <a:t>// Display array elements in given order</a:t>
            </a:r>
            <a:endParaRPr lang="en-US" sz="2200" dirty="0" smtClean="0">
              <a:latin typeface="Times New Roman" pitchFamily="18" charset="0"/>
              <a:cs typeface="Times New Roman" pitchFamily="18" charset="0"/>
            </a:endParaRPr>
          </a:p>
          <a:p>
            <a:pPr lvl="1">
              <a:lnSpc>
                <a:spcPct val="80000"/>
              </a:lnSpc>
              <a:buNone/>
            </a:pPr>
            <a:r>
              <a:rPr lang="en-US" sz="2200" dirty="0" smtClean="0">
                <a:solidFill>
                  <a:schemeClr val="accent1"/>
                </a:solidFill>
                <a:latin typeface="Times New Roman" pitchFamily="18" charset="0"/>
                <a:cs typeface="Times New Roman" pitchFamily="18" charset="0"/>
              </a:rPr>
              <a:t>for(</a:t>
            </a:r>
            <a:r>
              <a:rPr lang="en-US" sz="2200" dirty="0" err="1" smtClean="0">
                <a:solidFill>
                  <a:schemeClr val="accent1"/>
                </a:solidFill>
                <a:latin typeface="Times New Roman" pitchFamily="18" charset="0"/>
                <a:cs typeface="Times New Roman" pitchFamily="18" charset="0"/>
              </a:rPr>
              <a:t>i</a:t>
            </a:r>
            <a:r>
              <a:rPr lang="en-US" sz="2200" dirty="0" smtClean="0">
                <a:solidFill>
                  <a:schemeClr val="accent1"/>
                </a:solidFill>
                <a:latin typeface="Times New Roman" pitchFamily="18" charset="0"/>
                <a:cs typeface="Times New Roman" pitchFamily="18" charset="0"/>
              </a:rPr>
              <a:t> = </a:t>
            </a:r>
            <a:r>
              <a:rPr lang="en-US" sz="2200" dirty="0" smtClean="0">
                <a:solidFill>
                  <a:srgbClr val="FF0000"/>
                </a:solidFill>
                <a:latin typeface="Times New Roman" pitchFamily="18" charset="0"/>
                <a:cs typeface="Times New Roman" pitchFamily="18" charset="0"/>
              </a:rPr>
              <a:t>0</a:t>
            </a:r>
            <a:r>
              <a:rPr lang="en-US" sz="2200" dirty="0" smtClean="0">
                <a:solidFill>
                  <a:schemeClr val="accent1"/>
                </a:solidFill>
                <a:latin typeface="Times New Roman" pitchFamily="18" charset="0"/>
                <a:cs typeface="Times New Roman" pitchFamily="18" charset="0"/>
              </a:rPr>
              <a:t>; </a:t>
            </a:r>
            <a:r>
              <a:rPr lang="en-US" sz="2200" dirty="0" err="1" smtClean="0">
                <a:solidFill>
                  <a:schemeClr val="accent1"/>
                </a:solidFill>
                <a:latin typeface="Times New Roman" pitchFamily="18" charset="0"/>
                <a:cs typeface="Times New Roman" pitchFamily="18" charset="0"/>
              </a:rPr>
              <a:t>i</a:t>
            </a:r>
            <a:r>
              <a:rPr lang="en-US" sz="2200" dirty="0" smtClean="0">
                <a:solidFill>
                  <a:schemeClr val="accent1"/>
                </a:solidFill>
                <a:latin typeface="Times New Roman" pitchFamily="18" charset="0"/>
                <a:cs typeface="Times New Roman" pitchFamily="18" charset="0"/>
              </a:rPr>
              <a:t> &lt; </a:t>
            </a:r>
            <a:r>
              <a:rPr lang="en-US" sz="2200" dirty="0" smtClean="0">
                <a:solidFill>
                  <a:srgbClr val="FF0000"/>
                </a:solidFill>
                <a:latin typeface="Times New Roman" pitchFamily="18" charset="0"/>
                <a:cs typeface="Times New Roman" pitchFamily="18" charset="0"/>
              </a:rPr>
              <a:t>n</a:t>
            </a:r>
            <a:r>
              <a:rPr lang="en-US" sz="2200" dirty="0" smtClean="0">
                <a:solidFill>
                  <a:schemeClr val="accent1"/>
                </a:solidFill>
                <a:latin typeface="Times New Roman" pitchFamily="18" charset="0"/>
                <a:cs typeface="Times New Roman" pitchFamily="18" charset="0"/>
              </a:rPr>
              <a:t>; </a:t>
            </a:r>
            <a:r>
              <a:rPr lang="en-US" sz="2200" dirty="0" err="1" smtClean="0">
                <a:solidFill>
                  <a:schemeClr val="accent1"/>
                </a:solidFill>
                <a:latin typeface="Times New Roman" pitchFamily="18" charset="0"/>
                <a:cs typeface="Times New Roman" pitchFamily="18" charset="0"/>
              </a:rPr>
              <a:t>i</a:t>
            </a:r>
            <a:r>
              <a:rPr lang="en-US" sz="2200" dirty="0" smtClean="0">
                <a:solidFill>
                  <a:srgbClr val="FF0000"/>
                </a:solidFill>
                <a:latin typeface="Times New Roman" pitchFamily="18" charset="0"/>
                <a:cs typeface="Times New Roman" pitchFamily="18" charset="0"/>
              </a:rPr>
              <a:t>++</a:t>
            </a:r>
            <a:r>
              <a:rPr lang="en-US" sz="2200" dirty="0" smtClean="0">
                <a:solidFill>
                  <a:schemeClr val="accent1"/>
                </a:solidFill>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 &lt;&lt; a[</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&lt;&lt; " “ ;</a:t>
            </a:r>
            <a:endParaRPr lang="en-US" sz="2200" dirty="0" smtClean="0">
              <a:solidFill>
                <a:srgbClr val="FF0000"/>
              </a:solidFill>
              <a:latin typeface="Times New Roman" pitchFamily="18" charset="0"/>
              <a:cs typeface="Times New Roman" pitchFamily="18" charset="0"/>
            </a:endParaRPr>
          </a:p>
          <a:p>
            <a:pPr lvl="1">
              <a:lnSpc>
                <a:spcPct val="80000"/>
              </a:lnSpc>
              <a:buFont typeface="Monotype Sorts" pitchFamily="2" charset="2"/>
              <a:buNone/>
            </a:pPr>
            <a:r>
              <a:rPr lang="en-US" sz="2200" dirty="0" err="1" smtClean="0">
                <a:latin typeface="Times New Roman" pitchFamily="18" charset="0"/>
                <a:cs typeface="Times New Roman" pitchFamily="18" charset="0"/>
              </a:rPr>
              <a:t>cout</a:t>
            </a:r>
            <a:r>
              <a:rPr lang="en-US" sz="2200" dirty="0" smtClean="0">
                <a:latin typeface="Times New Roman" pitchFamily="18" charset="0"/>
                <a:cs typeface="Times New Roman" pitchFamily="18" charset="0"/>
              </a:rPr>
              <a:t> &lt;&lt; "The integers in reverser order are: "; </a:t>
            </a:r>
          </a:p>
          <a:p>
            <a:pPr>
              <a:lnSpc>
                <a:spcPct val="80000"/>
              </a:lnSpc>
              <a:buFont typeface="Monotype Sorts" pitchFamily="2" charset="2"/>
              <a:buNone/>
            </a:pPr>
            <a:r>
              <a:rPr lang="en-US" sz="2200" dirty="0" smtClean="0">
                <a:solidFill>
                  <a:srgbClr val="FF0000"/>
                </a:solidFill>
                <a:latin typeface="Times New Roman" pitchFamily="18" charset="0"/>
                <a:cs typeface="Times New Roman" pitchFamily="18" charset="0"/>
              </a:rPr>
              <a:t>      // Display array elements in reverse order.  Index begins from 9</a:t>
            </a:r>
          </a:p>
          <a:p>
            <a:pPr lvl="1">
              <a:lnSpc>
                <a:spcPct val="80000"/>
              </a:lnSpc>
              <a:buFont typeface="Monotype Sorts" pitchFamily="2" charset="2"/>
              <a:buNone/>
            </a:pPr>
            <a:r>
              <a:rPr lang="en-US" sz="2200" dirty="0" smtClean="0">
                <a:solidFill>
                  <a:schemeClr val="accent1"/>
                </a:solidFill>
                <a:latin typeface="Times New Roman" pitchFamily="18" charset="0"/>
                <a:cs typeface="Times New Roman" pitchFamily="18" charset="0"/>
              </a:rPr>
              <a:t>for(i = </a:t>
            </a:r>
            <a:r>
              <a:rPr lang="en-US" sz="2200" dirty="0" smtClean="0">
                <a:solidFill>
                  <a:srgbClr val="FF0000"/>
                </a:solidFill>
                <a:latin typeface="Times New Roman" pitchFamily="18" charset="0"/>
                <a:cs typeface="Times New Roman" pitchFamily="18" charset="0"/>
              </a:rPr>
              <a:t>n-1</a:t>
            </a:r>
            <a:r>
              <a:rPr lang="en-US" sz="2200" dirty="0" smtClean="0">
                <a:solidFill>
                  <a:schemeClr val="accent1"/>
                </a:solidFill>
                <a:latin typeface="Times New Roman" pitchFamily="18" charset="0"/>
                <a:cs typeface="Times New Roman" pitchFamily="18" charset="0"/>
              </a:rPr>
              <a:t>; i &gt;= </a:t>
            </a:r>
            <a:r>
              <a:rPr lang="en-US" sz="2200" dirty="0" smtClean="0">
                <a:solidFill>
                  <a:srgbClr val="FF0000"/>
                </a:solidFill>
                <a:latin typeface="Times New Roman" pitchFamily="18" charset="0"/>
                <a:cs typeface="Times New Roman" pitchFamily="18" charset="0"/>
              </a:rPr>
              <a:t>0</a:t>
            </a:r>
            <a:r>
              <a:rPr lang="en-US" sz="2200" dirty="0" smtClean="0">
                <a:solidFill>
                  <a:schemeClr val="accent1"/>
                </a:solidFill>
                <a:latin typeface="Times New Roman" pitchFamily="18" charset="0"/>
                <a:cs typeface="Times New Roman" pitchFamily="18" charset="0"/>
              </a:rPr>
              <a:t>; i</a:t>
            </a:r>
            <a:r>
              <a:rPr lang="en-US" sz="2200" dirty="0" smtClean="0">
                <a:solidFill>
                  <a:srgbClr val="FF0000"/>
                </a:solidFill>
                <a:latin typeface="Times New Roman" pitchFamily="18" charset="0"/>
                <a:cs typeface="Times New Roman" pitchFamily="18" charset="0"/>
              </a:rPr>
              <a:t>--</a:t>
            </a:r>
            <a:r>
              <a:rPr lang="en-US" sz="2200" dirty="0" smtClean="0">
                <a:solidFill>
                  <a:schemeClr val="accent1"/>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 cout &lt;&lt; a[i] &lt;&lt; " “ ;</a:t>
            </a:r>
          </a:p>
          <a:p>
            <a:pPr lvl="1">
              <a:lnSpc>
                <a:spcPct val="80000"/>
              </a:lnSpc>
              <a:buFont typeface="Monotype Sorts" pitchFamily="2" charset="2"/>
              <a:buNone/>
            </a:pPr>
            <a:r>
              <a:rPr lang="en-US" sz="2200" dirty="0" smtClean="0">
                <a:latin typeface="Times New Roman" pitchFamily="18" charset="0"/>
                <a:cs typeface="Times New Roman" pitchFamily="18" charset="0"/>
              </a:rPr>
              <a:t>return 0;   </a:t>
            </a:r>
          </a:p>
          <a:p>
            <a:pPr>
              <a:lnSpc>
                <a:spcPct val="80000"/>
              </a:lnSpc>
              <a:buFont typeface="Monotype Sorts" pitchFamily="2" charset="2"/>
              <a:buNone/>
            </a:pPr>
            <a:r>
              <a:rPr lang="en-US" sz="2200" dirty="0" smtClean="0">
                <a:latin typeface="Times New Roman" pitchFamily="18" charset="0"/>
                <a:cs typeface="Times New Roman" pitchFamily="18" charset="0"/>
              </a:rPr>
              <a:t>}</a:t>
            </a:r>
            <a:endParaRPr lang="en-US" sz="2200" b="1" dirty="0" smtClean="0">
              <a:solidFill>
                <a:srgbClr val="7030A0"/>
              </a:solidFill>
            </a:endParaRP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914400"/>
          </a:xfrm>
        </p:spPr>
        <p:txBody>
          <a:bodyPr/>
          <a:lstStyle/>
          <a:p>
            <a:r>
              <a:rPr lang="en-US" sz="3600" dirty="0" smtClean="0">
                <a:latin typeface="Times New Roman" pitchFamily="18" charset="0"/>
                <a:cs typeface="Times New Roman" pitchFamily="18" charset="0"/>
              </a:rPr>
              <a:t>Algorithm for converting the given decimal number into binary</a:t>
            </a:r>
          </a:p>
        </p:txBody>
      </p:sp>
      <p:sp>
        <p:nvSpPr>
          <p:cNvPr id="3075" name="Content Placeholder 2"/>
          <p:cNvSpPr>
            <a:spLocks noGrp="1"/>
          </p:cNvSpPr>
          <p:nvPr>
            <p:ph idx="1"/>
          </p:nvPr>
        </p:nvSpPr>
        <p:spPr>
          <a:xfrm>
            <a:off x="304800" y="1219200"/>
            <a:ext cx="8686800" cy="5334000"/>
          </a:xfrm>
        </p:spPr>
        <p:txBody>
          <a:bodyPr/>
          <a:lstStyle/>
          <a:p>
            <a:pPr>
              <a:buNone/>
            </a:pPr>
            <a:r>
              <a:rPr lang="en-IN" sz="2400" dirty="0" smtClean="0">
                <a:solidFill>
                  <a:srgbClr val="FF0000"/>
                </a:solidFill>
              </a:rPr>
              <a:t>Algorithm -</a:t>
            </a:r>
          </a:p>
          <a:p>
            <a:pPr lvl="1"/>
            <a:r>
              <a:rPr lang="en-US" sz="2400" dirty="0" smtClean="0">
                <a:latin typeface="Times New Roman" pitchFamily="18" charset="0"/>
                <a:cs typeface="Times New Roman" pitchFamily="18" charset="0"/>
              </a:rPr>
              <a:t>int b[10] ; </a:t>
            </a:r>
            <a:r>
              <a:rPr lang="en-US" sz="2000" dirty="0" smtClean="0">
                <a:solidFill>
                  <a:srgbClr val="FF0000"/>
                </a:solidFill>
                <a:latin typeface="Times New Roman" pitchFamily="18" charset="0"/>
                <a:cs typeface="Times New Roman" pitchFamily="18" charset="0"/>
              </a:rPr>
              <a:t>//declare array a of size 10</a:t>
            </a:r>
            <a:r>
              <a:rPr lang="en-US" sz="2000" dirty="0" smtClean="0">
                <a:solidFill>
                  <a:srgbClr val="FF0000"/>
                </a:solidFill>
              </a:rPr>
              <a:t>  to store the digits of binary number </a:t>
            </a:r>
          </a:p>
          <a:p>
            <a:pPr lvl="1"/>
            <a:r>
              <a:rPr lang="en-US" sz="2400" dirty="0" smtClean="0"/>
              <a:t>Input n  </a:t>
            </a:r>
            <a:r>
              <a:rPr lang="en-US" sz="2400" dirty="0" smtClean="0">
                <a:solidFill>
                  <a:srgbClr val="FF0000"/>
                </a:solidFill>
              </a:rPr>
              <a:t>// read the decimal number</a:t>
            </a:r>
          </a:p>
          <a:p>
            <a:pPr lvl="1"/>
            <a:r>
              <a:rPr lang="en-US" sz="2400" dirty="0" smtClean="0"/>
              <a:t>Let  m = n, i = 1;</a:t>
            </a:r>
          </a:p>
          <a:p>
            <a:pPr lvl="1"/>
            <a:r>
              <a:rPr lang="en-US" sz="2400" dirty="0" smtClean="0"/>
              <a:t>while  n is greater than or equal to 0 </a:t>
            </a:r>
          </a:p>
          <a:p>
            <a:pPr lvl="2"/>
            <a:r>
              <a:rPr lang="en-US" dirty="0" smtClean="0"/>
              <a:t>b[i] = n % 2; </a:t>
            </a:r>
          </a:p>
          <a:p>
            <a:pPr lvl="2"/>
            <a:r>
              <a:rPr lang="en-US" dirty="0" smtClean="0"/>
              <a:t> i = i + 1 ;  n = n/2;</a:t>
            </a:r>
          </a:p>
          <a:p>
            <a:pPr lvl="1">
              <a:buNone/>
            </a:pPr>
            <a:r>
              <a:rPr lang="en-US" dirty="0" smtClean="0">
                <a:solidFill>
                  <a:srgbClr val="FF0000"/>
                </a:solidFill>
              </a:rPr>
              <a:t>// Display the remainders in reverse order. Why ?</a:t>
            </a:r>
          </a:p>
          <a:p>
            <a:pPr lvl="1" eaLnBrk="1" hangingPunct="1"/>
            <a:r>
              <a:rPr lang="en-US" dirty="0" smtClean="0"/>
              <a:t>i = i – 1;</a:t>
            </a:r>
          </a:p>
          <a:p>
            <a:pPr lvl="1" eaLnBrk="1" hangingPunct="1"/>
            <a:r>
              <a:rPr lang="en-US" dirty="0" smtClean="0"/>
              <a:t>while i is greater than or equal to 1</a:t>
            </a:r>
            <a:endParaRPr lang="en-US" sz="2400" dirty="0" smtClean="0">
              <a:solidFill>
                <a:srgbClr val="FF0000"/>
              </a:solidFill>
            </a:endParaRPr>
          </a:p>
          <a:p>
            <a:pPr lvl="2" eaLnBrk="1" hangingPunct="1"/>
            <a:r>
              <a:rPr lang="en-US" dirty="0" smtClean="0"/>
              <a:t>output a[i];   i = i – 1;</a:t>
            </a:r>
          </a:p>
          <a:p>
            <a:pPr lvl="1"/>
            <a:endParaRPr lang="en-US" sz="2400" dirty="0" smtClean="0"/>
          </a:p>
          <a:p>
            <a:pPr>
              <a:spcBef>
                <a:spcPct val="0"/>
              </a:spcBef>
            </a:pPr>
            <a:endParaRPr lang="en-US" dirty="0" smtClean="0"/>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685800"/>
          </a:xfrm>
        </p:spPr>
        <p:txBody>
          <a:bodyPr/>
          <a:lstStyle/>
          <a:p>
            <a:r>
              <a:rPr lang="en-US" sz="3600" dirty="0" smtClean="0">
                <a:latin typeface="Times New Roman" pitchFamily="18" charset="0"/>
                <a:cs typeface="Times New Roman" pitchFamily="18" charset="0"/>
              </a:rPr>
              <a:t>Program for converting the given decimal number into binary</a:t>
            </a:r>
          </a:p>
        </p:txBody>
      </p:sp>
      <p:sp>
        <p:nvSpPr>
          <p:cNvPr id="3075" name="Content Placeholder 2"/>
          <p:cNvSpPr>
            <a:spLocks noGrp="1"/>
          </p:cNvSpPr>
          <p:nvPr>
            <p:ph idx="1"/>
          </p:nvPr>
        </p:nvSpPr>
        <p:spPr>
          <a:xfrm>
            <a:off x="304800" y="990600"/>
            <a:ext cx="8686800" cy="5562600"/>
          </a:xfrm>
        </p:spPr>
        <p:txBody>
          <a:bodyPr/>
          <a:lstStyle/>
          <a:p>
            <a:pPr>
              <a:spcBef>
                <a:spcPct val="0"/>
              </a:spcBef>
              <a:buNone/>
            </a:pPr>
            <a:r>
              <a:rPr lang="en-US" sz="2400" dirty="0" smtClean="0"/>
              <a:t>#include &lt;iostream&gt;</a:t>
            </a:r>
          </a:p>
          <a:p>
            <a:pPr>
              <a:spcBef>
                <a:spcPct val="0"/>
              </a:spcBef>
              <a:buNone/>
            </a:pPr>
            <a:r>
              <a:rPr lang="en-US" sz="2400" dirty="0" smtClean="0"/>
              <a:t>using namespace std;</a:t>
            </a:r>
          </a:p>
          <a:p>
            <a:pPr>
              <a:spcBef>
                <a:spcPct val="0"/>
              </a:spcBef>
              <a:buNone/>
            </a:pPr>
            <a:r>
              <a:rPr lang="en-US" sz="2400" dirty="0" smtClean="0"/>
              <a:t>int main ( ) </a:t>
            </a:r>
          </a:p>
          <a:p>
            <a:pPr>
              <a:spcBef>
                <a:spcPct val="0"/>
              </a:spcBef>
              <a:buNone/>
            </a:pPr>
            <a:r>
              <a:rPr lang="en-US" sz="2400" dirty="0" smtClean="0"/>
              <a:t>{   int i = 0, b[32], m, n; </a:t>
            </a:r>
            <a:r>
              <a:rPr lang="en-US" sz="2000" dirty="0" smtClean="0">
                <a:solidFill>
                  <a:srgbClr val="FF0000"/>
                </a:solidFill>
              </a:rPr>
              <a:t>// array b is used to store the digits of binary number </a:t>
            </a:r>
          </a:p>
          <a:p>
            <a:pPr>
              <a:spcBef>
                <a:spcPct val="0"/>
              </a:spcBef>
              <a:buNone/>
            </a:pPr>
            <a:r>
              <a:rPr lang="en-US" sz="2400" dirty="0" smtClean="0">
                <a:solidFill>
                  <a:srgbClr val="FF0000"/>
                </a:solidFill>
              </a:rPr>
              <a:t>    // Read a decimal number</a:t>
            </a:r>
          </a:p>
          <a:p>
            <a:pPr>
              <a:spcBef>
                <a:spcPct val="0"/>
              </a:spcBef>
              <a:buNone/>
            </a:pPr>
            <a:r>
              <a:rPr lang="en-US" sz="2400" dirty="0" smtClean="0"/>
              <a:t>    cout &lt;&lt; "Enter  a  number: ";   </a:t>
            </a:r>
          </a:p>
          <a:p>
            <a:pPr>
              <a:spcBef>
                <a:spcPct val="0"/>
              </a:spcBef>
              <a:buNone/>
            </a:pPr>
            <a:r>
              <a:rPr lang="en-US" sz="2400" dirty="0" smtClean="0"/>
              <a:t>    cin &gt;&gt; n;</a:t>
            </a:r>
          </a:p>
          <a:p>
            <a:pPr>
              <a:spcBef>
                <a:spcPct val="0"/>
              </a:spcBef>
              <a:buNone/>
            </a:pPr>
            <a:r>
              <a:rPr lang="en-US" sz="2400" dirty="0" smtClean="0"/>
              <a:t>    m = n ;  </a:t>
            </a:r>
            <a:r>
              <a:rPr lang="en-US" sz="2400" dirty="0" smtClean="0">
                <a:solidFill>
                  <a:srgbClr val="FF0000"/>
                </a:solidFill>
              </a:rPr>
              <a:t>// copy of n</a:t>
            </a:r>
          </a:p>
          <a:p>
            <a:pPr>
              <a:spcBef>
                <a:spcPct val="0"/>
              </a:spcBef>
              <a:buNone/>
            </a:pPr>
            <a:r>
              <a:rPr lang="en-US" sz="2400" dirty="0" smtClean="0"/>
              <a:t>    </a:t>
            </a:r>
            <a:r>
              <a:rPr lang="en-US" sz="2400" dirty="0" smtClean="0">
                <a:solidFill>
                  <a:srgbClr val="FF0000"/>
                </a:solidFill>
              </a:rPr>
              <a:t>// convert the decimal number n into binar</a:t>
            </a:r>
            <a:r>
              <a:rPr lang="en-US" sz="2400" dirty="0" smtClean="0"/>
              <a:t>y</a:t>
            </a:r>
          </a:p>
          <a:p>
            <a:pPr>
              <a:spcBef>
                <a:spcPct val="0"/>
              </a:spcBef>
              <a:buNone/>
            </a:pPr>
            <a:r>
              <a:rPr lang="en-US" sz="2400" dirty="0" smtClean="0"/>
              <a:t>     while (n &gt; 0)</a:t>
            </a:r>
          </a:p>
          <a:p>
            <a:pPr>
              <a:spcBef>
                <a:spcPct val="0"/>
              </a:spcBef>
              <a:buNone/>
            </a:pPr>
            <a:r>
              <a:rPr lang="en-US" sz="2400" dirty="0" smtClean="0"/>
              <a:t>     { b[i] = n % 2;  n= n/2; </a:t>
            </a:r>
            <a:r>
              <a:rPr lang="en-US" sz="2400" dirty="0" err="1" smtClean="0"/>
              <a:t>i</a:t>
            </a:r>
            <a:r>
              <a:rPr lang="en-US" sz="2400" dirty="0" smtClean="0"/>
              <a:t>++; }</a:t>
            </a:r>
          </a:p>
          <a:p>
            <a:pPr>
              <a:spcBef>
                <a:spcPct val="0"/>
              </a:spcBef>
              <a:buNone/>
            </a:pPr>
            <a:r>
              <a:rPr lang="en-US" sz="2400" dirty="0" smtClean="0">
                <a:solidFill>
                  <a:srgbClr val="FF0000"/>
                </a:solidFill>
              </a:rPr>
              <a:t>     // Display digits in reverse order.  Index begins from i -1 ? </a:t>
            </a:r>
          </a:p>
          <a:p>
            <a:pPr>
              <a:spcBef>
                <a:spcPct val="0"/>
              </a:spcBef>
              <a:buNone/>
            </a:pPr>
            <a:r>
              <a:rPr lang="en-US" sz="2400" dirty="0" smtClean="0"/>
              <a:t>    for(</a:t>
            </a:r>
            <a:r>
              <a:rPr lang="en-US" sz="2400" dirty="0" err="1" smtClean="0"/>
              <a:t>int</a:t>
            </a:r>
            <a:r>
              <a:rPr lang="en-US" sz="2400" dirty="0" smtClean="0"/>
              <a:t> j = i - 1; j &gt;= 0; j--)  cout &lt;&lt; b[j] ;</a:t>
            </a:r>
          </a:p>
          <a:p>
            <a:pPr>
              <a:spcBef>
                <a:spcPct val="0"/>
              </a:spcBef>
              <a:buNone/>
            </a:pPr>
            <a:r>
              <a:rPr lang="en-US" sz="2400" dirty="0" smtClean="0"/>
              <a:t>    return 0;   </a:t>
            </a:r>
          </a:p>
          <a:p>
            <a:pPr>
              <a:spcBef>
                <a:spcPct val="0"/>
              </a:spcBef>
              <a:buNone/>
            </a:pPr>
            <a:r>
              <a:rPr lang="en-US" sz="2400" dirty="0" smtClean="0"/>
              <a:t>}</a:t>
            </a:r>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914400"/>
          </a:xfrm>
        </p:spPr>
        <p:txBody>
          <a:bodyPr/>
          <a:lstStyle/>
          <a:p>
            <a:r>
              <a:rPr lang="en-US" sz="3600" dirty="0" smtClean="0">
                <a:latin typeface="Times New Roman" pitchFamily="18" charset="0"/>
                <a:cs typeface="Times New Roman" pitchFamily="18" charset="0"/>
              </a:rPr>
              <a:t>Computation of decimal to binary</a:t>
            </a:r>
          </a:p>
        </p:txBody>
      </p:sp>
      <p:sp>
        <p:nvSpPr>
          <p:cNvPr id="3075" name="Content Placeholder 2"/>
          <p:cNvSpPr>
            <a:spLocks noGrp="1"/>
          </p:cNvSpPr>
          <p:nvPr>
            <p:ph idx="1"/>
          </p:nvPr>
        </p:nvSpPr>
        <p:spPr>
          <a:xfrm>
            <a:off x="304800" y="1219200"/>
            <a:ext cx="8686800" cy="5334000"/>
          </a:xfrm>
        </p:spPr>
        <p:txBody>
          <a:bodyPr/>
          <a:lstStyle/>
          <a:p>
            <a:pPr>
              <a:spcBef>
                <a:spcPct val="0"/>
              </a:spcBef>
            </a:pPr>
            <a:r>
              <a:rPr lang="en-US" sz="2800" dirty="0" smtClean="0"/>
              <a:t>Consider a decimal number n = 23.</a:t>
            </a:r>
          </a:p>
          <a:p>
            <a:pPr>
              <a:spcBef>
                <a:spcPct val="0"/>
              </a:spcBef>
            </a:pPr>
            <a:r>
              <a:rPr lang="en-US" sz="2800" dirty="0" smtClean="0"/>
              <a:t>The binary representation of 23 is 10111</a:t>
            </a:r>
          </a:p>
          <a:p>
            <a:pPr>
              <a:spcBef>
                <a:spcPct val="0"/>
              </a:spcBef>
              <a:buNone/>
            </a:pPr>
            <a:r>
              <a:rPr lang="en-US" sz="2800" dirty="0" smtClean="0"/>
              <a:t>	</a:t>
            </a:r>
            <a:r>
              <a:rPr lang="en-US" sz="2800" dirty="0" err="1" smtClean="0"/>
              <a:t>i</a:t>
            </a:r>
            <a:r>
              <a:rPr lang="en-US" sz="2800" dirty="0" smtClean="0"/>
              <a:t>=0, n=23	 </a:t>
            </a:r>
            <a:r>
              <a:rPr lang="en-US" sz="2800" dirty="0" smtClean="0">
                <a:solidFill>
                  <a:srgbClr val="FF0000"/>
                </a:solidFill>
              </a:rPr>
              <a:t>=&gt;</a:t>
            </a:r>
            <a:r>
              <a:rPr lang="en-US" sz="2800" dirty="0" smtClean="0"/>
              <a:t>	b[0] = n % 2 = 1	</a:t>
            </a:r>
            <a:r>
              <a:rPr lang="en-US" sz="2800" dirty="0" smtClean="0">
                <a:solidFill>
                  <a:srgbClr val="FF0000"/>
                </a:solidFill>
              </a:rPr>
              <a:t>=&gt;</a:t>
            </a:r>
            <a:r>
              <a:rPr lang="en-US" sz="2800" dirty="0" smtClean="0"/>
              <a:t> 	n = n/2</a:t>
            </a:r>
          </a:p>
          <a:p>
            <a:pPr>
              <a:spcBef>
                <a:spcPct val="0"/>
              </a:spcBef>
              <a:buNone/>
            </a:pPr>
            <a:r>
              <a:rPr lang="en-US" sz="2800" dirty="0" smtClean="0"/>
              <a:t>	</a:t>
            </a:r>
            <a:r>
              <a:rPr lang="en-US" sz="2800" dirty="0" err="1" smtClean="0"/>
              <a:t>i</a:t>
            </a:r>
            <a:r>
              <a:rPr lang="en-US" sz="2800" dirty="0" smtClean="0"/>
              <a:t>=1, n = 11 </a:t>
            </a:r>
            <a:r>
              <a:rPr lang="en-US" sz="2800" dirty="0" smtClean="0">
                <a:solidFill>
                  <a:srgbClr val="FF0000"/>
                </a:solidFill>
              </a:rPr>
              <a:t>=&gt;</a:t>
            </a:r>
            <a:r>
              <a:rPr lang="en-US" sz="2800" dirty="0" smtClean="0"/>
              <a:t>	b[1] = n % 2 = 1	</a:t>
            </a:r>
            <a:r>
              <a:rPr lang="en-US" sz="2800" dirty="0" smtClean="0">
                <a:solidFill>
                  <a:srgbClr val="FF0000"/>
                </a:solidFill>
              </a:rPr>
              <a:t>=&gt;</a:t>
            </a:r>
            <a:r>
              <a:rPr lang="en-US" sz="2800" dirty="0" smtClean="0"/>
              <a:t>	n = n/2</a:t>
            </a:r>
          </a:p>
          <a:p>
            <a:pPr>
              <a:spcBef>
                <a:spcPct val="0"/>
              </a:spcBef>
              <a:buNone/>
            </a:pPr>
            <a:r>
              <a:rPr lang="en-US" sz="2800" dirty="0" smtClean="0"/>
              <a:t>	</a:t>
            </a:r>
            <a:r>
              <a:rPr lang="en-US" sz="2800" dirty="0" err="1" smtClean="0"/>
              <a:t>i</a:t>
            </a:r>
            <a:r>
              <a:rPr lang="en-US" sz="2800" dirty="0" smtClean="0"/>
              <a:t>=2, n = 5	 </a:t>
            </a:r>
            <a:r>
              <a:rPr lang="en-US" sz="2800" dirty="0" smtClean="0">
                <a:solidFill>
                  <a:srgbClr val="FF0000"/>
                </a:solidFill>
              </a:rPr>
              <a:t>=&gt;</a:t>
            </a:r>
            <a:r>
              <a:rPr lang="en-US" sz="2800" dirty="0" smtClean="0"/>
              <a:t>	b[2] = n % 2 = 1 	</a:t>
            </a:r>
            <a:r>
              <a:rPr lang="en-US" sz="2800" dirty="0" smtClean="0">
                <a:solidFill>
                  <a:srgbClr val="FF0000"/>
                </a:solidFill>
              </a:rPr>
              <a:t>=&gt;</a:t>
            </a:r>
            <a:r>
              <a:rPr lang="en-US" sz="2800" dirty="0" smtClean="0"/>
              <a:t>	n = n/2</a:t>
            </a:r>
          </a:p>
          <a:p>
            <a:pPr>
              <a:spcBef>
                <a:spcPct val="0"/>
              </a:spcBef>
              <a:buNone/>
            </a:pPr>
            <a:r>
              <a:rPr lang="en-US" sz="2800" dirty="0" smtClean="0"/>
              <a:t>	</a:t>
            </a:r>
            <a:r>
              <a:rPr lang="en-US" sz="2800" dirty="0" err="1" smtClean="0"/>
              <a:t>i</a:t>
            </a:r>
            <a:r>
              <a:rPr lang="en-US" sz="2800" dirty="0" smtClean="0"/>
              <a:t>=3, n = 2	 </a:t>
            </a:r>
            <a:r>
              <a:rPr lang="en-US" sz="2800" dirty="0" smtClean="0">
                <a:solidFill>
                  <a:srgbClr val="FF0000"/>
                </a:solidFill>
              </a:rPr>
              <a:t>=&gt;</a:t>
            </a:r>
            <a:r>
              <a:rPr lang="en-US" sz="2800" dirty="0" smtClean="0"/>
              <a:t>	b[3] = n % 2 = 0 	</a:t>
            </a:r>
            <a:r>
              <a:rPr lang="en-US" sz="2800" dirty="0" smtClean="0">
                <a:solidFill>
                  <a:srgbClr val="FF0000"/>
                </a:solidFill>
              </a:rPr>
              <a:t>=&gt;</a:t>
            </a:r>
            <a:r>
              <a:rPr lang="en-US" sz="2800" dirty="0" smtClean="0"/>
              <a:t>	n = n/2</a:t>
            </a:r>
          </a:p>
          <a:p>
            <a:pPr>
              <a:spcBef>
                <a:spcPct val="0"/>
              </a:spcBef>
              <a:buNone/>
            </a:pPr>
            <a:r>
              <a:rPr lang="en-US" sz="2800" dirty="0" smtClean="0"/>
              <a:t>	</a:t>
            </a:r>
            <a:r>
              <a:rPr lang="en-US" sz="2800" dirty="0" err="1" smtClean="0"/>
              <a:t>i</a:t>
            </a:r>
            <a:r>
              <a:rPr lang="en-US" sz="2800" dirty="0" smtClean="0"/>
              <a:t>=4, n = 1	 </a:t>
            </a:r>
            <a:r>
              <a:rPr lang="en-US" sz="2800" dirty="0" smtClean="0">
                <a:solidFill>
                  <a:srgbClr val="FF0000"/>
                </a:solidFill>
              </a:rPr>
              <a:t>=&gt;</a:t>
            </a:r>
            <a:r>
              <a:rPr lang="en-US" sz="2800" dirty="0" smtClean="0"/>
              <a:t>	b[4] = n % 2 = 1 	</a:t>
            </a:r>
            <a:r>
              <a:rPr lang="en-US" sz="2800" dirty="0" smtClean="0">
                <a:solidFill>
                  <a:srgbClr val="FF0000"/>
                </a:solidFill>
              </a:rPr>
              <a:t>=&gt;</a:t>
            </a:r>
            <a:r>
              <a:rPr lang="en-US" sz="2800" dirty="0" smtClean="0"/>
              <a:t>	n = n/2</a:t>
            </a:r>
          </a:p>
          <a:p>
            <a:pPr>
              <a:spcBef>
                <a:spcPct val="0"/>
              </a:spcBef>
              <a:buNone/>
            </a:pPr>
            <a:r>
              <a:rPr lang="en-US" sz="2800" dirty="0" smtClean="0"/>
              <a:t>	</a:t>
            </a:r>
            <a:r>
              <a:rPr lang="en-US" sz="2800" dirty="0" err="1" smtClean="0"/>
              <a:t>i</a:t>
            </a:r>
            <a:r>
              <a:rPr lang="en-US" sz="2800" dirty="0" smtClean="0"/>
              <a:t>=5, n = 0		</a:t>
            </a:r>
          </a:p>
          <a:p>
            <a:pPr>
              <a:spcBef>
                <a:spcPct val="0"/>
              </a:spcBef>
            </a:pPr>
            <a:r>
              <a:rPr lang="en-US" sz="2800" dirty="0" smtClean="0"/>
              <a:t>As the computation results in reverse order of bits. </a:t>
            </a:r>
          </a:p>
          <a:p>
            <a:pPr>
              <a:spcBef>
                <a:spcPct val="0"/>
              </a:spcBef>
            </a:pPr>
            <a:r>
              <a:rPr lang="en-US" sz="2800" dirty="0" smtClean="0"/>
              <a:t>Need to print the binary values from last to first</a:t>
            </a:r>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Reverse the elements in an array</a:t>
            </a:r>
            <a:endParaRPr lang="en-IN" dirty="0"/>
          </a:p>
        </p:txBody>
      </p:sp>
      <p:sp>
        <p:nvSpPr>
          <p:cNvPr id="3" name="Content Placeholder 2"/>
          <p:cNvSpPr>
            <a:spLocks noGrp="1"/>
          </p:cNvSpPr>
          <p:nvPr>
            <p:ph idx="1"/>
          </p:nvPr>
        </p:nvSpPr>
        <p:spPr/>
        <p:txBody>
          <a:bodyPr/>
          <a:lstStyle/>
          <a:p>
            <a:r>
              <a:rPr lang="en-IN" dirty="0" smtClean="0"/>
              <a:t>Consider an array a containing n elements of type int. </a:t>
            </a:r>
          </a:p>
          <a:p>
            <a:r>
              <a:rPr lang="en-IN" dirty="0" smtClean="0"/>
              <a:t>Can the elements of the array be reversed in place?</a:t>
            </a:r>
          </a:p>
          <a:p>
            <a:r>
              <a:rPr lang="en-IN" dirty="0" smtClean="0"/>
              <a:t>In place means – No additional memory can be used except for some identifiers.</a:t>
            </a:r>
          </a:p>
          <a:p>
            <a:r>
              <a:rPr lang="en-IN" dirty="0" smtClean="0"/>
              <a:t>Consider two indices </a:t>
            </a:r>
            <a:r>
              <a:rPr lang="en-IN" dirty="0" err="1" smtClean="0"/>
              <a:t>i</a:t>
            </a:r>
            <a:r>
              <a:rPr lang="en-IN" dirty="0" smtClean="0"/>
              <a:t> and j of the array and swap elements a[</a:t>
            </a:r>
            <a:r>
              <a:rPr lang="en-IN" dirty="0" err="1" smtClean="0"/>
              <a:t>i</a:t>
            </a:r>
            <a:r>
              <a:rPr lang="en-IN" dirty="0" smtClean="0"/>
              <a:t>] and a[j].</a:t>
            </a:r>
            <a:endParaRPr lang="en-IN" dirty="0"/>
          </a:p>
        </p:txBody>
      </p:sp>
      <p:sp>
        <p:nvSpPr>
          <p:cNvPr id="4" name="Footer Placeholder 3"/>
          <p:cNvSpPr>
            <a:spLocks noGrp="1"/>
          </p:cNvSpPr>
          <p:nvPr>
            <p:ph type="ftr" sz="quarter" idx="11"/>
          </p:nvPr>
        </p:nvSpPr>
        <p:spPr/>
        <p:txBody>
          <a:bodyPr/>
          <a:lstStyle/>
          <a:p>
            <a:pPr>
              <a:defRPr/>
            </a:pPr>
            <a:r>
              <a:rPr lang="en-US" smtClean="0"/>
              <a:t>NITW -- PSCP09</a:t>
            </a:r>
            <a:endParaRPr lang="en-US"/>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rtlCol="0">
            <a:normAutofit/>
          </a:bodyPr>
          <a:lstStyle/>
          <a:p>
            <a:pPr eaLnBrk="1" fontAlgn="auto" hangingPunct="1">
              <a:spcAft>
                <a:spcPts val="0"/>
              </a:spcAft>
              <a:defRPr/>
            </a:pPr>
            <a:r>
              <a:rPr lang="en-US" sz="4000" dirty="0" smtClean="0"/>
              <a:t>Merging of two sorted lists</a:t>
            </a:r>
          </a:p>
        </p:txBody>
      </p:sp>
      <p:sp>
        <p:nvSpPr>
          <p:cNvPr id="2051" name="Rectangle 3"/>
          <p:cNvSpPr>
            <a:spLocks noGrp="1" noChangeArrowheads="1"/>
          </p:cNvSpPr>
          <p:nvPr>
            <p:ph idx="1"/>
          </p:nvPr>
        </p:nvSpPr>
        <p:spPr>
          <a:xfrm>
            <a:off x="457200" y="1143000"/>
            <a:ext cx="8458200" cy="5181600"/>
          </a:xfrm>
        </p:spPr>
        <p:txBody>
          <a:bodyPr/>
          <a:lstStyle/>
          <a:p>
            <a:pPr eaLnBrk="1" hangingPunct="1">
              <a:spcBef>
                <a:spcPts val="0"/>
              </a:spcBef>
              <a:buNone/>
            </a:pPr>
            <a:r>
              <a:rPr lang="en-US" sz="2800" dirty="0" smtClean="0"/>
              <a:t>Consider two sorted lists a[] and b[] containing m and n elements in ascending order respectively.</a:t>
            </a:r>
          </a:p>
          <a:p>
            <a:pPr eaLnBrk="1" hangingPunct="1">
              <a:spcBef>
                <a:spcPts val="0"/>
              </a:spcBef>
              <a:buNone/>
            </a:pPr>
            <a:r>
              <a:rPr lang="en-US" sz="2800" dirty="0" smtClean="0"/>
              <a:t>To merge the two lists into another list c[] in ascending order.</a:t>
            </a:r>
          </a:p>
          <a:p>
            <a:pPr eaLnBrk="1" hangingPunct="1">
              <a:spcBef>
                <a:spcPts val="0"/>
              </a:spcBef>
              <a:buNone/>
            </a:pPr>
            <a:r>
              <a:rPr lang="en-US" sz="2800" dirty="0" smtClean="0"/>
              <a:t>Constraints: </a:t>
            </a:r>
          </a:p>
          <a:p>
            <a:pPr eaLnBrk="1" hangingPunct="1">
              <a:spcBef>
                <a:spcPts val="0"/>
              </a:spcBef>
              <a:buNone/>
            </a:pPr>
            <a:r>
              <a:rPr lang="en-US" sz="2800" dirty="0" smtClean="0"/>
              <a:t>	It is not known whether m &lt; n or m =n or m &gt; n.</a:t>
            </a:r>
          </a:p>
          <a:p>
            <a:pPr eaLnBrk="1" hangingPunct="1">
              <a:spcBef>
                <a:spcPts val="0"/>
              </a:spcBef>
              <a:buNone/>
            </a:pPr>
            <a:r>
              <a:rPr lang="en-US" sz="2800" dirty="0" smtClean="0"/>
              <a:t>	There could be some duplicate elements in a[] or b[] or by considering both. </a:t>
            </a:r>
          </a:p>
          <a:p>
            <a:pPr eaLnBrk="1" hangingPunct="1">
              <a:spcBef>
                <a:spcPts val="0"/>
              </a:spcBef>
              <a:buNone/>
            </a:pPr>
            <a:r>
              <a:rPr lang="en-US" sz="2800" dirty="0" smtClean="0"/>
              <a:t>Process:</a:t>
            </a:r>
          </a:p>
          <a:p>
            <a:pPr eaLnBrk="1" hangingPunct="1">
              <a:spcBef>
                <a:spcPts val="0"/>
              </a:spcBef>
              <a:buNone/>
            </a:pPr>
            <a:r>
              <a:rPr lang="en-US" sz="2800" dirty="0" smtClean="0"/>
              <a:t>	In each of the </a:t>
            </a:r>
            <a:r>
              <a:rPr lang="en-US" sz="2800" dirty="0" err="1" smtClean="0"/>
              <a:t>m+n</a:t>
            </a:r>
            <a:r>
              <a:rPr lang="en-US" sz="2800" dirty="0" smtClean="0"/>
              <a:t> steps, compare one element of a[] and one element of b[] and copy smaller one into c[]</a:t>
            </a:r>
          </a:p>
          <a:p>
            <a:pPr eaLnBrk="1" hangingPunct="1">
              <a:buNone/>
            </a:pPr>
            <a:endParaRPr lang="en-US" sz="2800"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p:txBody>
      </p:sp>
      <p:sp>
        <p:nvSpPr>
          <p:cNvPr id="4" name="Footer Placeholder 4"/>
          <p:cNvSpPr>
            <a:spLocks noGrp="1"/>
          </p:cNvSpPr>
          <p:nvPr>
            <p:ph type="ftr" sz="quarter" idx="11"/>
          </p:nvPr>
        </p:nvSpPr>
        <p:spPr/>
        <p:txBody>
          <a:bodyPr/>
          <a:lstStyle/>
          <a:p>
            <a:pPr>
              <a:defRPr/>
            </a:pPr>
            <a:r>
              <a:rPr lang="en-US" smtClean="0"/>
              <a:t>NITW – PSCP22</a:t>
            </a:r>
            <a:endParaRPr lang="en-US" dirty="0" smtClean="0"/>
          </a:p>
        </p:txBody>
      </p:sp>
      <p:sp>
        <p:nvSpPr>
          <p:cNvPr id="5" name="Slide Number Placeholder 5"/>
          <p:cNvSpPr>
            <a:spLocks noGrp="1"/>
          </p:cNvSpPr>
          <p:nvPr>
            <p:ph type="sldNum" sz="quarter" idx="12"/>
          </p:nvPr>
        </p:nvSpPr>
        <p:spPr/>
        <p:txBody>
          <a:bodyPr/>
          <a:lstStyle/>
          <a:p>
            <a:pPr>
              <a:defRPr/>
            </a:pPr>
            <a:fld id="{B664B48A-4C0F-4A69-ADEA-0466D287F39B}"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rtlCol="0">
            <a:normAutofit/>
          </a:bodyPr>
          <a:lstStyle/>
          <a:p>
            <a:pPr eaLnBrk="1" fontAlgn="auto" hangingPunct="1">
              <a:spcAft>
                <a:spcPts val="0"/>
              </a:spcAft>
              <a:defRPr/>
            </a:pPr>
            <a:r>
              <a:rPr lang="en-US" sz="4000" dirty="0" smtClean="0"/>
              <a:t>Merging of two sorted lists</a:t>
            </a:r>
          </a:p>
        </p:txBody>
      </p:sp>
      <p:sp>
        <p:nvSpPr>
          <p:cNvPr id="2051" name="Rectangle 3"/>
          <p:cNvSpPr>
            <a:spLocks noGrp="1" noChangeArrowheads="1"/>
          </p:cNvSpPr>
          <p:nvPr>
            <p:ph idx="1"/>
          </p:nvPr>
        </p:nvSpPr>
        <p:spPr>
          <a:xfrm>
            <a:off x="457200" y="1143000"/>
            <a:ext cx="8458200" cy="5181600"/>
          </a:xfrm>
        </p:spPr>
        <p:txBody>
          <a:bodyPr/>
          <a:lstStyle/>
          <a:p>
            <a:pPr marL="324000" eaLnBrk="1" hangingPunct="1">
              <a:spcBef>
                <a:spcPts val="0"/>
              </a:spcBef>
              <a:buNone/>
            </a:pPr>
            <a:r>
              <a:rPr lang="en-US" sz="2600" dirty="0" smtClean="0"/>
              <a:t>Algorithm:</a:t>
            </a:r>
          </a:p>
          <a:p>
            <a:pPr marL="324000" eaLnBrk="1" hangingPunct="1">
              <a:spcBef>
                <a:spcPts val="0"/>
              </a:spcBef>
              <a:buNone/>
            </a:pPr>
            <a:r>
              <a:rPr lang="en-US" sz="2600" dirty="0" smtClean="0"/>
              <a:t>	Let a[], b[] contain m and n sorted integers.</a:t>
            </a:r>
          </a:p>
          <a:p>
            <a:pPr marL="324000" eaLnBrk="1" hangingPunct="1">
              <a:spcBef>
                <a:spcPts val="0"/>
              </a:spcBef>
              <a:buNone/>
            </a:pPr>
            <a:r>
              <a:rPr lang="en-US" sz="2600" dirty="0" smtClean="0"/>
              <a:t>	Initialize </a:t>
            </a:r>
            <a:r>
              <a:rPr lang="en-US" sz="2600" dirty="0" err="1" smtClean="0"/>
              <a:t>i</a:t>
            </a:r>
            <a:r>
              <a:rPr lang="en-US" sz="2600" dirty="0" smtClean="0"/>
              <a:t>, j, k, (indices of a, b and c) to 0.</a:t>
            </a:r>
          </a:p>
          <a:p>
            <a:pPr marL="324000" eaLnBrk="1" hangingPunct="1">
              <a:spcBef>
                <a:spcPts val="0"/>
              </a:spcBef>
              <a:buNone/>
            </a:pPr>
            <a:r>
              <a:rPr lang="en-US" sz="2600" dirty="0" smtClean="0"/>
              <a:t>	while </a:t>
            </a:r>
            <a:r>
              <a:rPr lang="en-US" sz="2600" dirty="0" err="1" smtClean="0"/>
              <a:t>i</a:t>
            </a:r>
            <a:r>
              <a:rPr lang="en-US" sz="2600" dirty="0" smtClean="0"/>
              <a:t> &lt; m &amp;&amp; j &lt; n // both lists are non-empty</a:t>
            </a:r>
          </a:p>
          <a:p>
            <a:pPr marL="324000" eaLnBrk="1" hangingPunct="1">
              <a:spcBef>
                <a:spcPts val="0"/>
              </a:spcBef>
              <a:buNone/>
            </a:pPr>
            <a:r>
              <a:rPr lang="en-US" sz="2600" dirty="0" smtClean="0"/>
              <a:t>		if a[</a:t>
            </a:r>
            <a:r>
              <a:rPr lang="en-US" sz="2600" dirty="0" err="1" smtClean="0"/>
              <a:t>i</a:t>
            </a:r>
            <a:r>
              <a:rPr lang="en-US" sz="2600" dirty="0" smtClean="0"/>
              <a:t>] &lt; b[j], copy a[</a:t>
            </a:r>
            <a:r>
              <a:rPr lang="en-US" sz="2600" dirty="0" err="1" smtClean="0"/>
              <a:t>i</a:t>
            </a:r>
            <a:r>
              <a:rPr lang="en-US" sz="2600" dirty="0" smtClean="0"/>
              <a:t>] to c[k], increment </a:t>
            </a:r>
            <a:r>
              <a:rPr lang="en-US" sz="2600" dirty="0" err="1" smtClean="0"/>
              <a:t>i</a:t>
            </a:r>
            <a:r>
              <a:rPr lang="en-US" sz="2600" dirty="0" smtClean="0"/>
              <a:t> and k</a:t>
            </a:r>
          </a:p>
          <a:p>
            <a:pPr marL="324000" eaLnBrk="1" hangingPunct="1">
              <a:spcBef>
                <a:spcPts val="0"/>
              </a:spcBef>
              <a:buNone/>
            </a:pPr>
            <a:r>
              <a:rPr lang="en-US" sz="2600" dirty="0" smtClean="0"/>
              <a:t>		else copy b[j] to c[k], increment j and k</a:t>
            </a:r>
          </a:p>
          <a:p>
            <a:pPr marL="324000" eaLnBrk="1" hangingPunct="1">
              <a:spcBef>
                <a:spcPts val="0"/>
              </a:spcBef>
              <a:buNone/>
            </a:pPr>
            <a:r>
              <a:rPr lang="en-US" sz="2600" dirty="0" smtClean="0"/>
              <a:t>	</a:t>
            </a:r>
            <a:r>
              <a:rPr lang="en-US" sz="2400" dirty="0" smtClean="0"/>
              <a:t>// b is exhausted. Remaining Elements of a[] are to be copied.</a:t>
            </a:r>
            <a:endParaRPr lang="en-US" sz="2600" dirty="0" smtClean="0"/>
          </a:p>
          <a:p>
            <a:pPr marL="324000" eaLnBrk="1" hangingPunct="1">
              <a:spcBef>
                <a:spcPts val="0"/>
              </a:spcBef>
              <a:buNone/>
            </a:pPr>
            <a:r>
              <a:rPr lang="en-US" sz="2600" dirty="0" smtClean="0"/>
              <a:t>	 while </a:t>
            </a:r>
            <a:r>
              <a:rPr lang="en-US" sz="2600" dirty="0" err="1" smtClean="0"/>
              <a:t>i</a:t>
            </a:r>
            <a:r>
              <a:rPr lang="en-US" sz="2600" dirty="0" smtClean="0"/>
              <a:t> &lt; m  </a:t>
            </a:r>
          </a:p>
          <a:p>
            <a:pPr marL="324000" eaLnBrk="1" hangingPunct="1">
              <a:spcBef>
                <a:spcPts val="0"/>
              </a:spcBef>
              <a:buNone/>
            </a:pPr>
            <a:r>
              <a:rPr lang="en-US" sz="2600" dirty="0" smtClean="0"/>
              <a:t>		Copy a[</a:t>
            </a:r>
            <a:r>
              <a:rPr lang="en-US" sz="2600" dirty="0" err="1" smtClean="0"/>
              <a:t>i</a:t>
            </a:r>
            <a:r>
              <a:rPr lang="en-US" sz="2600" dirty="0" smtClean="0"/>
              <a:t>] to c[k], increment </a:t>
            </a:r>
            <a:r>
              <a:rPr lang="en-US" sz="2600" dirty="0" err="1" smtClean="0"/>
              <a:t>i</a:t>
            </a:r>
            <a:r>
              <a:rPr lang="en-US" sz="2600" dirty="0" smtClean="0"/>
              <a:t> and k</a:t>
            </a:r>
          </a:p>
          <a:p>
            <a:pPr marL="324000" eaLnBrk="1" hangingPunct="1">
              <a:spcBef>
                <a:spcPts val="0"/>
              </a:spcBef>
              <a:buNone/>
            </a:pPr>
            <a:r>
              <a:rPr lang="en-US" sz="2400" dirty="0" smtClean="0"/>
              <a:t>	// b is exhausted. Remaining Elements of a[] are to be copied.</a:t>
            </a:r>
          </a:p>
          <a:p>
            <a:pPr marL="324000" eaLnBrk="1" hangingPunct="1">
              <a:spcBef>
                <a:spcPts val="0"/>
              </a:spcBef>
              <a:buNone/>
            </a:pPr>
            <a:r>
              <a:rPr lang="en-US" sz="2600" dirty="0" smtClean="0"/>
              <a:t>	 while j &lt; n  </a:t>
            </a:r>
          </a:p>
          <a:p>
            <a:pPr marL="324000" eaLnBrk="1" hangingPunct="1">
              <a:spcBef>
                <a:spcPts val="0"/>
              </a:spcBef>
              <a:buNone/>
            </a:pPr>
            <a:r>
              <a:rPr lang="en-US" sz="2600" dirty="0" smtClean="0"/>
              <a:t>		Copy b[j] to c[k], increment j and k</a:t>
            </a:r>
          </a:p>
          <a:p>
            <a:pPr marL="324000" eaLnBrk="1" hangingPunct="1">
              <a:spcBef>
                <a:spcPts val="0"/>
              </a:spcBef>
              <a:buNone/>
            </a:pPr>
            <a:endParaRPr lang="en-US" sz="2600" dirty="0" smtClean="0"/>
          </a:p>
          <a:p>
            <a:pPr eaLnBrk="1" hangingPunct="1">
              <a:buNone/>
            </a:pPr>
            <a:endParaRPr lang="en-US" sz="2800"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p:txBody>
      </p:sp>
      <p:sp>
        <p:nvSpPr>
          <p:cNvPr id="4" name="Footer Placeholder 4"/>
          <p:cNvSpPr>
            <a:spLocks noGrp="1"/>
          </p:cNvSpPr>
          <p:nvPr>
            <p:ph type="ftr" sz="quarter" idx="11"/>
          </p:nvPr>
        </p:nvSpPr>
        <p:spPr/>
        <p:txBody>
          <a:bodyPr/>
          <a:lstStyle/>
          <a:p>
            <a:pPr>
              <a:defRPr/>
            </a:pPr>
            <a:r>
              <a:rPr lang="en-US" smtClean="0"/>
              <a:t>NITW – PSCP22</a:t>
            </a:r>
            <a:endParaRPr lang="en-US" dirty="0" smtClean="0"/>
          </a:p>
        </p:txBody>
      </p:sp>
      <p:sp>
        <p:nvSpPr>
          <p:cNvPr id="5" name="Slide Number Placeholder 5"/>
          <p:cNvSpPr>
            <a:spLocks noGrp="1"/>
          </p:cNvSpPr>
          <p:nvPr>
            <p:ph type="sldNum" sz="quarter" idx="12"/>
          </p:nvPr>
        </p:nvSpPr>
        <p:spPr/>
        <p:txBody>
          <a:bodyPr/>
          <a:lstStyle/>
          <a:p>
            <a:pPr>
              <a:defRPr/>
            </a:pPr>
            <a:fld id="{B664B48A-4C0F-4A69-ADEA-0466D287F39B}"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rtlCol="0">
            <a:normAutofit/>
          </a:bodyPr>
          <a:lstStyle/>
          <a:p>
            <a:pPr eaLnBrk="1" fontAlgn="auto" hangingPunct="1">
              <a:spcAft>
                <a:spcPts val="0"/>
              </a:spcAft>
              <a:defRPr/>
            </a:pPr>
            <a:r>
              <a:rPr lang="en-US" sz="4000" dirty="0" smtClean="0"/>
              <a:t>Merging of two sorted lists</a:t>
            </a:r>
          </a:p>
        </p:txBody>
      </p:sp>
      <p:sp>
        <p:nvSpPr>
          <p:cNvPr id="2051" name="Rectangle 3"/>
          <p:cNvSpPr>
            <a:spLocks noGrp="1" noChangeArrowheads="1"/>
          </p:cNvSpPr>
          <p:nvPr>
            <p:ph idx="1"/>
          </p:nvPr>
        </p:nvSpPr>
        <p:spPr>
          <a:xfrm>
            <a:off x="457200" y="1143000"/>
            <a:ext cx="8458200" cy="5181600"/>
          </a:xfrm>
        </p:spPr>
        <p:txBody>
          <a:bodyPr/>
          <a:lstStyle/>
          <a:p>
            <a:pPr marL="324000" eaLnBrk="1" hangingPunct="1">
              <a:spcBef>
                <a:spcPts val="0"/>
              </a:spcBef>
              <a:buNone/>
            </a:pPr>
            <a:r>
              <a:rPr lang="en-US" sz="2600" dirty="0" smtClean="0"/>
              <a:t>Program Segment:</a:t>
            </a:r>
          </a:p>
          <a:p>
            <a:pPr marL="324000" eaLnBrk="1" hangingPunct="1">
              <a:spcBef>
                <a:spcPts val="0"/>
              </a:spcBef>
              <a:buNone/>
            </a:pPr>
            <a:r>
              <a:rPr lang="en-US" sz="2600" dirty="0" smtClean="0"/>
              <a:t>	// Assuming that integer values are available in arrays a[] and b[]. Array c[] is declared with sufficient space.</a:t>
            </a:r>
          </a:p>
          <a:p>
            <a:pPr marL="324000" eaLnBrk="1" hangingPunct="1">
              <a:spcBef>
                <a:spcPts val="0"/>
              </a:spcBef>
              <a:buNone/>
            </a:pPr>
            <a:r>
              <a:rPr lang="en-US" sz="2600" dirty="0" smtClean="0"/>
              <a:t>	</a:t>
            </a:r>
          </a:p>
          <a:p>
            <a:pPr marL="324000" eaLnBrk="1" hangingPunct="1">
              <a:spcBef>
                <a:spcPts val="0"/>
              </a:spcBef>
              <a:buNone/>
            </a:pPr>
            <a:r>
              <a:rPr lang="en-US" sz="2600" dirty="0" smtClean="0"/>
              <a:t>	while ( </a:t>
            </a:r>
            <a:r>
              <a:rPr lang="en-US" sz="2600" dirty="0" err="1" smtClean="0"/>
              <a:t>i</a:t>
            </a:r>
            <a:r>
              <a:rPr lang="en-US" sz="2600" dirty="0" smtClean="0"/>
              <a:t> &lt; m &amp;&amp; j &lt; n)</a:t>
            </a:r>
          </a:p>
          <a:p>
            <a:pPr marL="324000" eaLnBrk="1" hangingPunct="1">
              <a:spcBef>
                <a:spcPts val="0"/>
              </a:spcBef>
              <a:buNone/>
            </a:pPr>
            <a:r>
              <a:rPr lang="en-US" sz="2600" dirty="0" smtClean="0"/>
              <a:t>		 if ( a[</a:t>
            </a:r>
            <a:r>
              <a:rPr lang="en-US" sz="2600" dirty="0" err="1" smtClean="0"/>
              <a:t>i</a:t>
            </a:r>
            <a:r>
              <a:rPr lang="en-US" sz="2600" dirty="0" smtClean="0"/>
              <a:t>] &lt; b[j] ) { c[k] = a[</a:t>
            </a:r>
            <a:r>
              <a:rPr lang="en-US" sz="2600" dirty="0" err="1" smtClean="0"/>
              <a:t>i</a:t>
            </a:r>
            <a:r>
              <a:rPr lang="en-US" sz="2600" dirty="0" smtClean="0"/>
              <a:t>]; </a:t>
            </a:r>
            <a:r>
              <a:rPr lang="en-US" sz="2600" dirty="0" err="1" smtClean="0"/>
              <a:t>i</a:t>
            </a:r>
            <a:r>
              <a:rPr lang="en-US" sz="2600" dirty="0" smtClean="0"/>
              <a:t>++; k++;} //</a:t>
            </a:r>
            <a:r>
              <a:rPr lang="en-US" sz="2600" dirty="0" smtClean="0">
                <a:solidFill>
                  <a:srgbClr val="FF0000"/>
                </a:solidFill>
              </a:rPr>
              <a:t>c[k++] = a[</a:t>
            </a:r>
            <a:r>
              <a:rPr lang="en-US" sz="2600" dirty="0" err="1" smtClean="0">
                <a:solidFill>
                  <a:srgbClr val="FF0000"/>
                </a:solidFill>
              </a:rPr>
              <a:t>i</a:t>
            </a:r>
            <a:r>
              <a:rPr lang="en-US" sz="2600" dirty="0" smtClean="0">
                <a:solidFill>
                  <a:srgbClr val="FF0000"/>
                </a:solidFill>
              </a:rPr>
              <a:t>++]</a:t>
            </a:r>
            <a:endParaRPr lang="en-US" sz="2600" dirty="0" smtClean="0"/>
          </a:p>
          <a:p>
            <a:pPr marL="324000" eaLnBrk="1" hangingPunct="1">
              <a:spcBef>
                <a:spcPts val="0"/>
              </a:spcBef>
              <a:buNone/>
            </a:pPr>
            <a:r>
              <a:rPr lang="en-US" sz="2600" dirty="0" smtClean="0"/>
              <a:t>       	else { c[k] = b[j]; j++; k++;} </a:t>
            </a:r>
            <a:r>
              <a:rPr lang="en-US" sz="2600" dirty="0" smtClean="0">
                <a:solidFill>
                  <a:srgbClr val="FF0000"/>
                </a:solidFill>
              </a:rPr>
              <a:t>// c[k++] = b[j++]</a:t>
            </a:r>
            <a:endParaRPr lang="en-US" sz="2600" dirty="0" smtClean="0"/>
          </a:p>
          <a:p>
            <a:pPr marL="324000" eaLnBrk="1" hangingPunct="1">
              <a:spcBef>
                <a:spcPts val="0"/>
              </a:spcBef>
              <a:buNone/>
            </a:pPr>
            <a:r>
              <a:rPr lang="en-US" sz="2600" dirty="0" smtClean="0"/>
              <a:t>	while ( </a:t>
            </a:r>
            <a:r>
              <a:rPr lang="en-US" sz="2600" dirty="0" err="1" smtClean="0"/>
              <a:t>i</a:t>
            </a:r>
            <a:r>
              <a:rPr lang="en-US" sz="2600" dirty="0" smtClean="0"/>
              <a:t> &lt; m) </a:t>
            </a:r>
            <a:r>
              <a:rPr lang="en-US" sz="2600" dirty="0" smtClean="0">
                <a:solidFill>
                  <a:srgbClr val="FF0000"/>
                </a:solidFill>
              </a:rPr>
              <a:t>// while needed??</a:t>
            </a:r>
            <a:endParaRPr lang="en-US" sz="2600" dirty="0" smtClean="0"/>
          </a:p>
          <a:p>
            <a:pPr marL="324000" eaLnBrk="1" hangingPunct="1">
              <a:spcBef>
                <a:spcPts val="0"/>
              </a:spcBef>
              <a:buNone/>
            </a:pPr>
            <a:r>
              <a:rPr lang="en-US" sz="2600" dirty="0" smtClean="0"/>
              <a:t>		c[k] = a[</a:t>
            </a:r>
            <a:r>
              <a:rPr lang="en-US" sz="2600" dirty="0" err="1" smtClean="0"/>
              <a:t>i</a:t>
            </a:r>
            <a:r>
              <a:rPr lang="en-US" sz="2600" dirty="0" smtClean="0"/>
              <a:t>]; </a:t>
            </a:r>
            <a:r>
              <a:rPr lang="en-US" sz="2600" dirty="0" err="1" smtClean="0"/>
              <a:t>i</a:t>
            </a:r>
            <a:r>
              <a:rPr lang="en-US" sz="2600" dirty="0" smtClean="0"/>
              <a:t>++; k++;} //</a:t>
            </a:r>
            <a:r>
              <a:rPr lang="en-US" sz="2600" dirty="0" smtClean="0">
                <a:solidFill>
                  <a:srgbClr val="FF0000"/>
                </a:solidFill>
              </a:rPr>
              <a:t>c[k++] = a[</a:t>
            </a:r>
            <a:r>
              <a:rPr lang="en-US" sz="2600" dirty="0" err="1" smtClean="0">
                <a:solidFill>
                  <a:srgbClr val="FF0000"/>
                </a:solidFill>
              </a:rPr>
              <a:t>i</a:t>
            </a:r>
            <a:r>
              <a:rPr lang="en-US" sz="2600" dirty="0" smtClean="0">
                <a:solidFill>
                  <a:srgbClr val="FF0000"/>
                </a:solidFill>
              </a:rPr>
              <a:t>++]</a:t>
            </a:r>
          </a:p>
          <a:p>
            <a:pPr marL="324000" eaLnBrk="1" hangingPunct="1">
              <a:spcBef>
                <a:spcPts val="0"/>
              </a:spcBef>
              <a:buNone/>
            </a:pPr>
            <a:r>
              <a:rPr lang="en-US" sz="2600" dirty="0" smtClean="0"/>
              <a:t>	while ( j &lt; n) </a:t>
            </a:r>
            <a:r>
              <a:rPr lang="en-US" sz="2600" dirty="0" smtClean="0">
                <a:solidFill>
                  <a:srgbClr val="FF0000"/>
                </a:solidFill>
              </a:rPr>
              <a:t>// while needed??</a:t>
            </a:r>
            <a:endParaRPr lang="en-US" sz="2600" dirty="0" smtClean="0"/>
          </a:p>
          <a:p>
            <a:pPr marL="324000" eaLnBrk="1" hangingPunct="1">
              <a:spcBef>
                <a:spcPts val="0"/>
              </a:spcBef>
              <a:buNone/>
            </a:pPr>
            <a:r>
              <a:rPr lang="en-US" sz="2600" dirty="0" smtClean="0"/>
              <a:t>		c[k] = b[j]; j++; k++;} //</a:t>
            </a:r>
            <a:r>
              <a:rPr lang="en-US" sz="2600" dirty="0" smtClean="0">
                <a:solidFill>
                  <a:srgbClr val="FF0000"/>
                </a:solidFill>
              </a:rPr>
              <a:t>c[k++] = b[j++]</a:t>
            </a:r>
            <a:endParaRPr lang="en-US" sz="2600" dirty="0" smtClean="0"/>
          </a:p>
          <a:p>
            <a:pPr marL="324000" eaLnBrk="1" hangingPunct="1">
              <a:spcBef>
                <a:spcPts val="0"/>
              </a:spcBef>
              <a:buNone/>
            </a:pPr>
            <a:endParaRPr lang="en-US" sz="2600" dirty="0" smtClean="0"/>
          </a:p>
          <a:p>
            <a:pPr marL="324000" eaLnBrk="1" hangingPunct="1">
              <a:spcBef>
                <a:spcPts val="0"/>
              </a:spcBef>
              <a:buNone/>
            </a:pPr>
            <a:r>
              <a:rPr lang="en-US" sz="2600" dirty="0" smtClean="0"/>
              <a:t>       </a:t>
            </a:r>
          </a:p>
          <a:p>
            <a:pPr marL="324000" eaLnBrk="1" hangingPunct="1">
              <a:spcBef>
                <a:spcPts val="0"/>
              </a:spcBef>
              <a:buNone/>
            </a:pPr>
            <a:endParaRPr lang="en-US" sz="2600" dirty="0" smtClean="0"/>
          </a:p>
          <a:p>
            <a:pPr eaLnBrk="1" hangingPunct="1">
              <a:buNone/>
            </a:pPr>
            <a:endParaRPr lang="en-US" dirty="0" smtClean="0"/>
          </a:p>
          <a:p>
            <a:pPr eaLnBrk="1" hangingPunct="1"/>
            <a:endParaRPr lang="en-US" dirty="0" smtClean="0"/>
          </a:p>
          <a:p>
            <a:pPr eaLnBrk="1" hangingPunct="1">
              <a:buFont typeface="Wingdings" pitchFamily="2" charset="2"/>
              <a:buNone/>
            </a:pPr>
            <a:endParaRPr lang="en-US" dirty="0" smtClean="0"/>
          </a:p>
        </p:txBody>
      </p:sp>
      <p:sp>
        <p:nvSpPr>
          <p:cNvPr id="4" name="Footer Placeholder 4"/>
          <p:cNvSpPr>
            <a:spLocks noGrp="1"/>
          </p:cNvSpPr>
          <p:nvPr>
            <p:ph type="ftr" sz="quarter" idx="11"/>
          </p:nvPr>
        </p:nvSpPr>
        <p:spPr/>
        <p:txBody>
          <a:bodyPr/>
          <a:lstStyle/>
          <a:p>
            <a:pPr>
              <a:defRPr/>
            </a:pPr>
            <a:r>
              <a:rPr lang="en-US" smtClean="0"/>
              <a:t>NITW – PSCP22</a:t>
            </a:r>
            <a:endParaRPr lang="en-US" dirty="0" smtClean="0"/>
          </a:p>
        </p:txBody>
      </p:sp>
      <p:sp>
        <p:nvSpPr>
          <p:cNvPr id="5" name="Slide Number Placeholder 5"/>
          <p:cNvSpPr>
            <a:spLocks noGrp="1"/>
          </p:cNvSpPr>
          <p:nvPr>
            <p:ph type="sldNum" sz="quarter" idx="12"/>
          </p:nvPr>
        </p:nvSpPr>
        <p:spPr/>
        <p:txBody>
          <a:bodyPr/>
          <a:lstStyle/>
          <a:p>
            <a:pPr>
              <a:defRPr/>
            </a:pPr>
            <a:fld id="{B664B48A-4C0F-4A69-ADEA-0466D287F39B}"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rtlCol="0">
            <a:normAutofit/>
          </a:bodyPr>
          <a:lstStyle/>
          <a:p>
            <a:pPr eaLnBrk="1" fontAlgn="auto" hangingPunct="1">
              <a:spcAft>
                <a:spcPts val="0"/>
              </a:spcAft>
              <a:defRPr/>
            </a:pPr>
            <a:r>
              <a:rPr lang="en-US" sz="4000" dirty="0" smtClean="0"/>
              <a:t>Hand Simulation</a:t>
            </a:r>
          </a:p>
        </p:txBody>
      </p:sp>
      <p:sp>
        <p:nvSpPr>
          <p:cNvPr id="2051" name="Rectangle 3"/>
          <p:cNvSpPr>
            <a:spLocks noGrp="1" noChangeArrowheads="1"/>
          </p:cNvSpPr>
          <p:nvPr>
            <p:ph idx="1"/>
          </p:nvPr>
        </p:nvSpPr>
        <p:spPr>
          <a:xfrm>
            <a:off x="457200" y="1371600"/>
            <a:ext cx="8458200" cy="4419600"/>
          </a:xfrm>
        </p:spPr>
        <p:txBody>
          <a:bodyPr/>
          <a:lstStyle/>
          <a:p>
            <a:pPr marL="324000" eaLnBrk="1" hangingPunct="1">
              <a:spcBef>
                <a:spcPts val="0"/>
              </a:spcBef>
              <a:buNone/>
            </a:pPr>
            <a:r>
              <a:rPr lang="en-US" sz="4000" dirty="0" smtClean="0"/>
              <a:t>Hand simulate the program:</a:t>
            </a:r>
          </a:p>
          <a:p>
            <a:pPr marL="324000" eaLnBrk="1" hangingPunct="1">
              <a:spcBef>
                <a:spcPts val="0"/>
              </a:spcBef>
              <a:buNone/>
            </a:pPr>
            <a:r>
              <a:rPr lang="en-US" sz="4000" dirty="0" smtClean="0"/>
              <a:t>Consider the data sets</a:t>
            </a:r>
          </a:p>
          <a:p>
            <a:pPr marL="724050" indent="-742950" eaLnBrk="1" hangingPunct="1">
              <a:spcBef>
                <a:spcPts val="0"/>
              </a:spcBef>
              <a:buNone/>
            </a:pPr>
            <a:r>
              <a:rPr lang="en-US" sz="4000" dirty="0" smtClean="0"/>
              <a:t>4  8  8  12  18  27  34  34</a:t>
            </a:r>
          </a:p>
          <a:p>
            <a:pPr marL="724050" indent="-742950" eaLnBrk="1" hangingPunct="1">
              <a:spcBef>
                <a:spcPts val="0"/>
              </a:spcBef>
              <a:buNone/>
            </a:pPr>
            <a:r>
              <a:rPr lang="en-US" sz="4000" dirty="0" smtClean="0"/>
              <a:t>5  7  10  12  20  25  28  38  42 47</a:t>
            </a:r>
          </a:p>
          <a:p>
            <a:pPr eaLnBrk="1" hangingPunct="1">
              <a:buNone/>
            </a:pPr>
            <a:r>
              <a:rPr lang="en-US" dirty="0" smtClean="0"/>
              <a:t>Use a box, symbolizing memory location for each identifier, execute each statement of the program and identify the result.</a:t>
            </a:r>
          </a:p>
          <a:p>
            <a:pPr eaLnBrk="1" hangingPunct="1"/>
            <a:endParaRPr lang="en-US" dirty="0" smtClean="0"/>
          </a:p>
          <a:p>
            <a:pPr eaLnBrk="1" hangingPunct="1">
              <a:buFont typeface="Wingdings" pitchFamily="2" charset="2"/>
              <a:buNone/>
            </a:pPr>
            <a:endParaRPr lang="en-US" dirty="0" smtClean="0"/>
          </a:p>
        </p:txBody>
      </p:sp>
      <p:sp>
        <p:nvSpPr>
          <p:cNvPr id="4" name="Footer Placeholder 4"/>
          <p:cNvSpPr>
            <a:spLocks noGrp="1"/>
          </p:cNvSpPr>
          <p:nvPr>
            <p:ph type="ftr" sz="quarter" idx="11"/>
          </p:nvPr>
        </p:nvSpPr>
        <p:spPr/>
        <p:txBody>
          <a:bodyPr/>
          <a:lstStyle/>
          <a:p>
            <a:pPr>
              <a:defRPr/>
            </a:pPr>
            <a:r>
              <a:rPr lang="en-US" smtClean="0"/>
              <a:t>NITW – PSCP22</a:t>
            </a:r>
            <a:endParaRPr lang="en-US" dirty="0" smtClean="0"/>
          </a:p>
        </p:txBody>
      </p:sp>
      <p:sp>
        <p:nvSpPr>
          <p:cNvPr id="5" name="Slide Number Placeholder 5"/>
          <p:cNvSpPr>
            <a:spLocks noGrp="1"/>
          </p:cNvSpPr>
          <p:nvPr>
            <p:ph type="sldNum" sz="quarter" idx="12"/>
          </p:nvPr>
        </p:nvSpPr>
        <p:spPr/>
        <p:txBody>
          <a:bodyPr/>
          <a:lstStyle/>
          <a:p>
            <a:pPr>
              <a:defRPr/>
            </a:pPr>
            <a:fld id="{B664B48A-4C0F-4A69-ADEA-0466D287F39B}"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715962"/>
          </a:xfrm>
        </p:spPr>
        <p:txBody>
          <a:bodyPr/>
          <a:lstStyle/>
          <a:p>
            <a:r>
              <a:rPr lang="en-US" dirty="0" smtClean="0"/>
              <a:t>Why do we use Arrays?</a:t>
            </a:r>
          </a:p>
        </p:txBody>
      </p:sp>
      <p:sp>
        <p:nvSpPr>
          <p:cNvPr id="3075" name="Content Placeholder 2"/>
          <p:cNvSpPr>
            <a:spLocks noGrp="1"/>
          </p:cNvSpPr>
          <p:nvPr>
            <p:ph idx="1"/>
          </p:nvPr>
        </p:nvSpPr>
        <p:spPr>
          <a:xfrm>
            <a:off x="457200" y="914400"/>
            <a:ext cx="8229600" cy="5257800"/>
          </a:xfrm>
        </p:spPr>
        <p:txBody>
          <a:bodyPr/>
          <a:lstStyle/>
          <a:p>
            <a:r>
              <a:rPr lang="en-US" sz="3000" dirty="0" smtClean="0">
                <a:latin typeface="Times New Roman" pitchFamily="18" charset="0"/>
                <a:cs typeface="Times New Roman" pitchFamily="18" charset="0"/>
              </a:rPr>
              <a:t>Consider the following situations</a:t>
            </a:r>
          </a:p>
          <a:p>
            <a:pPr lvl="1"/>
            <a:r>
              <a:rPr lang="en-US" sz="3000" dirty="0" smtClean="0">
                <a:latin typeface="Times New Roman" pitchFamily="18" charset="0"/>
                <a:cs typeface="Times New Roman" pitchFamily="18" charset="0"/>
              </a:rPr>
              <a:t>To store the marks secured by students of a class in a particular subject. </a:t>
            </a:r>
          </a:p>
          <a:p>
            <a:pPr lvl="1">
              <a:buNone/>
            </a:pPr>
            <a:r>
              <a:rPr lang="en-US" sz="3000" dirty="0" smtClean="0">
                <a:solidFill>
                  <a:schemeClr val="tx2"/>
                </a:solidFill>
                <a:latin typeface="Times New Roman" pitchFamily="18" charset="0"/>
                <a:cs typeface="Times New Roman" pitchFamily="18" charset="0"/>
              </a:rPr>
              <a:t>   Ex: 72, 85, 67, 59, 88, 0, 50, …</a:t>
            </a:r>
            <a:r>
              <a:rPr lang="en-US" sz="3000" dirty="0" smtClean="0">
                <a:latin typeface="Times New Roman" pitchFamily="18" charset="0"/>
                <a:cs typeface="Times New Roman" pitchFamily="18" charset="0"/>
              </a:rPr>
              <a:t> </a:t>
            </a:r>
          </a:p>
          <a:p>
            <a:pPr lvl="1"/>
            <a:r>
              <a:rPr lang="en-US" sz="3000" dirty="0" smtClean="0">
                <a:latin typeface="Times New Roman" pitchFamily="18" charset="0"/>
                <a:cs typeface="Times New Roman" pitchFamily="18" charset="0"/>
              </a:rPr>
              <a:t>To store the marks of students in all the subjects of a semester.</a:t>
            </a:r>
          </a:p>
          <a:p>
            <a:pPr lvl="1"/>
            <a:r>
              <a:rPr lang="en-US" sz="3000" dirty="0" smtClean="0">
                <a:latin typeface="Times New Roman" pitchFamily="18" charset="0"/>
                <a:cs typeface="Times New Roman" pitchFamily="18" charset="0"/>
              </a:rPr>
              <a:t>To store the names of the patients in a hospital management system.</a:t>
            </a:r>
          </a:p>
          <a:p>
            <a:pPr lvl="1"/>
            <a:r>
              <a:rPr lang="en-US" sz="3000" dirty="0" smtClean="0">
                <a:latin typeface="Times New Roman" pitchFamily="18" charset="0"/>
                <a:cs typeface="Times New Roman" pitchFamily="18" charset="0"/>
              </a:rPr>
              <a:t> To store the distances from a location to another locations.</a:t>
            </a:r>
          </a:p>
          <a:p>
            <a:pPr lvl="1"/>
            <a:endParaRPr lang="en-US" sz="3000" dirty="0" smtClean="0">
              <a:latin typeface="Times New Roman" pitchFamily="18" charset="0"/>
              <a:cs typeface="Times New Roman" pitchFamily="18" charset="0"/>
            </a:endParaRPr>
          </a:p>
          <a:p>
            <a:pPr eaLnBrk="1" hangingPunct="1"/>
            <a:endParaRPr lang="en-US" sz="3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762000"/>
          </a:xfrm>
        </p:spPr>
        <p:txBody>
          <a:bodyPr/>
          <a:lstStyle/>
          <a:p>
            <a:r>
              <a:rPr lang="en-US" sz="3400" dirty="0" smtClean="0">
                <a:latin typeface="Times New Roman" pitchFamily="18" charset="0"/>
                <a:cs typeface="Times New Roman" pitchFamily="18" charset="0"/>
              </a:rPr>
              <a:t>Sorting the given numbers using selection sort</a:t>
            </a:r>
          </a:p>
        </p:txBody>
      </p:sp>
      <p:sp>
        <p:nvSpPr>
          <p:cNvPr id="3075" name="Content Placeholder 2"/>
          <p:cNvSpPr>
            <a:spLocks noGrp="1"/>
          </p:cNvSpPr>
          <p:nvPr>
            <p:ph idx="1"/>
          </p:nvPr>
        </p:nvSpPr>
        <p:spPr>
          <a:xfrm>
            <a:off x="304800" y="1066800"/>
            <a:ext cx="8686800" cy="5486400"/>
          </a:xfrm>
        </p:spPr>
        <p:txBody>
          <a:bodyPr/>
          <a:lstStyle/>
          <a:p>
            <a:pPr>
              <a:buNone/>
            </a:pPr>
            <a:r>
              <a:rPr lang="en-IN" sz="2400" dirty="0" smtClean="0">
                <a:solidFill>
                  <a:srgbClr val="FF0000"/>
                </a:solidFill>
              </a:rPr>
              <a:t>Definition – </a:t>
            </a:r>
            <a:r>
              <a:rPr lang="en-IN" sz="2400" dirty="0" smtClean="0"/>
              <a:t>Sorting refers to the operation of arranging data in some given order, such as increasing or decreasing with numerical data, or alphabetically with character data. </a:t>
            </a:r>
          </a:p>
          <a:p>
            <a:pPr>
              <a:buNone/>
            </a:pPr>
            <a:r>
              <a:rPr lang="en-IN" sz="2400" dirty="0" smtClean="0">
                <a:solidFill>
                  <a:srgbClr val="FF0000"/>
                </a:solidFill>
              </a:rPr>
              <a:t>Selection sort – </a:t>
            </a:r>
          </a:p>
          <a:p>
            <a:pPr>
              <a:buNone/>
            </a:pPr>
            <a:r>
              <a:rPr lang="en-IN" sz="2400" dirty="0" smtClean="0">
                <a:solidFill>
                  <a:srgbClr val="FF0000"/>
                </a:solidFill>
              </a:rPr>
              <a:t>   </a:t>
            </a:r>
            <a:r>
              <a:rPr lang="en-US" sz="2400" dirty="0" smtClean="0"/>
              <a:t>The algorithm divides the input list into two parts: </a:t>
            </a:r>
          </a:p>
          <a:p>
            <a:pPr marL="1257300" lvl="2" indent="-457200">
              <a:buFont typeface="+mj-lt"/>
              <a:buAutoNum type="arabicPeriod"/>
            </a:pPr>
            <a:r>
              <a:rPr lang="en-US" sz="2000" dirty="0" smtClean="0"/>
              <a:t>The sublist of items already sorted</a:t>
            </a:r>
          </a:p>
          <a:p>
            <a:pPr marL="1257300" lvl="2" indent="-457200">
              <a:buFont typeface="+mj-lt"/>
              <a:buAutoNum type="arabicPeriod"/>
            </a:pPr>
            <a:r>
              <a:rPr lang="en-US" sz="2000" dirty="0" smtClean="0"/>
              <a:t>The sublist of items remaining to be sorted </a:t>
            </a:r>
          </a:p>
          <a:p>
            <a:pPr marL="457200" indent="-457200">
              <a:buNone/>
            </a:pPr>
            <a:r>
              <a:rPr lang="en-US" sz="3200" dirty="0" smtClean="0">
                <a:solidFill>
                  <a:srgbClr val="FF0000"/>
                </a:solidFill>
              </a:rPr>
              <a:t>Idea - </a:t>
            </a:r>
            <a:r>
              <a:rPr lang="en-US" sz="2400" dirty="0" smtClean="0"/>
              <a:t>The algorithm proceeds by finding the smallest (or largest, depending on sorting order) element in the unsorted sublist, exchanging it with the leftmost unsorted element (putting it in sorted order), and moving the sublist boundaries one element to the right.</a:t>
            </a:r>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914400"/>
          </a:xfrm>
        </p:spPr>
        <p:txBody>
          <a:bodyPr/>
          <a:lstStyle/>
          <a:p>
            <a:r>
              <a:rPr lang="en-US" sz="3400" dirty="0" smtClean="0">
                <a:latin typeface="Times New Roman" pitchFamily="18" charset="0"/>
                <a:cs typeface="Times New Roman" pitchFamily="18" charset="0"/>
              </a:rPr>
              <a:t>Example - Sorting the given numbers using selection sort</a:t>
            </a:r>
          </a:p>
        </p:txBody>
      </p:sp>
      <p:sp>
        <p:nvSpPr>
          <p:cNvPr id="3075" name="Content Placeholder 2"/>
          <p:cNvSpPr>
            <a:spLocks noGrp="1"/>
          </p:cNvSpPr>
          <p:nvPr>
            <p:ph idx="1"/>
          </p:nvPr>
        </p:nvSpPr>
        <p:spPr>
          <a:xfrm>
            <a:off x="304800" y="1219200"/>
            <a:ext cx="8686800" cy="5334000"/>
          </a:xfrm>
        </p:spPr>
        <p:txBody>
          <a:bodyPr/>
          <a:lstStyle/>
          <a:p>
            <a:pPr>
              <a:buNone/>
            </a:pPr>
            <a:r>
              <a:rPr lang="en-US" sz="2800" dirty="0" smtClean="0"/>
              <a:t>    64 25 12 22 11  </a:t>
            </a:r>
            <a:r>
              <a:rPr lang="en-US" sz="2400" dirty="0" smtClean="0">
                <a:solidFill>
                  <a:srgbClr val="FF0000"/>
                </a:solidFill>
              </a:rPr>
              <a:t>// this is the initial, starting state of the array</a:t>
            </a:r>
            <a:r>
              <a:rPr lang="en-US" sz="2400" dirty="0" smtClean="0"/>
              <a:t> </a:t>
            </a:r>
          </a:p>
          <a:p>
            <a:pPr>
              <a:buNone/>
            </a:pPr>
            <a:r>
              <a:rPr lang="en-US" sz="2800" dirty="0" smtClean="0"/>
              <a:t>    11 25 12 22 64  </a:t>
            </a:r>
            <a:r>
              <a:rPr lang="en-US" sz="2800" dirty="0" smtClean="0">
                <a:solidFill>
                  <a:srgbClr val="FF0000"/>
                </a:solidFill>
              </a:rPr>
              <a:t>// sorted sublist = {11} </a:t>
            </a:r>
          </a:p>
          <a:p>
            <a:pPr>
              <a:buNone/>
            </a:pPr>
            <a:r>
              <a:rPr lang="en-US" sz="2800" dirty="0" smtClean="0"/>
              <a:t>    11 12 25 22 64  </a:t>
            </a:r>
            <a:r>
              <a:rPr lang="en-US" sz="2800" dirty="0" smtClean="0">
                <a:solidFill>
                  <a:srgbClr val="FF0000"/>
                </a:solidFill>
              </a:rPr>
              <a:t>// sorted sublist = {11, 12} </a:t>
            </a:r>
          </a:p>
          <a:p>
            <a:pPr>
              <a:buNone/>
            </a:pPr>
            <a:r>
              <a:rPr lang="en-US" sz="2800" dirty="0" smtClean="0"/>
              <a:t>    11 12 22 25 64  </a:t>
            </a:r>
            <a:r>
              <a:rPr lang="en-US" sz="2800" dirty="0" smtClean="0">
                <a:solidFill>
                  <a:srgbClr val="FF0000"/>
                </a:solidFill>
              </a:rPr>
              <a:t>// sorted sublist = {11, 12, 22} </a:t>
            </a:r>
          </a:p>
          <a:p>
            <a:pPr>
              <a:buNone/>
            </a:pPr>
            <a:r>
              <a:rPr lang="en-US" sz="2800" dirty="0" smtClean="0"/>
              <a:t>    11 12 22 25 64  </a:t>
            </a:r>
            <a:r>
              <a:rPr lang="en-US" sz="2800" dirty="0" smtClean="0">
                <a:solidFill>
                  <a:srgbClr val="FF0000"/>
                </a:solidFill>
              </a:rPr>
              <a:t>// sorted sublist = {11, 12, 22, 25} </a:t>
            </a:r>
          </a:p>
          <a:p>
            <a:pPr>
              <a:buNone/>
            </a:pPr>
            <a:r>
              <a:rPr lang="en-US" sz="2800" dirty="0" smtClean="0"/>
              <a:t>    11 12 22 25 64  </a:t>
            </a:r>
            <a:r>
              <a:rPr lang="en-US" sz="2800" dirty="0" smtClean="0">
                <a:solidFill>
                  <a:srgbClr val="FF0000"/>
                </a:solidFill>
              </a:rPr>
              <a:t>// sorted sublist = {11, 12, 22, 25, 64}</a:t>
            </a:r>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914400"/>
          </a:xfrm>
        </p:spPr>
        <p:txBody>
          <a:bodyPr/>
          <a:lstStyle/>
          <a:p>
            <a:r>
              <a:rPr lang="en-US" sz="3400" dirty="0" smtClean="0">
                <a:latin typeface="Times New Roman" pitchFamily="18" charset="0"/>
                <a:cs typeface="Times New Roman" pitchFamily="18" charset="0"/>
              </a:rPr>
              <a:t>Algorithm - Sorting the given numbers using selection sort</a:t>
            </a:r>
          </a:p>
        </p:txBody>
      </p:sp>
      <p:sp>
        <p:nvSpPr>
          <p:cNvPr id="3075" name="Content Placeholder 2"/>
          <p:cNvSpPr>
            <a:spLocks noGrp="1"/>
          </p:cNvSpPr>
          <p:nvPr>
            <p:ph idx="1"/>
          </p:nvPr>
        </p:nvSpPr>
        <p:spPr>
          <a:xfrm>
            <a:off x="304800" y="990600"/>
            <a:ext cx="8686800" cy="5715000"/>
          </a:xfrm>
        </p:spPr>
        <p:txBody>
          <a:bodyPr/>
          <a:lstStyle/>
          <a:p>
            <a:pPr>
              <a:buNone/>
            </a:pPr>
            <a:r>
              <a:rPr lang="en-IN" sz="2400" dirty="0" smtClean="0">
                <a:solidFill>
                  <a:srgbClr val="FF0000"/>
                </a:solidFill>
              </a:rPr>
              <a:t>Algorithm -</a:t>
            </a:r>
          </a:p>
          <a:p>
            <a:pPr lvl="1"/>
            <a:r>
              <a:rPr lang="en-US" sz="2400" dirty="0" smtClean="0">
                <a:latin typeface="Times New Roman" pitchFamily="18" charset="0"/>
                <a:cs typeface="Times New Roman" pitchFamily="18" charset="0"/>
              </a:rPr>
              <a:t>int a[100] ; </a:t>
            </a:r>
            <a:r>
              <a:rPr lang="en-US" sz="2400" dirty="0" smtClean="0">
                <a:solidFill>
                  <a:srgbClr val="FF0000"/>
                </a:solidFill>
                <a:latin typeface="Times New Roman" pitchFamily="18" charset="0"/>
                <a:cs typeface="Times New Roman" pitchFamily="18" charset="0"/>
              </a:rPr>
              <a:t>//declare array a of size 100</a:t>
            </a:r>
            <a:r>
              <a:rPr lang="en-US" sz="2400" dirty="0" smtClean="0">
                <a:solidFill>
                  <a:srgbClr val="FF0000"/>
                </a:solidFill>
              </a:rPr>
              <a:t>  </a:t>
            </a:r>
          </a:p>
          <a:p>
            <a:pPr lvl="1"/>
            <a:r>
              <a:rPr lang="en-US" sz="2400" dirty="0" smtClean="0"/>
              <a:t>Input n  </a:t>
            </a:r>
            <a:r>
              <a:rPr lang="en-US" sz="2400" dirty="0" smtClean="0">
                <a:solidFill>
                  <a:srgbClr val="FF0000"/>
                </a:solidFill>
              </a:rPr>
              <a:t>//  n is used to sort how many numbers</a:t>
            </a:r>
          </a:p>
          <a:p>
            <a:pPr lvl="1"/>
            <a:r>
              <a:rPr lang="en-US" sz="2400" dirty="0" smtClean="0"/>
              <a:t>Let  m = n, i = 1;</a:t>
            </a:r>
          </a:p>
          <a:p>
            <a:pPr lvl="1"/>
            <a:r>
              <a:rPr lang="en-US" sz="2400" dirty="0" smtClean="0"/>
              <a:t>while  i is less than or equal to n</a:t>
            </a:r>
          </a:p>
          <a:p>
            <a:pPr lvl="2"/>
            <a:r>
              <a:rPr lang="en-US" dirty="0" smtClean="0"/>
              <a:t>Read a[i];</a:t>
            </a:r>
          </a:p>
          <a:p>
            <a:pPr lvl="1"/>
            <a:r>
              <a:rPr lang="en-US" sz="2400" dirty="0" smtClean="0"/>
              <a:t> Let i = 1;</a:t>
            </a:r>
          </a:p>
          <a:p>
            <a:pPr lvl="1"/>
            <a:r>
              <a:rPr lang="en-US" sz="2400" dirty="0" smtClean="0"/>
              <a:t>while i is less than or equal to n</a:t>
            </a:r>
          </a:p>
          <a:p>
            <a:pPr lvl="2"/>
            <a:r>
              <a:rPr lang="en-US" dirty="0" smtClean="0"/>
              <a:t>Find the index j of the smallest element in a from </a:t>
            </a:r>
            <a:r>
              <a:rPr lang="en-US" dirty="0" err="1" smtClean="0"/>
              <a:t>i</a:t>
            </a:r>
            <a:r>
              <a:rPr lang="en-US" baseline="30000" dirty="0" err="1" smtClean="0"/>
              <a:t>th</a:t>
            </a:r>
            <a:r>
              <a:rPr lang="en-US" baseline="-25000" dirty="0" smtClean="0"/>
              <a:t> </a:t>
            </a:r>
            <a:r>
              <a:rPr lang="en-US" dirty="0" smtClean="0"/>
              <a:t> element to n</a:t>
            </a:r>
            <a:r>
              <a:rPr lang="en-US" baseline="30000" dirty="0" smtClean="0"/>
              <a:t>th</a:t>
            </a:r>
            <a:r>
              <a:rPr lang="en-US" dirty="0" smtClean="0"/>
              <a:t> element</a:t>
            </a:r>
          </a:p>
          <a:p>
            <a:pPr lvl="2"/>
            <a:r>
              <a:rPr lang="en-US" dirty="0" smtClean="0"/>
              <a:t>swap the elements of a[</a:t>
            </a:r>
            <a:r>
              <a:rPr lang="en-US" dirty="0" err="1" smtClean="0"/>
              <a:t>i</a:t>
            </a:r>
            <a:r>
              <a:rPr lang="en-US" dirty="0" smtClean="0"/>
              <a:t>]  and a[j]. </a:t>
            </a:r>
          </a:p>
          <a:p>
            <a:pPr lvl="2"/>
            <a:r>
              <a:rPr lang="en-US" dirty="0" smtClean="0"/>
              <a:t>i  = i + 1;</a:t>
            </a:r>
          </a:p>
          <a:p>
            <a:pPr lvl="1"/>
            <a:r>
              <a:rPr lang="en-US" sz="2400" dirty="0" smtClean="0"/>
              <a:t>Output a[1] to a[n] </a:t>
            </a:r>
            <a:r>
              <a:rPr lang="en-US" dirty="0" smtClean="0"/>
              <a:t> </a:t>
            </a:r>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914400"/>
          </a:xfrm>
        </p:spPr>
        <p:txBody>
          <a:bodyPr/>
          <a:lstStyle/>
          <a:p>
            <a:r>
              <a:rPr lang="en-US" sz="3400" dirty="0" smtClean="0">
                <a:latin typeface="Times New Roman" pitchFamily="18" charset="0"/>
                <a:cs typeface="Times New Roman" pitchFamily="18" charset="0"/>
              </a:rPr>
              <a:t>Program - Sorting the given numbers using selection sort</a:t>
            </a:r>
          </a:p>
        </p:txBody>
      </p:sp>
      <p:sp>
        <p:nvSpPr>
          <p:cNvPr id="3075" name="Content Placeholder 2"/>
          <p:cNvSpPr>
            <a:spLocks noGrp="1"/>
          </p:cNvSpPr>
          <p:nvPr>
            <p:ph idx="1"/>
          </p:nvPr>
        </p:nvSpPr>
        <p:spPr>
          <a:xfrm>
            <a:off x="304800" y="990600"/>
            <a:ext cx="8686800" cy="5715000"/>
          </a:xfrm>
        </p:spPr>
        <p:txBody>
          <a:bodyPr/>
          <a:lstStyle/>
          <a:p>
            <a:pPr>
              <a:lnSpc>
                <a:spcPct val="80000"/>
              </a:lnSpc>
              <a:buFont typeface="Monotype Sorts" pitchFamily="2" charset="2"/>
              <a:buNone/>
            </a:pPr>
            <a:r>
              <a:rPr lang="en-US" sz="2400" dirty="0" smtClean="0">
                <a:latin typeface="Times New Roman" pitchFamily="18" charset="0"/>
                <a:cs typeface="Times New Roman" pitchFamily="18" charset="0"/>
              </a:rPr>
              <a:t>#include &lt;iostream&gt;</a:t>
            </a:r>
          </a:p>
          <a:p>
            <a:pPr>
              <a:lnSpc>
                <a:spcPct val="80000"/>
              </a:lnSpc>
              <a:buFont typeface="Monotype Sorts" pitchFamily="2" charset="2"/>
              <a:buNone/>
            </a:pPr>
            <a:r>
              <a:rPr lang="en-US" sz="2400" dirty="0" smtClean="0">
                <a:latin typeface="Times New Roman" pitchFamily="18" charset="0"/>
                <a:cs typeface="Times New Roman" pitchFamily="18" charset="0"/>
              </a:rPr>
              <a:t>using namespace std;</a:t>
            </a:r>
          </a:p>
          <a:p>
            <a:pPr>
              <a:lnSpc>
                <a:spcPct val="80000"/>
              </a:lnSpc>
              <a:buFont typeface="Monotype Sorts" pitchFamily="2" charset="2"/>
              <a:buNone/>
            </a:pPr>
            <a:r>
              <a:rPr lang="en-US" sz="2400" dirty="0" smtClean="0">
                <a:latin typeface="Times New Roman" pitchFamily="18" charset="0"/>
                <a:cs typeface="Times New Roman" pitchFamily="18" charset="0"/>
              </a:rPr>
              <a:t>int main ( ) </a:t>
            </a:r>
          </a:p>
          <a:p>
            <a:pPr>
              <a:lnSpc>
                <a:spcPct val="80000"/>
              </a:lnSpc>
              <a:buFont typeface="Monotype Sorts" pitchFamily="2" charset="2"/>
              <a:buNone/>
            </a:pPr>
            <a:r>
              <a:rPr lang="en-US" sz="2400" dirty="0" smtClean="0">
                <a:latin typeface="Times New Roman" pitchFamily="18" charset="0"/>
                <a:cs typeface="Times New Roman" pitchFamily="18" charset="0"/>
              </a:rPr>
              <a:t>{   int i = 0, a[100], temp, j, p; </a:t>
            </a:r>
            <a:r>
              <a:rPr lang="en-US" sz="2000" dirty="0" smtClean="0">
                <a:solidFill>
                  <a:srgbClr val="FF0000"/>
                </a:solidFill>
                <a:latin typeface="Times New Roman" pitchFamily="18" charset="0"/>
                <a:cs typeface="Times New Roman" pitchFamily="18" charset="0"/>
              </a:rPr>
              <a:t> // a is used to store the elements to sort</a:t>
            </a:r>
            <a:endParaRPr lang="en-US" sz="2400" dirty="0" smtClean="0">
              <a:solidFill>
                <a:srgbClr val="FF0000"/>
              </a:solidFill>
              <a:latin typeface="Times New Roman" pitchFamily="18" charset="0"/>
              <a:cs typeface="Times New Roman" pitchFamily="18" charset="0"/>
            </a:endParaRPr>
          </a:p>
          <a:p>
            <a:pPr>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cout &lt;&lt; “Enter  a  number: “; </a:t>
            </a:r>
            <a:r>
              <a:rPr lang="en-US" sz="2000" dirty="0" smtClean="0">
                <a:solidFill>
                  <a:srgbClr val="FF0000"/>
                </a:solidFill>
                <a:latin typeface="Times New Roman" pitchFamily="18" charset="0"/>
                <a:cs typeface="Times New Roman" pitchFamily="18" charset="0"/>
              </a:rPr>
              <a:t>// how many numbers do you want to sort</a:t>
            </a:r>
          </a:p>
          <a:p>
            <a:pPr>
              <a:lnSpc>
                <a:spcPct val="80000"/>
              </a:lnSpc>
              <a:buFont typeface="Monotype Sorts" pitchFamily="2" charset="2"/>
              <a:buNone/>
            </a:pPr>
            <a:r>
              <a:rPr lang="en-US" sz="20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cin &gt;&gt; n;</a:t>
            </a:r>
          </a:p>
          <a:p>
            <a:pPr>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cout &lt;&lt; “Enter the numbers”:</a:t>
            </a:r>
          </a:p>
          <a:p>
            <a:pPr>
              <a:lnSpc>
                <a:spcPct val="80000"/>
              </a:lnSpc>
              <a:buFont typeface="Monotype Sorts" pitchFamily="2" charset="2"/>
              <a:buNone/>
            </a:pPr>
            <a:r>
              <a:rPr lang="en-US" sz="2400" dirty="0" smtClean="0">
                <a:latin typeface="Times New Roman" pitchFamily="18" charset="0"/>
                <a:cs typeface="Times New Roman" pitchFamily="18" charset="0"/>
              </a:rPr>
              <a:t>     for(i = 0; i &lt; n;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cin &gt;&gt; a[i];</a:t>
            </a:r>
          </a:p>
          <a:p>
            <a:pPr>
              <a:lnSpc>
                <a:spcPct val="80000"/>
              </a:lnSpc>
              <a:buFont typeface="Monotype Sorts" pitchFamily="2" charset="2"/>
              <a:buNone/>
            </a:pPr>
            <a:r>
              <a:rPr lang="en-US" sz="2400" dirty="0" smtClean="0">
                <a:latin typeface="Times New Roman" pitchFamily="18" charset="0"/>
                <a:cs typeface="Times New Roman" pitchFamily="18" charset="0"/>
              </a:rPr>
              <a:t>     for(i = 0; i &lt; n; i++)</a:t>
            </a:r>
            <a:r>
              <a:rPr lang="en-US" dirty="0" smtClean="0">
                <a:solidFill>
                  <a:srgbClr val="FF0000"/>
                </a:solidFill>
                <a:latin typeface="Times New Roman" pitchFamily="18" charset="0"/>
                <a:cs typeface="Times New Roman" pitchFamily="18" charset="0"/>
              </a:rPr>
              <a:t> // sort the numbers</a:t>
            </a:r>
            <a:endParaRPr lang="en-US" dirty="0" smtClean="0">
              <a:latin typeface="Times New Roman" pitchFamily="18" charset="0"/>
              <a:cs typeface="Times New Roman" pitchFamily="18" charset="0"/>
            </a:endParaRPr>
          </a:p>
          <a:p>
            <a:pPr lvl="1">
              <a:lnSpc>
                <a:spcPct val="80000"/>
              </a:lnSpc>
              <a:buFont typeface="Monotype Sorts" pitchFamily="2" charset="2"/>
              <a:buNone/>
            </a:pPr>
            <a:r>
              <a:rPr lang="en-US" dirty="0" smtClean="0">
                <a:latin typeface="Times New Roman" pitchFamily="18" charset="0"/>
                <a:cs typeface="Times New Roman" pitchFamily="18" charset="0"/>
              </a:rPr>
              <a:t>  { p = i;   </a:t>
            </a:r>
            <a:r>
              <a:rPr lang="en-US" sz="2400" dirty="0" smtClean="0">
                <a:solidFill>
                  <a:srgbClr val="FF0000"/>
                </a:solidFill>
                <a:latin typeface="Times New Roman" pitchFamily="18" charset="0"/>
                <a:cs typeface="Times New Roman" pitchFamily="18" charset="0"/>
              </a:rPr>
              <a:t>//p is used store smallest number index in a[i+1] to </a:t>
            </a:r>
          </a:p>
          <a:p>
            <a:pPr lvl="1">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 a[n-1] and initially it is assigned as </a:t>
            </a:r>
            <a:r>
              <a:rPr lang="en-US" sz="2400" dirty="0" err="1" smtClean="0">
                <a:solidFill>
                  <a:srgbClr val="FF0000"/>
                </a:solidFill>
                <a:latin typeface="Times New Roman" pitchFamily="18" charset="0"/>
                <a:cs typeface="Times New Roman" pitchFamily="18" charset="0"/>
              </a:rPr>
              <a:t>i</a:t>
            </a:r>
            <a:r>
              <a:rPr lang="en-US" sz="2400" dirty="0" smtClean="0">
                <a:solidFill>
                  <a:srgbClr val="FF0000"/>
                </a:solidFill>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lnSpc>
                <a:spcPct val="80000"/>
              </a:lnSpc>
              <a:buFont typeface="Monotype Sorts" pitchFamily="2" charset="2"/>
              <a:buNone/>
            </a:pPr>
            <a:r>
              <a:rPr lang="en-US" dirty="0" smtClean="0">
                <a:latin typeface="Times New Roman" pitchFamily="18" charset="0"/>
                <a:cs typeface="Times New Roman" pitchFamily="18" charset="0"/>
              </a:rPr>
              <a:t>     for(j = i + 1; j &lt; n; j++)</a:t>
            </a:r>
          </a:p>
          <a:p>
            <a:pPr lvl="1">
              <a:lnSpc>
                <a:spcPct val="80000"/>
              </a:lnSpc>
              <a:buFont typeface="Monotype Sorts" pitchFamily="2" charset="2"/>
              <a:buNone/>
            </a:pPr>
            <a:r>
              <a:rPr lang="en-US" dirty="0" smtClean="0">
                <a:latin typeface="Times New Roman" pitchFamily="18" charset="0"/>
                <a:cs typeface="Times New Roman" pitchFamily="18" charset="0"/>
              </a:rPr>
              <a:t>        if (a[j] &lt; a[p]) p = j; </a:t>
            </a:r>
            <a:endParaRPr lang="en-US" sz="2000" dirty="0" smtClean="0">
              <a:solidFill>
                <a:srgbClr val="FF0000"/>
              </a:solidFill>
              <a:latin typeface="Times New Roman" pitchFamily="18" charset="0"/>
              <a:cs typeface="Times New Roman" pitchFamily="18" charset="0"/>
            </a:endParaRPr>
          </a:p>
          <a:p>
            <a:pPr lvl="1">
              <a:lnSpc>
                <a:spcPct val="80000"/>
              </a:lnSpc>
              <a:buFont typeface="Monotype Sorts" pitchFamily="2" charset="2"/>
              <a:buNone/>
            </a:pPr>
            <a:r>
              <a:rPr lang="en-US" dirty="0" smtClean="0">
                <a:latin typeface="Times New Roman" pitchFamily="18" charset="0"/>
                <a:cs typeface="Times New Roman" pitchFamily="18" charset="0"/>
              </a:rPr>
              <a:t>      temp = a[i];   a[i] = a[p]; a[p] =temp;</a:t>
            </a:r>
          </a:p>
          <a:p>
            <a:pPr lvl="1">
              <a:lnSpc>
                <a:spcPct val="80000"/>
              </a:lnSpc>
              <a:buFont typeface="Monotype Sorts" pitchFamily="2" charset="2"/>
              <a:buNone/>
            </a:pPr>
            <a:r>
              <a:rPr lang="en-US" dirty="0" smtClean="0">
                <a:latin typeface="Times New Roman" pitchFamily="18" charset="0"/>
                <a:cs typeface="Times New Roman" pitchFamily="18" charset="0"/>
              </a:rPr>
              <a:t>   }</a:t>
            </a:r>
          </a:p>
          <a:p>
            <a:pPr lvl="1">
              <a:lnSpc>
                <a:spcPct val="80000"/>
              </a:lnSpc>
              <a:buFont typeface="Monotype Sorts" pitchFamily="2" charset="2"/>
              <a:buNone/>
            </a:pPr>
            <a:r>
              <a:rPr lang="en-US" dirty="0" smtClean="0">
                <a:latin typeface="Times New Roman" pitchFamily="18" charset="0"/>
                <a:cs typeface="Times New Roman" pitchFamily="18" charset="0"/>
              </a:rPr>
              <a:t>         </a:t>
            </a:r>
            <a:endParaRPr lang="en-US" dirty="0" smtClean="0"/>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914400"/>
          </a:xfrm>
        </p:spPr>
        <p:txBody>
          <a:bodyPr/>
          <a:lstStyle/>
          <a:p>
            <a:r>
              <a:rPr lang="en-US" sz="3400" dirty="0" smtClean="0">
                <a:latin typeface="Times New Roman" pitchFamily="18" charset="0"/>
                <a:cs typeface="Times New Roman" pitchFamily="18" charset="0"/>
              </a:rPr>
              <a:t>Program - Sorting the given numbers using selection sort</a:t>
            </a:r>
          </a:p>
        </p:txBody>
      </p:sp>
      <p:sp>
        <p:nvSpPr>
          <p:cNvPr id="3075" name="Content Placeholder 2"/>
          <p:cNvSpPr>
            <a:spLocks noGrp="1"/>
          </p:cNvSpPr>
          <p:nvPr>
            <p:ph idx="1"/>
          </p:nvPr>
        </p:nvSpPr>
        <p:spPr>
          <a:xfrm>
            <a:off x="304800" y="990600"/>
            <a:ext cx="8686800" cy="5715000"/>
          </a:xfrm>
        </p:spPr>
        <p:txBody>
          <a:bodyPr/>
          <a:lstStyle/>
          <a:p>
            <a:pPr lvl="1">
              <a:lnSpc>
                <a:spcPct val="80000"/>
              </a:lnSpc>
              <a:buFont typeface="Monotype Sorts" pitchFamily="2" charset="2"/>
              <a:buNone/>
            </a:pPr>
            <a:endParaRPr lang="en-US" sz="2400" dirty="0" smtClean="0">
              <a:solidFill>
                <a:srgbClr val="FF0000"/>
              </a:solidFill>
              <a:latin typeface="Times New Roman" pitchFamily="18" charset="0"/>
              <a:cs typeface="Times New Roman" pitchFamily="18" charset="0"/>
            </a:endParaRPr>
          </a:p>
          <a:p>
            <a:pPr lvl="1">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display the sorted elements</a:t>
            </a:r>
          </a:p>
          <a:p>
            <a:pPr lvl="1">
              <a:lnSpc>
                <a:spcPct val="80000"/>
              </a:lnSpc>
              <a:buFont typeface="Monotype Sorts" pitchFamily="2" charset="2"/>
              <a:buNone/>
            </a:pPr>
            <a:r>
              <a:rPr lang="en-US" sz="2400" dirty="0" smtClean="0">
                <a:latin typeface="Times New Roman" pitchFamily="18" charset="0"/>
                <a:cs typeface="Times New Roman" pitchFamily="18" charset="0"/>
              </a:rPr>
              <a:t>for(i = 0; i &lt; n; i++)</a:t>
            </a:r>
            <a:endParaRPr lang="en-US" dirty="0" smtClean="0">
              <a:latin typeface="Times New Roman" pitchFamily="18" charset="0"/>
              <a:cs typeface="Times New Roman" pitchFamily="18" charset="0"/>
            </a:endParaRPr>
          </a:p>
          <a:p>
            <a:pPr lvl="1">
              <a:lnSpc>
                <a:spcPct val="80000"/>
              </a:lnSpc>
              <a:buFont typeface="Monotype Sorts" pitchFamily="2" charset="2"/>
              <a:buNone/>
            </a:pPr>
            <a:r>
              <a:rPr lang="en-US" dirty="0" smtClean="0">
                <a:latin typeface="Times New Roman" pitchFamily="18" charset="0"/>
                <a:cs typeface="Times New Roman" pitchFamily="18" charset="0"/>
              </a:rPr>
              <a:t>   cout &lt;&lt; a[i] &lt;&lt; “ “;</a:t>
            </a:r>
          </a:p>
          <a:p>
            <a:pPr lvl="1">
              <a:lnSpc>
                <a:spcPct val="80000"/>
              </a:lnSpc>
              <a:buFont typeface="Monotype Sorts" pitchFamily="2" charset="2"/>
              <a:buNone/>
            </a:pPr>
            <a:r>
              <a:rPr lang="en-US" dirty="0" smtClean="0">
                <a:latin typeface="Times New Roman" pitchFamily="18" charset="0"/>
                <a:cs typeface="Times New Roman" pitchFamily="18" charset="0"/>
              </a:rPr>
              <a:t>return 0;</a:t>
            </a:r>
          </a:p>
          <a:p>
            <a:pPr>
              <a:lnSpc>
                <a:spcPct val="80000"/>
              </a:lnSpc>
              <a:buFont typeface="Monotype Sorts" pitchFamily="2" charset="2"/>
              <a:buNone/>
            </a:pPr>
            <a:r>
              <a:rPr lang="en-US" dirty="0" smtClean="0">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914400"/>
          </a:xfrm>
        </p:spPr>
        <p:txBody>
          <a:bodyPr/>
          <a:lstStyle/>
          <a:p>
            <a:r>
              <a:rPr lang="en-US" sz="3400" dirty="0" smtClean="0">
                <a:latin typeface="Times New Roman" pitchFamily="18" charset="0"/>
                <a:cs typeface="Times New Roman" pitchFamily="18" charset="0"/>
              </a:rPr>
              <a:t>Sorting the given numbers using bubble sort</a:t>
            </a:r>
          </a:p>
        </p:txBody>
      </p:sp>
      <p:sp>
        <p:nvSpPr>
          <p:cNvPr id="3075" name="Content Placeholder 2"/>
          <p:cNvSpPr>
            <a:spLocks noGrp="1"/>
          </p:cNvSpPr>
          <p:nvPr>
            <p:ph idx="1"/>
          </p:nvPr>
        </p:nvSpPr>
        <p:spPr>
          <a:xfrm>
            <a:off x="304800" y="1066800"/>
            <a:ext cx="8686800" cy="5486400"/>
          </a:xfrm>
        </p:spPr>
        <p:txBody>
          <a:bodyPr/>
          <a:lstStyle/>
          <a:p>
            <a:pPr>
              <a:buNone/>
            </a:pPr>
            <a:r>
              <a:rPr lang="en-IN" sz="2400" dirty="0" smtClean="0">
                <a:solidFill>
                  <a:srgbClr val="FF0000"/>
                </a:solidFill>
              </a:rPr>
              <a:t>Idea </a:t>
            </a:r>
            <a:r>
              <a:rPr lang="en-IN"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Repeatedly move the largest element to the highest index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position of the array.</a:t>
            </a:r>
            <a:endParaRPr lang="en-IN" sz="2400" dirty="0" smtClean="0">
              <a:solidFill>
                <a:srgbClr val="FF0000"/>
              </a:solidFill>
              <a:latin typeface="Times New Roman" pitchFamily="18" charset="0"/>
              <a:cs typeface="Times New Roman" pitchFamily="18" charset="0"/>
            </a:endParaRPr>
          </a:p>
          <a:p>
            <a:pPr>
              <a:buNone/>
            </a:pPr>
            <a:r>
              <a:rPr lang="en-IN" sz="2400" dirty="0" smtClean="0">
                <a:solidFill>
                  <a:srgbClr val="FF0000"/>
                </a:solidFill>
              </a:rPr>
              <a:t>Bubble sort – </a:t>
            </a:r>
          </a:p>
          <a:p>
            <a:pPr>
              <a:buNone/>
            </a:pPr>
            <a:r>
              <a:rPr lang="en-IN" sz="2400" dirty="0" smtClean="0">
                <a:solidFill>
                  <a:srgbClr val="FF0000"/>
                </a:solidFill>
              </a:rPr>
              <a:t>   </a:t>
            </a:r>
            <a:r>
              <a:rPr lang="en-US" sz="2400" dirty="0" smtClean="0"/>
              <a:t>The algorithm does two steps:</a:t>
            </a:r>
          </a:p>
          <a:p>
            <a:pPr marL="1257300" lvl="2" indent="-457200">
              <a:buFont typeface="+mj-lt"/>
              <a:buAutoNum type="arabicPeriod"/>
            </a:pPr>
            <a:r>
              <a:rPr lang="en-US" sz="2000" dirty="0" smtClean="0">
                <a:latin typeface="Times New Roman" pitchFamily="18" charset="0"/>
              </a:rPr>
              <a:t>Starts at one end of the array and make repeated scans through the list comparing successive pairs of elements.</a:t>
            </a:r>
          </a:p>
          <a:p>
            <a:pPr marL="1257300" lvl="2" indent="-457200">
              <a:buFont typeface="+mj-lt"/>
              <a:buAutoNum type="arabicPeriod"/>
            </a:pPr>
            <a:r>
              <a:rPr lang="en-US" sz="2000" dirty="0" smtClean="0">
                <a:latin typeface="Times New Roman" pitchFamily="18" charset="0"/>
              </a:rPr>
              <a:t>If the first element is larger than the second, called an inversion, then the values are swapped.</a:t>
            </a:r>
            <a:endParaRPr lang="en-US" sz="2000" dirty="0" smtClean="0"/>
          </a:p>
          <a:p>
            <a:pPr marL="457200" indent="-457200">
              <a:buNone/>
            </a:pPr>
            <a:r>
              <a:rPr lang="en-US" sz="3200" dirty="0" smtClean="0">
                <a:solidFill>
                  <a:srgbClr val="FF0000"/>
                </a:solidFill>
              </a:rPr>
              <a:t>Idea – </a:t>
            </a:r>
            <a:r>
              <a:rPr lang="en-US" sz="2400" dirty="0" smtClean="0"/>
              <a:t>the algorithm works by repeatedly stepping through the list to be sorted, comparing each pair of adjacent items and swapping them if they are in the wrong order. The pass through the list is repeated until no swaps are needed.</a:t>
            </a:r>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Example - Sorting the given numbers using Bubble Sort</a:t>
            </a:r>
            <a:endParaRPr lang="en-US" sz="3600" dirty="0"/>
          </a:p>
        </p:txBody>
      </p:sp>
      <p:sp>
        <p:nvSpPr>
          <p:cNvPr id="3" name="Content Placeholder 2"/>
          <p:cNvSpPr>
            <a:spLocks noGrp="1"/>
          </p:cNvSpPr>
          <p:nvPr>
            <p:ph sz="half" idx="1"/>
          </p:nvPr>
        </p:nvSpPr>
        <p:spPr/>
        <p:txBody>
          <a:bodyPr/>
          <a:lstStyle/>
          <a:p>
            <a:r>
              <a:rPr lang="en-US" b="1" u="sng" dirty="0" smtClean="0">
                <a:latin typeface="Times New Roman" pitchFamily="18" charset="0"/>
              </a:rPr>
              <a:t>3 5</a:t>
            </a:r>
            <a:r>
              <a:rPr lang="en-US" dirty="0" smtClean="0">
                <a:latin typeface="Times New Roman" pitchFamily="18" charset="0"/>
              </a:rPr>
              <a:t> 2 6 8 1 9</a:t>
            </a:r>
            <a:endParaRPr lang="en-US" dirty="0" smtClean="0"/>
          </a:p>
          <a:p>
            <a:r>
              <a:rPr lang="en-US" dirty="0" smtClean="0">
                <a:latin typeface="Times New Roman" pitchFamily="18" charset="0"/>
              </a:rPr>
              <a:t>3 </a:t>
            </a:r>
            <a:r>
              <a:rPr lang="en-US" b="1" u="sng" dirty="0" smtClean="0">
                <a:latin typeface="Times New Roman" pitchFamily="18" charset="0"/>
              </a:rPr>
              <a:t>5 2</a:t>
            </a:r>
            <a:r>
              <a:rPr lang="en-US" dirty="0" smtClean="0">
                <a:latin typeface="Times New Roman" pitchFamily="18" charset="0"/>
              </a:rPr>
              <a:t> 6 8 1 9</a:t>
            </a:r>
            <a:endParaRPr lang="en-US" dirty="0" smtClean="0"/>
          </a:p>
          <a:p>
            <a:r>
              <a:rPr lang="en-US" dirty="0" smtClean="0">
                <a:latin typeface="Times New Roman" pitchFamily="18" charset="0"/>
              </a:rPr>
              <a:t>3 2 </a:t>
            </a:r>
            <a:r>
              <a:rPr lang="en-US" b="1" u="sng" dirty="0" smtClean="0">
                <a:latin typeface="Times New Roman" pitchFamily="18" charset="0"/>
              </a:rPr>
              <a:t>5 6</a:t>
            </a:r>
            <a:r>
              <a:rPr lang="en-US" dirty="0" smtClean="0">
                <a:latin typeface="Times New Roman" pitchFamily="18" charset="0"/>
              </a:rPr>
              <a:t> 8 1 9</a:t>
            </a:r>
          </a:p>
          <a:p>
            <a:r>
              <a:rPr lang="en-US" dirty="0" smtClean="0">
                <a:latin typeface="Times New Roman" pitchFamily="18" charset="0"/>
              </a:rPr>
              <a:t>3 2 5 </a:t>
            </a:r>
            <a:r>
              <a:rPr lang="en-US" b="1" u="sng" dirty="0" smtClean="0">
                <a:latin typeface="Times New Roman" pitchFamily="18" charset="0"/>
              </a:rPr>
              <a:t>6 8</a:t>
            </a:r>
            <a:r>
              <a:rPr lang="en-US" dirty="0" smtClean="0">
                <a:latin typeface="Times New Roman" pitchFamily="18" charset="0"/>
              </a:rPr>
              <a:t> 1 9</a:t>
            </a:r>
          </a:p>
          <a:p>
            <a:r>
              <a:rPr lang="en-US" dirty="0" smtClean="0">
                <a:latin typeface="Times New Roman" pitchFamily="18" charset="0"/>
              </a:rPr>
              <a:t>3 2 5 6 </a:t>
            </a:r>
            <a:r>
              <a:rPr lang="en-US" b="1" u="sng" dirty="0" smtClean="0">
                <a:latin typeface="Times New Roman" pitchFamily="18" charset="0"/>
              </a:rPr>
              <a:t>8 1 </a:t>
            </a:r>
            <a:r>
              <a:rPr lang="en-US" dirty="0" smtClean="0">
                <a:latin typeface="Times New Roman" pitchFamily="18" charset="0"/>
              </a:rPr>
              <a:t>9</a:t>
            </a:r>
          </a:p>
          <a:p>
            <a:r>
              <a:rPr lang="en-US" b="1" u="sng" dirty="0" smtClean="0">
                <a:latin typeface="Times New Roman" pitchFamily="18" charset="0"/>
              </a:rPr>
              <a:t>3 2</a:t>
            </a:r>
            <a:r>
              <a:rPr lang="en-US" dirty="0" smtClean="0">
                <a:latin typeface="Times New Roman" pitchFamily="18" charset="0"/>
              </a:rPr>
              <a:t> 5 6 1 8 9</a:t>
            </a:r>
          </a:p>
          <a:p>
            <a:r>
              <a:rPr lang="en-US" dirty="0" smtClean="0">
                <a:latin typeface="Times New Roman" pitchFamily="18" charset="0"/>
              </a:rPr>
              <a:t>2 </a:t>
            </a:r>
            <a:r>
              <a:rPr lang="en-US" b="1" u="sng" dirty="0" smtClean="0">
                <a:latin typeface="Times New Roman" pitchFamily="18" charset="0"/>
              </a:rPr>
              <a:t>3 5</a:t>
            </a:r>
            <a:r>
              <a:rPr lang="en-US" dirty="0" smtClean="0">
                <a:latin typeface="Times New Roman" pitchFamily="18" charset="0"/>
              </a:rPr>
              <a:t> 6 1 8 9</a:t>
            </a:r>
            <a:endParaRPr lang="en-US" u="sng" dirty="0" smtClean="0"/>
          </a:p>
          <a:p>
            <a:r>
              <a:rPr lang="en-US" dirty="0" smtClean="0">
                <a:latin typeface="Times New Roman" pitchFamily="18" charset="0"/>
              </a:rPr>
              <a:t>2 3 </a:t>
            </a:r>
            <a:r>
              <a:rPr lang="en-US" b="1" u="sng" dirty="0" smtClean="0">
                <a:latin typeface="Times New Roman" pitchFamily="18" charset="0"/>
              </a:rPr>
              <a:t>5 6</a:t>
            </a:r>
            <a:r>
              <a:rPr lang="en-US" dirty="0" smtClean="0">
                <a:latin typeface="Times New Roman" pitchFamily="18" charset="0"/>
              </a:rPr>
              <a:t> 1 8 9</a:t>
            </a:r>
            <a:endParaRPr lang="en-US" dirty="0"/>
          </a:p>
        </p:txBody>
      </p:sp>
      <p:sp>
        <p:nvSpPr>
          <p:cNvPr id="6" name="Content Placeholder 5"/>
          <p:cNvSpPr>
            <a:spLocks noGrp="1"/>
          </p:cNvSpPr>
          <p:nvPr>
            <p:ph sz="half" idx="2"/>
          </p:nvPr>
        </p:nvSpPr>
        <p:spPr/>
        <p:txBody>
          <a:bodyPr/>
          <a:lstStyle/>
          <a:p>
            <a:r>
              <a:rPr lang="en-US" dirty="0" smtClean="0">
                <a:latin typeface="Times New Roman" pitchFamily="18" charset="0"/>
              </a:rPr>
              <a:t>2 3 5 </a:t>
            </a:r>
            <a:r>
              <a:rPr lang="en-US" b="1" u="sng" dirty="0" smtClean="0">
                <a:latin typeface="Times New Roman" pitchFamily="18" charset="0"/>
              </a:rPr>
              <a:t>6 1</a:t>
            </a:r>
            <a:r>
              <a:rPr lang="en-US" dirty="0" smtClean="0">
                <a:latin typeface="Times New Roman" pitchFamily="18" charset="0"/>
              </a:rPr>
              <a:t> 8 9</a:t>
            </a:r>
          </a:p>
          <a:p>
            <a:r>
              <a:rPr lang="en-US" b="1" u="sng" dirty="0" smtClean="0">
                <a:latin typeface="Times New Roman" pitchFamily="18" charset="0"/>
              </a:rPr>
              <a:t>2 3</a:t>
            </a:r>
            <a:r>
              <a:rPr lang="en-US" dirty="0" smtClean="0">
                <a:latin typeface="Times New Roman" pitchFamily="18" charset="0"/>
              </a:rPr>
              <a:t> 5 1 6 8 9</a:t>
            </a:r>
          </a:p>
          <a:p>
            <a:r>
              <a:rPr lang="en-US" dirty="0" smtClean="0">
                <a:latin typeface="Times New Roman" pitchFamily="18" charset="0"/>
              </a:rPr>
              <a:t>2 </a:t>
            </a:r>
            <a:r>
              <a:rPr lang="en-US" b="1" u="sng" dirty="0" smtClean="0">
                <a:latin typeface="Times New Roman" pitchFamily="18" charset="0"/>
              </a:rPr>
              <a:t>3 5</a:t>
            </a:r>
            <a:r>
              <a:rPr lang="en-US" dirty="0" smtClean="0">
                <a:latin typeface="Times New Roman" pitchFamily="18" charset="0"/>
              </a:rPr>
              <a:t> 1 6 8 9</a:t>
            </a:r>
          </a:p>
          <a:p>
            <a:r>
              <a:rPr lang="en-US" dirty="0" smtClean="0">
                <a:latin typeface="Times New Roman" pitchFamily="18" charset="0"/>
              </a:rPr>
              <a:t>2 3 </a:t>
            </a:r>
            <a:r>
              <a:rPr lang="en-US" b="1" u="sng" dirty="0" smtClean="0">
                <a:latin typeface="Times New Roman" pitchFamily="18" charset="0"/>
              </a:rPr>
              <a:t>5 1</a:t>
            </a:r>
            <a:r>
              <a:rPr lang="en-US" dirty="0" smtClean="0">
                <a:latin typeface="Times New Roman" pitchFamily="18" charset="0"/>
              </a:rPr>
              <a:t> 6 8 9</a:t>
            </a:r>
          </a:p>
          <a:p>
            <a:r>
              <a:rPr lang="en-US" b="1" u="sng" dirty="0" smtClean="0">
                <a:latin typeface="Times New Roman" pitchFamily="18" charset="0"/>
              </a:rPr>
              <a:t>2 3</a:t>
            </a:r>
            <a:r>
              <a:rPr lang="en-US" dirty="0" smtClean="0">
                <a:latin typeface="Times New Roman" pitchFamily="18" charset="0"/>
              </a:rPr>
              <a:t> 1 5 6 8 9</a:t>
            </a:r>
          </a:p>
          <a:p>
            <a:r>
              <a:rPr lang="en-US" dirty="0" smtClean="0">
                <a:latin typeface="Times New Roman" pitchFamily="18" charset="0"/>
              </a:rPr>
              <a:t>2 </a:t>
            </a:r>
            <a:r>
              <a:rPr lang="en-US" b="1" u="sng" dirty="0" smtClean="0">
                <a:latin typeface="Times New Roman" pitchFamily="18" charset="0"/>
              </a:rPr>
              <a:t>3 1</a:t>
            </a:r>
            <a:r>
              <a:rPr lang="en-US" dirty="0" smtClean="0">
                <a:latin typeface="Times New Roman" pitchFamily="18" charset="0"/>
              </a:rPr>
              <a:t> 5 6 8 9</a:t>
            </a:r>
          </a:p>
          <a:p>
            <a:r>
              <a:rPr lang="en-US" b="1" u="sng" dirty="0" smtClean="0">
                <a:latin typeface="Times New Roman" pitchFamily="18" charset="0"/>
              </a:rPr>
              <a:t>2 1</a:t>
            </a:r>
            <a:r>
              <a:rPr lang="en-US" b="1" dirty="0" smtClean="0">
                <a:latin typeface="Times New Roman" pitchFamily="18" charset="0"/>
              </a:rPr>
              <a:t> 3</a:t>
            </a:r>
            <a:r>
              <a:rPr lang="en-US" dirty="0" smtClean="0">
                <a:latin typeface="Times New Roman" pitchFamily="18" charset="0"/>
              </a:rPr>
              <a:t> 5 6 8 9</a:t>
            </a:r>
          </a:p>
          <a:p>
            <a:r>
              <a:rPr lang="en-US" b="1" u="sng" dirty="0" smtClean="0">
                <a:latin typeface="Times New Roman" pitchFamily="18" charset="0"/>
              </a:rPr>
              <a:t>1 2 3 5 6 8 9</a:t>
            </a:r>
            <a:endParaRPr lang="en-US" dirty="0"/>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blinds(horizontal)">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blinds(horizontal)">
                                      <p:cBhvr>
                                        <p:cTn id="52" dur="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blinds(horizontal)">
                                      <p:cBhvr>
                                        <p:cTn id="57" dur="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blinds(horizontal)">
                                      <p:cBhvr>
                                        <p:cTn id="62" dur="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blinds(horizontal)">
                                      <p:cBhvr>
                                        <p:cTn id="67" dur="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blinds(horizontal)">
                                      <p:cBhvr>
                                        <p:cTn id="72" dur="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
                                            <p:txEl>
                                              <p:pRg st="6" end="6"/>
                                            </p:txEl>
                                          </p:spTgt>
                                        </p:tgtEl>
                                        <p:attrNameLst>
                                          <p:attrName>style.visibility</p:attrName>
                                        </p:attrNameLst>
                                      </p:cBhvr>
                                      <p:to>
                                        <p:strVal val="visible"/>
                                      </p:to>
                                    </p:set>
                                    <p:animEffect transition="in" filter="blinds(horizontal)">
                                      <p:cBhvr>
                                        <p:cTn id="77" dur="500"/>
                                        <p:tgtEl>
                                          <p:spTgt spid="6">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
                                            <p:txEl>
                                              <p:pRg st="7" end="7"/>
                                            </p:txEl>
                                          </p:spTgt>
                                        </p:tgtEl>
                                        <p:attrNameLst>
                                          <p:attrName>style.visibility</p:attrName>
                                        </p:attrNameLst>
                                      </p:cBhvr>
                                      <p:to>
                                        <p:strVal val="visible"/>
                                      </p:to>
                                    </p:set>
                                    <p:animEffect transition="in" filter="blinds(horizontal)">
                                      <p:cBhvr>
                                        <p:cTn id="8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3600" dirty="0" smtClean="0">
                <a:latin typeface="Times New Roman" pitchFamily="18" charset="0"/>
                <a:cs typeface="Times New Roman" pitchFamily="18" charset="0"/>
              </a:rPr>
              <a:t>Algorithm - Sorting the given numbers using Bubble Sort</a:t>
            </a:r>
            <a:endParaRPr lang="en-US" sz="3600" dirty="0"/>
          </a:p>
        </p:txBody>
      </p:sp>
      <p:sp>
        <p:nvSpPr>
          <p:cNvPr id="3" name="Content Placeholder 2"/>
          <p:cNvSpPr>
            <a:spLocks noGrp="1"/>
          </p:cNvSpPr>
          <p:nvPr>
            <p:ph idx="1"/>
          </p:nvPr>
        </p:nvSpPr>
        <p:spPr>
          <a:xfrm>
            <a:off x="457200" y="1143000"/>
            <a:ext cx="8458200" cy="5257800"/>
          </a:xfrm>
        </p:spPr>
        <p:txBody>
          <a:bodyPr/>
          <a:lstStyle/>
          <a:p>
            <a:pPr>
              <a:buNone/>
            </a:pPr>
            <a:r>
              <a:rPr lang="en-IN" sz="2400" dirty="0" smtClean="0">
                <a:solidFill>
                  <a:srgbClr val="FF0000"/>
                </a:solidFill>
              </a:rPr>
              <a:t>Algorithm -</a:t>
            </a:r>
          </a:p>
          <a:p>
            <a:pPr lvl="1">
              <a:lnSpc>
                <a:spcPts val="2800"/>
              </a:lnSpc>
              <a:spcBef>
                <a:spcPts val="0"/>
              </a:spcBef>
            </a:pPr>
            <a:r>
              <a:rPr lang="en-US" sz="2400" dirty="0" smtClean="0">
                <a:latin typeface="Times New Roman" pitchFamily="18" charset="0"/>
                <a:cs typeface="Times New Roman" pitchFamily="18" charset="0"/>
              </a:rPr>
              <a:t>int a[100] ; </a:t>
            </a:r>
            <a:r>
              <a:rPr lang="en-US" sz="2400" dirty="0" smtClean="0">
                <a:solidFill>
                  <a:srgbClr val="FF0000"/>
                </a:solidFill>
                <a:latin typeface="Times New Roman" pitchFamily="18" charset="0"/>
                <a:cs typeface="Times New Roman" pitchFamily="18" charset="0"/>
              </a:rPr>
              <a:t>//declare array a of size 100</a:t>
            </a:r>
            <a:r>
              <a:rPr lang="en-US" sz="2400" dirty="0" smtClean="0">
                <a:solidFill>
                  <a:srgbClr val="FF0000"/>
                </a:solidFill>
              </a:rPr>
              <a:t>  </a:t>
            </a:r>
          </a:p>
          <a:p>
            <a:pPr lvl="1">
              <a:lnSpc>
                <a:spcPts val="2800"/>
              </a:lnSpc>
              <a:spcBef>
                <a:spcPts val="0"/>
              </a:spcBef>
            </a:pPr>
            <a:r>
              <a:rPr lang="en-US" sz="2400" dirty="0" smtClean="0"/>
              <a:t>Input n  </a:t>
            </a:r>
            <a:r>
              <a:rPr lang="en-US" sz="2400" dirty="0" smtClean="0">
                <a:solidFill>
                  <a:srgbClr val="FF0000"/>
                </a:solidFill>
              </a:rPr>
              <a:t>//  n is used to sort how many numbers</a:t>
            </a:r>
          </a:p>
          <a:p>
            <a:pPr lvl="1">
              <a:lnSpc>
                <a:spcPts val="2800"/>
              </a:lnSpc>
              <a:spcBef>
                <a:spcPts val="0"/>
              </a:spcBef>
            </a:pPr>
            <a:r>
              <a:rPr lang="en-US" sz="2400" dirty="0" smtClean="0"/>
              <a:t>for </a:t>
            </a:r>
            <a:r>
              <a:rPr lang="en-US" sz="2400" dirty="0" err="1" smtClean="0"/>
              <a:t>i</a:t>
            </a:r>
            <a:r>
              <a:rPr lang="en-US" sz="2400" dirty="0" smtClean="0"/>
              <a:t> = 1 to n  </a:t>
            </a:r>
            <a:r>
              <a:rPr lang="en-US" sz="2400" dirty="0" smtClean="0">
                <a:solidFill>
                  <a:srgbClr val="FF0000"/>
                </a:solidFill>
              </a:rPr>
              <a:t>// read the array elements</a:t>
            </a:r>
          </a:p>
          <a:p>
            <a:pPr lvl="2">
              <a:lnSpc>
                <a:spcPts val="2800"/>
              </a:lnSpc>
              <a:spcBef>
                <a:spcPts val="0"/>
              </a:spcBef>
            </a:pPr>
            <a:r>
              <a:rPr lang="en-US" dirty="0" smtClean="0"/>
              <a:t>Read a[</a:t>
            </a:r>
            <a:r>
              <a:rPr lang="en-US" dirty="0" err="1" smtClean="0"/>
              <a:t>i</a:t>
            </a:r>
            <a:r>
              <a:rPr lang="en-US" dirty="0" smtClean="0"/>
              <a:t>];    </a:t>
            </a:r>
            <a:r>
              <a:rPr lang="en-US" dirty="0" err="1" smtClean="0"/>
              <a:t>i</a:t>
            </a:r>
            <a:r>
              <a:rPr lang="en-US" dirty="0" smtClean="0"/>
              <a:t>++;</a:t>
            </a:r>
          </a:p>
          <a:p>
            <a:pPr lvl="1">
              <a:lnSpc>
                <a:spcPts val="2800"/>
              </a:lnSpc>
              <a:spcBef>
                <a:spcPts val="0"/>
              </a:spcBef>
            </a:pPr>
            <a:r>
              <a:rPr lang="en-US" dirty="0" smtClean="0"/>
              <a:t>Let flag = 1;</a:t>
            </a:r>
          </a:p>
          <a:p>
            <a:pPr lvl="1">
              <a:lnSpc>
                <a:spcPts val="2800"/>
              </a:lnSpc>
              <a:spcBef>
                <a:spcPts val="0"/>
              </a:spcBef>
            </a:pPr>
            <a:r>
              <a:rPr lang="en-US" sz="2400" dirty="0" smtClean="0"/>
              <a:t>for </a:t>
            </a:r>
            <a:r>
              <a:rPr lang="en-US" sz="2400" dirty="0" err="1" smtClean="0"/>
              <a:t>i</a:t>
            </a:r>
            <a:r>
              <a:rPr lang="en-US" sz="2400" dirty="0" smtClean="0"/>
              <a:t> = 1 to n </a:t>
            </a:r>
          </a:p>
          <a:p>
            <a:pPr lvl="2">
              <a:lnSpc>
                <a:spcPts val="2800"/>
              </a:lnSpc>
              <a:spcBef>
                <a:spcPts val="0"/>
              </a:spcBef>
            </a:pPr>
            <a:r>
              <a:rPr lang="en-US" sz="2000" dirty="0" smtClean="0"/>
              <a:t>If (flag)</a:t>
            </a:r>
          </a:p>
          <a:p>
            <a:pPr lvl="3">
              <a:lnSpc>
                <a:spcPts val="2800"/>
              </a:lnSpc>
              <a:spcBef>
                <a:spcPts val="0"/>
              </a:spcBef>
            </a:pPr>
            <a:r>
              <a:rPr lang="en-US" dirty="0" smtClean="0"/>
              <a:t>flag = false </a:t>
            </a:r>
          </a:p>
          <a:p>
            <a:pPr lvl="3">
              <a:lnSpc>
                <a:spcPts val="2800"/>
              </a:lnSpc>
              <a:spcBef>
                <a:spcPts val="0"/>
              </a:spcBef>
            </a:pPr>
            <a:r>
              <a:rPr lang="en-US" dirty="0" smtClean="0"/>
              <a:t>for j = 2 to n do</a:t>
            </a:r>
          </a:p>
          <a:p>
            <a:pPr lvl="4">
              <a:lnSpc>
                <a:spcPts val="2800"/>
              </a:lnSpc>
              <a:spcBef>
                <a:spcPts val="0"/>
              </a:spcBef>
            </a:pPr>
            <a:r>
              <a:rPr lang="en-US" dirty="0" smtClean="0"/>
              <a:t>if a[j-1] &gt; a[j] </a:t>
            </a:r>
            <a:r>
              <a:rPr lang="en-US" sz="2400" dirty="0" smtClean="0">
                <a:solidFill>
                  <a:srgbClr val="FF0000"/>
                </a:solidFill>
              </a:rPr>
              <a:t>// if this pair is out of order</a:t>
            </a:r>
            <a:endParaRPr lang="en-US" sz="2400" dirty="0" smtClean="0"/>
          </a:p>
          <a:p>
            <a:pPr lvl="2">
              <a:lnSpc>
                <a:spcPts val="2800"/>
              </a:lnSpc>
              <a:spcBef>
                <a:spcPts val="0"/>
              </a:spcBef>
              <a:buNone/>
            </a:pPr>
            <a:r>
              <a:rPr lang="en-US" sz="2000" i="1" dirty="0" smtClean="0">
                <a:solidFill>
                  <a:srgbClr val="FF0000"/>
                </a:solidFill>
              </a:rPr>
              <a:t>			</a:t>
            </a:r>
            <a:r>
              <a:rPr lang="en-US" sz="2000" dirty="0" smtClean="0">
                <a:solidFill>
                  <a:srgbClr val="FF0000"/>
                </a:solidFill>
              </a:rPr>
              <a:t>// swap  them and remember something changed</a:t>
            </a:r>
          </a:p>
          <a:p>
            <a:pPr lvl="4">
              <a:lnSpc>
                <a:spcPts val="2800"/>
              </a:lnSpc>
              <a:spcBef>
                <a:spcPts val="0"/>
              </a:spcBef>
            </a:pPr>
            <a:r>
              <a:rPr lang="en-US" sz="2400" dirty="0" smtClean="0"/>
              <a:t>swap( a[j-1], a[j] );  swapped = true </a:t>
            </a:r>
            <a:endParaRPr lang="en-US" dirty="0" smtClean="0"/>
          </a:p>
          <a:p>
            <a:pPr lvl="1">
              <a:lnSpc>
                <a:spcPts val="2800"/>
              </a:lnSpc>
              <a:spcBef>
                <a:spcPts val="0"/>
              </a:spcBef>
            </a:pPr>
            <a:r>
              <a:rPr lang="en-US" dirty="0" smtClean="0"/>
              <a:t>output a[1] to a[n]  </a:t>
            </a:r>
          </a:p>
          <a:p>
            <a:pPr lvl="1">
              <a:lnSpc>
                <a:spcPts val="2400"/>
              </a:lnSpc>
              <a:spcBef>
                <a:spcPts val="0"/>
              </a:spcBef>
              <a:buNone/>
            </a:pPr>
            <a:endParaRPr lang="en-US" dirty="0" smtClean="0"/>
          </a:p>
          <a:p>
            <a:pPr lvl="1">
              <a:lnSpc>
                <a:spcPts val="2400"/>
              </a:lnSpc>
              <a:spcBef>
                <a:spcPts val="0"/>
              </a:spcBef>
            </a:pPr>
            <a:endParaRPr lang="en-US" sz="2000" dirty="0" smtClean="0"/>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0"/>
            <a:ext cx="8229600" cy="762000"/>
          </a:xfrm>
        </p:spPr>
        <p:txBody>
          <a:bodyPr/>
          <a:lstStyle/>
          <a:p>
            <a:r>
              <a:rPr lang="en-US" sz="3400" dirty="0" smtClean="0">
                <a:latin typeface="Times New Roman" pitchFamily="18" charset="0"/>
                <a:cs typeface="Times New Roman" pitchFamily="18" charset="0"/>
              </a:rPr>
              <a:t>Program – Bubble Sort</a:t>
            </a:r>
          </a:p>
        </p:txBody>
      </p:sp>
      <p:sp>
        <p:nvSpPr>
          <p:cNvPr id="3075" name="Content Placeholder 2"/>
          <p:cNvSpPr>
            <a:spLocks noGrp="1"/>
          </p:cNvSpPr>
          <p:nvPr>
            <p:ph idx="1"/>
          </p:nvPr>
        </p:nvSpPr>
        <p:spPr>
          <a:xfrm>
            <a:off x="228600" y="609600"/>
            <a:ext cx="8763000" cy="6096000"/>
          </a:xfrm>
        </p:spPr>
        <p:txBody>
          <a:bodyPr/>
          <a:lstStyle/>
          <a:p>
            <a:pPr>
              <a:lnSpc>
                <a:spcPct val="80000"/>
              </a:lnSpc>
              <a:buFont typeface="Monotype Sorts" pitchFamily="2" charset="2"/>
              <a:buNone/>
            </a:pPr>
            <a:r>
              <a:rPr lang="en-US" sz="2400" dirty="0" smtClean="0">
                <a:latin typeface="Times New Roman" pitchFamily="18" charset="0"/>
                <a:cs typeface="Times New Roman" pitchFamily="18" charset="0"/>
              </a:rPr>
              <a:t>#include &lt;iostream&gt;</a:t>
            </a:r>
          </a:p>
          <a:p>
            <a:pPr>
              <a:lnSpc>
                <a:spcPct val="80000"/>
              </a:lnSpc>
              <a:buFont typeface="Monotype Sorts" pitchFamily="2" charset="2"/>
              <a:buNone/>
            </a:pPr>
            <a:r>
              <a:rPr lang="en-US" sz="2400" dirty="0" smtClean="0">
                <a:latin typeface="Times New Roman" pitchFamily="18" charset="0"/>
                <a:cs typeface="Times New Roman" pitchFamily="18" charset="0"/>
              </a:rPr>
              <a:t>using namespace std;</a:t>
            </a:r>
          </a:p>
          <a:p>
            <a:pPr>
              <a:lnSpc>
                <a:spcPct val="80000"/>
              </a:lnSpc>
              <a:buFont typeface="Monotype Sorts" pitchFamily="2" charset="2"/>
              <a:buNone/>
            </a:pPr>
            <a:r>
              <a:rPr lang="en-US" sz="2400" dirty="0" smtClean="0">
                <a:latin typeface="Times New Roman" pitchFamily="18" charset="0"/>
                <a:cs typeface="Times New Roman" pitchFamily="18" charset="0"/>
              </a:rPr>
              <a:t>int main ( ) </a:t>
            </a:r>
          </a:p>
          <a:p>
            <a:pPr>
              <a:lnSpc>
                <a:spcPct val="80000"/>
              </a:lnSpc>
              <a:buFont typeface="Monotype Sorts" pitchFamily="2" charset="2"/>
              <a:buNone/>
            </a:pPr>
            <a:r>
              <a:rPr lang="en-US" sz="2400" dirty="0" smtClean="0">
                <a:latin typeface="Times New Roman" pitchFamily="18" charset="0"/>
                <a:cs typeface="Times New Roman" pitchFamily="18" charset="0"/>
              </a:rPr>
              <a:t>{   int i = 0, a[100], t, flag = 1, n, j; </a:t>
            </a:r>
            <a:r>
              <a:rPr lang="en-US" sz="2000" dirty="0" smtClean="0">
                <a:solidFill>
                  <a:srgbClr val="FF0000"/>
                </a:solidFill>
                <a:latin typeface="Times New Roman" pitchFamily="18" charset="0"/>
                <a:cs typeface="Times New Roman" pitchFamily="18" charset="0"/>
              </a:rPr>
              <a:t> // a is used to store the elements to sort</a:t>
            </a:r>
            <a:endParaRPr lang="en-US" sz="2400" dirty="0" smtClean="0">
              <a:solidFill>
                <a:srgbClr val="FF0000"/>
              </a:solidFill>
              <a:latin typeface="Times New Roman" pitchFamily="18" charset="0"/>
              <a:cs typeface="Times New Roman" pitchFamily="18" charset="0"/>
            </a:endParaRPr>
          </a:p>
          <a:p>
            <a:pPr>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cout &lt;&lt; “Enter  a  number: “; </a:t>
            </a:r>
            <a:r>
              <a:rPr lang="en-US" sz="2000" dirty="0" smtClean="0">
                <a:solidFill>
                  <a:srgbClr val="FF0000"/>
                </a:solidFill>
                <a:latin typeface="Times New Roman" pitchFamily="18" charset="0"/>
                <a:cs typeface="Times New Roman" pitchFamily="18" charset="0"/>
              </a:rPr>
              <a:t>// how many numbers do you want to sort</a:t>
            </a:r>
          </a:p>
          <a:p>
            <a:pPr>
              <a:lnSpc>
                <a:spcPct val="80000"/>
              </a:lnSpc>
              <a:buFont typeface="Monotype Sorts" pitchFamily="2" charset="2"/>
              <a:buNone/>
            </a:pPr>
            <a:r>
              <a:rPr lang="en-US" sz="20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cin &gt;&gt; n;</a:t>
            </a:r>
          </a:p>
          <a:p>
            <a:pPr>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cout &lt;&lt; “Enter the numbers”: </a:t>
            </a:r>
          </a:p>
          <a:p>
            <a:pPr>
              <a:lnSpc>
                <a:spcPct val="80000"/>
              </a:lnSpc>
              <a:buFont typeface="Monotype Sorts" pitchFamily="2" charset="2"/>
              <a:buNone/>
            </a:pPr>
            <a:r>
              <a:rPr lang="en-US" sz="2400" dirty="0" smtClean="0">
                <a:latin typeface="Times New Roman" pitchFamily="18" charset="0"/>
                <a:cs typeface="Times New Roman" pitchFamily="18" charset="0"/>
              </a:rPr>
              <a:t>     for(i = 0; i &lt; n;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cin &gt;&gt; a[i];</a:t>
            </a:r>
          </a:p>
          <a:p>
            <a:pPr>
              <a:lnSpc>
                <a:spcPct val="80000"/>
              </a:lnSpc>
              <a:buFont typeface="Monotype Sorts" pitchFamily="2" charset="2"/>
              <a:buNone/>
            </a:pPr>
            <a:r>
              <a:rPr lang="en-US" sz="2400" dirty="0" smtClean="0">
                <a:latin typeface="Times New Roman" pitchFamily="18" charset="0"/>
                <a:cs typeface="Times New Roman" pitchFamily="18" charset="0"/>
              </a:rPr>
              <a:t>     for (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n-1 &amp;&amp; flag;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why flag ?</a:t>
            </a:r>
          </a:p>
          <a:p>
            <a:pPr>
              <a:lnSpc>
                <a:spcPct val="80000"/>
              </a:lnSpc>
              <a:buFont typeface="Monotype Sorts" pitchFamily="2" charset="2"/>
              <a:buNone/>
            </a:pPr>
            <a:r>
              <a:rPr lang="en-US" sz="2400" dirty="0" smtClean="0">
                <a:latin typeface="Times New Roman" pitchFamily="18" charset="0"/>
                <a:cs typeface="Times New Roman" pitchFamily="18" charset="0"/>
              </a:rPr>
              <a:t>         { flag = 0; </a:t>
            </a:r>
            <a:r>
              <a:rPr lang="en-US" sz="2000" dirty="0" smtClean="0">
                <a:solidFill>
                  <a:srgbClr val="FF0000"/>
                </a:solidFill>
                <a:latin typeface="Times New Roman" pitchFamily="18" charset="0"/>
                <a:cs typeface="Times New Roman" pitchFamily="18" charset="0"/>
              </a:rPr>
              <a:t>//flag is used to indicate any swapping happened inside the loop</a:t>
            </a:r>
          </a:p>
          <a:p>
            <a:pPr lvl="1">
              <a:lnSpc>
                <a:spcPct val="80000"/>
              </a:lnSpc>
              <a:buFont typeface="Monotype Sorts" pitchFamily="2" charset="2"/>
              <a:buNone/>
            </a:pPr>
            <a:r>
              <a:rPr lang="en-US" dirty="0" smtClean="0">
                <a:latin typeface="Times New Roman" pitchFamily="18" charset="0"/>
                <a:cs typeface="Times New Roman" pitchFamily="18" charset="0"/>
              </a:rPr>
              <a:t>      for (j = 1; j &lt; n-1-i; j++)</a:t>
            </a:r>
          </a:p>
          <a:p>
            <a:pPr lvl="1">
              <a:lnSpc>
                <a:spcPct val="80000"/>
              </a:lnSpc>
              <a:buFont typeface="Monotype Sorts" pitchFamily="2" charset="2"/>
              <a:buNone/>
            </a:pPr>
            <a:r>
              <a:rPr lang="en-US" sz="2400" dirty="0" smtClean="0">
                <a:latin typeface="Times New Roman" pitchFamily="18" charset="0"/>
                <a:cs typeface="Times New Roman" pitchFamily="18" charset="0"/>
              </a:rPr>
              <a:t>          if (a[j-1] &gt; a[j]) { t = a[j-1]; a[j-1] = a[j]; a[j] = t; flag=1} </a:t>
            </a:r>
            <a:endParaRPr lang="en-US" sz="2400" dirty="0" smtClean="0">
              <a:solidFill>
                <a:srgbClr val="FF0000"/>
              </a:solidFill>
              <a:latin typeface="Times New Roman" pitchFamily="18" charset="0"/>
              <a:cs typeface="Times New Roman" pitchFamily="18" charset="0"/>
            </a:endParaRPr>
          </a:p>
          <a:p>
            <a:pPr lvl="1">
              <a:lnSpc>
                <a:spcPct val="80000"/>
              </a:lnSpc>
              <a:buFont typeface="Monotype Sorts" pitchFamily="2" charset="2"/>
              <a:buNone/>
            </a:pPr>
            <a:r>
              <a:rPr lang="en-US" dirty="0" smtClean="0">
                <a:latin typeface="Times New Roman" pitchFamily="18" charset="0"/>
                <a:cs typeface="Times New Roman" pitchFamily="18" charset="0"/>
              </a:rPr>
              <a:t>    }</a:t>
            </a:r>
            <a:endParaRPr lang="en-US" sz="2000" dirty="0" smtClean="0">
              <a:solidFill>
                <a:srgbClr val="FF0000"/>
              </a:solidFill>
              <a:latin typeface="Times New Roman" pitchFamily="18" charset="0"/>
              <a:cs typeface="Times New Roman" pitchFamily="18" charset="0"/>
            </a:endParaRPr>
          </a:p>
          <a:p>
            <a:pPr lvl="1">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display the sorted elements</a:t>
            </a:r>
          </a:p>
          <a:p>
            <a:pPr lvl="1">
              <a:lnSpc>
                <a:spcPct val="80000"/>
              </a:lnSpc>
              <a:buFont typeface="Monotype Sorts" pitchFamily="2" charset="2"/>
              <a:buNone/>
            </a:pPr>
            <a:r>
              <a:rPr lang="en-US" sz="2400" dirty="0" smtClean="0">
                <a:latin typeface="Times New Roman" pitchFamily="18" charset="0"/>
                <a:cs typeface="Times New Roman" pitchFamily="18" charset="0"/>
              </a:rPr>
              <a:t>for(</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n;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cout &lt;&lt;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&lt;&lt; “ “;</a:t>
            </a:r>
          </a:p>
          <a:p>
            <a:pPr lvl="1">
              <a:lnSpc>
                <a:spcPct val="50000"/>
              </a:lnSpc>
              <a:buFont typeface="Monotype Sorts" pitchFamily="2" charset="2"/>
              <a:buNone/>
            </a:pPr>
            <a:r>
              <a:rPr lang="en-US" dirty="0" smtClean="0">
                <a:latin typeface="Times New Roman" pitchFamily="18" charset="0"/>
                <a:cs typeface="Times New Roman" pitchFamily="18" charset="0"/>
              </a:rPr>
              <a:t>return 0;</a:t>
            </a:r>
          </a:p>
          <a:p>
            <a:pPr>
              <a:lnSpc>
                <a:spcPct val="50000"/>
              </a:lnSpc>
              <a:buFont typeface="Monotype Sorts" pitchFamily="2" charset="2"/>
              <a:buNone/>
            </a:pPr>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lvl="1">
              <a:lnSpc>
                <a:spcPct val="80000"/>
              </a:lnSpc>
              <a:buFont typeface="Monotype Sorts" pitchFamily="2" charset="2"/>
              <a:buNone/>
            </a:pPr>
            <a:r>
              <a:rPr lang="en-US" sz="2000" dirty="0" smtClean="0">
                <a:solidFill>
                  <a:srgbClr val="FF0000"/>
                </a:solidFill>
                <a:latin typeface="Times New Roman" pitchFamily="18" charset="0"/>
                <a:cs typeface="Times New Roman" pitchFamily="18" charset="0"/>
              </a:rPr>
              <a:t> </a:t>
            </a:r>
          </a:p>
          <a:p>
            <a:pPr lvl="1">
              <a:lnSpc>
                <a:spcPct val="80000"/>
              </a:lnSpc>
              <a:buFont typeface="Monotype Sorts" pitchFamily="2" charset="2"/>
              <a:buNone/>
            </a:pPr>
            <a:r>
              <a:rPr lang="en-US" dirty="0" smtClean="0">
                <a:latin typeface="Times New Roman" pitchFamily="18" charset="0"/>
                <a:cs typeface="Times New Roman" pitchFamily="18" charset="0"/>
              </a:rPr>
              <a:t>         </a:t>
            </a:r>
            <a:endParaRPr lang="en-US" dirty="0" smtClean="0"/>
          </a:p>
        </p:txBody>
      </p:sp>
      <p:sp>
        <p:nvSpPr>
          <p:cNvPr id="4" name="Footer Placeholder 3"/>
          <p:cNvSpPr>
            <a:spLocks noGrp="1"/>
          </p:cNvSpPr>
          <p:nvPr>
            <p:ph type="ftr" sz="quarter" idx="11"/>
          </p:nvPr>
        </p:nvSpPr>
        <p:spPr>
          <a:xfrm>
            <a:off x="3200400" y="6492875"/>
            <a:ext cx="2895600" cy="365125"/>
          </a:xfrm>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600" dirty="0" smtClean="0">
                <a:latin typeface="Times New Roman" pitchFamily="18" charset="0"/>
                <a:cs typeface="Times New Roman" pitchFamily="18" charset="0"/>
              </a:rPr>
              <a:t>Insertion Sort</a:t>
            </a:r>
            <a:endParaRPr lang="en-US" sz="3600" dirty="0"/>
          </a:p>
        </p:txBody>
      </p:sp>
      <p:sp>
        <p:nvSpPr>
          <p:cNvPr id="3" name="Content Placeholder 2"/>
          <p:cNvSpPr>
            <a:spLocks noGrp="1"/>
          </p:cNvSpPr>
          <p:nvPr>
            <p:ph idx="1"/>
          </p:nvPr>
        </p:nvSpPr>
        <p:spPr>
          <a:xfrm>
            <a:off x="457200" y="914400"/>
            <a:ext cx="8229600" cy="5211763"/>
          </a:xfrm>
        </p:spPr>
        <p:txBody>
          <a:bodyPr/>
          <a:lstStyle/>
          <a:p>
            <a:r>
              <a:rPr lang="en-US" sz="2400" dirty="0" smtClean="0">
                <a:latin typeface="Times New Roman" pitchFamily="18" charset="0"/>
                <a:cs typeface="Times New Roman" pitchFamily="18" charset="0"/>
              </a:rPr>
              <a:t>The insertion sort scans input array </a:t>
            </a:r>
            <a:r>
              <a:rPr lang="en-US" sz="2400" i="1" dirty="0" smtClean="0">
                <a:solidFill>
                  <a:srgbClr val="FF0000"/>
                </a:solidFill>
                <a:latin typeface="Times New Roman" pitchFamily="18" charset="0"/>
                <a:cs typeface="Times New Roman" pitchFamily="18" charset="0"/>
              </a:rPr>
              <a:t>a</a:t>
            </a:r>
            <a:r>
              <a:rPr lang="en-US" sz="2400" dirty="0" smtClean="0">
                <a:latin typeface="Times New Roman" pitchFamily="18" charset="0"/>
                <a:cs typeface="Times New Roman" pitchFamily="18" charset="0"/>
              </a:rPr>
              <a:t> from a[1] to a[n], inserting each element a[k] into its proper position in the previously sorted sub array a[1], a[2], …., a[k-1]. </a:t>
            </a:r>
          </a:p>
          <a:p>
            <a:r>
              <a:rPr lang="en-US" sz="2400" dirty="0" smtClean="0">
                <a:latin typeface="Times New Roman" pitchFamily="18" charset="0"/>
                <a:cs typeface="Times New Roman" pitchFamily="18" charset="0"/>
              </a:rPr>
              <a:t> a[1] by itself is trivially sorted.</a:t>
            </a:r>
          </a:p>
          <a:p>
            <a:r>
              <a:rPr lang="en-US" sz="2400" dirty="0" smtClean="0">
                <a:latin typeface="Times New Roman" pitchFamily="18" charset="0"/>
                <a:cs typeface="Times New Roman" pitchFamily="18" charset="0"/>
              </a:rPr>
              <a:t>A[2] is inserted either before or after a[1], so that a[1], a[2] is sorted.</a:t>
            </a:r>
          </a:p>
          <a:p>
            <a:r>
              <a:rPr lang="en-US" sz="2400" dirty="0" smtClean="0">
                <a:latin typeface="Times New Roman" pitchFamily="18" charset="0"/>
                <a:cs typeface="Times New Roman" pitchFamily="18" charset="0"/>
              </a:rPr>
              <a:t>a[3] is inserted in its proper place in a[1], a[2], that is, before  a[1], between a[1] and a[2], or after a[2], so that a[1], a[2], a[3] is sorted.</a:t>
            </a:r>
          </a:p>
          <a:p>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a[n] is inserted into its proper place in a[1], a[2], …., a[n-1], so that a[1], a[2], ….., a[n] is sorted.</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609600"/>
          </a:xfrm>
        </p:spPr>
        <p:txBody>
          <a:bodyPr/>
          <a:lstStyle/>
          <a:p>
            <a:r>
              <a:rPr lang="en-US" dirty="0" smtClean="0"/>
              <a:t>Arrays</a:t>
            </a:r>
          </a:p>
        </p:txBody>
      </p:sp>
      <p:sp>
        <p:nvSpPr>
          <p:cNvPr id="3075" name="Content Placeholder 2"/>
          <p:cNvSpPr>
            <a:spLocks noGrp="1"/>
          </p:cNvSpPr>
          <p:nvPr>
            <p:ph idx="1"/>
          </p:nvPr>
        </p:nvSpPr>
        <p:spPr>
          <a:xfrm>
            <a:off x="457200" y="762000"/>
            <a:ext cx="8229600" cy="5562600"/>
          </a:xfrm>
        </p:spPr>
        <p:txBody>
          <a:bodyPr/>
          <a:lstStyle/>
          <a:p>
            <a:r>
              <a:rPr lang="en-US" sz="2800" dirty="0" smtClean="0">
                <a:latin typeface="Times New Roman" pitchFamily="18" charset="0"/>
                <a:cs typeface="Times New Roman" pitchFamily="18" charset="0"/>
              </a:rPr>
              <a:t>In all the above situations, we need a structure to store all these similar values under the same name. </a:t>
            </a:r>
          </a:p>
          <a:p>
            <a:r>
              <a:rPr lang="en-US" sz="2800" dirty="0" smtClean="0">
                <a:latin typeface="Times New Roman" pitchFamily="18" charset="0"/>
                <a:cs typeface="Times New Roman" pitchFamily="18" charset="0"/>
              </a:rPr>
              <a:t>Array is a</a:t>
            </a:r>
            <a:r>
              <a:rPr lang="en-US" sz="2800" i="1" dirty="0" smtClean="0">
                <a:solidFill>
                  <a:schemeClr val="tx2"/>
                </a:solidFill>
                <a:latin typeface="Times New Roman" pitchFamily="18" charset="0"/>
                <a:cs typeface="Times New Roman" pitchFamily="18" charset="0"/>
              </a:rPr>
              <a:t> structure</a:t>
            </a:r>
            <a:r>
              <a:rPr lang="en-US" sz="2800" dirty="0" smtClean="0">
                <a:latin typeface="Times New Roman" pitchFamily="18" charset="0"/>
                <a:cs typeface="Times New Roman" pitchFamily="18" charset="0"/>
              </a:rPr>
              <a:t> which fulfils all these requirements – It is a collection of homogeneous (of same data type) data items stored in consecutive memory locations and addressed by a common identifier.</a:t>
            </a:r>
          </a:p>
          <a:p>
            <a:pPr>
              <a:buNone/>
            </a:pPr>
            <a:r>
              <a:rPr lang="en-US" sz="2800" dirty="0" smtClean="0">
                <a:latin typeface="Times New Roman" pitchFamily="18" charset="0"/>
                <a:cs typeface="Times New Roman" pitchFamily="18" charset="0"/>
              </a:rPr>
              <a:t>   Example  -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smtClean="0">
                <a:solidFill>
                  <a:schemeClr val="tx2"/>
                </a:solidFill>
                <a:latin typeface="Times New Roman" pitchFamily="18" charset="0"/>
                <a:cs typeface="Times New Roman" pitchFamily="18" charset="0"/>
              </a:rPr>
              <a:t>marks </a:t>
            </a:r>
            <a:r>
              <a:rPr lang="en-US" sz="2800" dirty="0" smtClean="0">
                <a:latin typeface="Times New Roman" pitchFamily="18" charset="0"/>
                <a:cs typeface="Times New Roman" pitchFamily="18" charset="0"/>
              </a:rPr>
              <a:t>[80].   </a:t>
            </a:r>
          </a:p>
          <a:p>
            <a:pPr>
              <a:buNone/>
            </a:pPr>
            <a:r>
              <a:rPr lang="en-US" sz="2800" dirty="0" smtClean="0">
                <a:latin typeface="Times New Roman" pitchFamily="18" charset="0"/>
                <a:cs typeface="Times New Roman" pitchFamily="18" charset="0"/>
              </a:rPr>
              <a:t>          Here  -  int is a data type  </a:t>
            </a:r>
          </a:p>
          <a:p>
            <a:pPr>
              <a:buNone/>
            </a:pPr>
            <a:r>
              <a:rPr lang="en-US" sz="2800" dirty="0" smtClean="0">
                <a:latin typeface="Times New Roman" pitchFamily="18" charset="0"/>
                <a:cs typeface="Times New Roman" pitchFamily="18" charset="0"/>
              </a:rPr>
              <a:t>                     - </a:t>
            </a:r>
            <a:r>
              <a:rPr lang="en-US" sz="2800" dirty="0" smtClean="0">
                <a:solidFill>
                  <a:schemeClr val="tx2"/>
                </a:solidFill>
                <a:latin typeface="Times New Roman" pitchFamily="18" charset="0"/>
                <a:cs typeface="Times New Roman" pitchFamily="18" charset="0"/>
              </a:rPr>
              <a:t>marks</a:t>
            </a:r>
            <a:r>
              <a:rPr lang="en-US" sz="2800" dirty="0" smtClean="0">
                <a:latin typeface="Times New Roman" pitchFamily="18" charset="0"/>
                <a:cs typeface="Times New Roman" pitchFamily="18" charset="0"/>
              </a:rPr>
              <a:t> is an identifier name</a:t>
            </a:r>
          </a:p>
          <a:p>
            <a:pPr>
              <a:buNone/>
            </a:pPr>
            <a:r>
              <a:rPr lang="en-US" sz="2800" dirty="0" smtClean="0">
                <a:latin typeface="Times New Roman" pitchFamily="18" charset="0"/>
                <a:cs typeface="Times New Roman" pitchFamily="18" charset="0"/>
              </a:rPr>
              <a:t>                     - 80 is the size of the array (it must be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integer constant ).</a:t>
            </a:r>
          </a:p>
          <a:p>
            <a:pPr>
              <a:buNone/>
            </a:pPr>
            <a:r>
              <a:rPr lang="en-US" sz="2800" dirty="0" smtClean="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600" dirty="0" smtClean="0">
                <a:latin typeface="Times New Roman" pitchFamily="18" charset="0"/>
                <a:cs typeface="Times New Roman" pitchFamily="18" charset="0"/>
              </a:rPr>
              <a:t>Insertion Sort - Example</a:t>
            </a:r>
            <a:endParaRPr lang="en-US" sz="3600" dirty="0"/>
          </a:p>
        </p:txBody>
      </p:sp>
      <p:sp>
        <p:nvSpPr>
          <p:cNvPr id="3" name="Content Placeholder 2"/>
          <p:cNvSpPr>
            <a:spLocks noGrp="1"/>
          </p:cNvSpPr>
          <p:nvPr>
            <p:ph idx="1"/>
          </p:nvPr>
        </p:nvSpPr>
        <p:spPr>
          <a:xfrm>
            <a:off x="457200" y="914400"/>
            <a:ext cx="8229600" cy="5486400"/>
          </a:xfrm>
        </p:spPr>
        <p:txBody>
          <a:bodyPr/>
          <a:lstStyle/>
          <a:p>
            <a:r>
              <a:rPr lang="en-US" sz="2400" dirty="0" smtClean="0"/>
              <a:t>Example:  a[] =  {3, 7, 4, 9, 5, 2, 6, 1}. </a:t>
            </a:r>
          </a:p>
          <a:p>
            <a:r>
              <a:rPr lang="en-US" sz="2400" dirty="0" smtClean="0"/>
              <a:t>In each step, the key under consideration is underlined. </a:t>
            </a:r>
          </a:p>
          <a:p>
            <a:r>
              <a:rPr lang="en-US" sz="2400" u="sng" dirty="0" smtClean="0"/>
              <a:t>3</a:t>
            </a:r>
            <a:r>
              <a:rPr lang="en-US" sz="2400" dirty="0" smtClean="0"/>
              <a:t> 7 4 9 5 2 6 1</a:t>
            </a:r>
          </a:p>
          <a:p>
            <a:r>
              <a:rPr lang="en-US" sz="2400" b="1" dirty="0" smtClean="0"/>
              <a:t>3</a:t>
            </a:r>
            <a:r>
              <a:rPr lang="en-US" sz="2400" dirty="0" smtClean="0"/>
              <a:t> </a:t>
            </a:r>
            <a:r>
              <a:rPr lang="en-US" sz="2400" u="sng" dirty="0" smtClean="0"/>
              <a:t>7</a:t>
            </a:r>
            <a:r>
              <a:rPr lang="en-US" sz="2400" dirty="0" smtClean="0"/>
              <a:t> 4 9 5 2 6 1</a:t>
            </a:r>
          </a:p>
          <a:p>
            <a:r>
              <a:rPr lang="en-US" sz="2400" dirty="0" smtClean="0"/>
              <a:t>3 </a:t>
            </a:r>
            <a:r>
              <a:rPr lang="en-US" sz="2400" b="1" dirty="0" smtClean="0"/>
              <a:t>7</a:t>
            </a:r>
            <a:r>
              <a:rPr lang="en-US" sz="2400" dirty="0" smtClean="0"/>
              <a:t> </a:t>
            </a:r>
            <a:r>
              <a:rPr lang="en-US" sz="2400" u="sng" dirty="0" smtClean="0"/>
              <a:t>4</a:t>
            </a:r>
            <a:r>
              <a:rPr lang="en-US" sz="2400" dirty="0" smtClean="0"/>
              <a:t> 9 5 2 6 1</a:t>
            </a:r>
          </a:p>
          <a:p>
            <a:r>
              <a:rPr lang="en-US" sz="2400" dirty="0" smtClean="0"/>
              <a:t>3 </a:t>
            </a:r>
            <a:r>
              <a:rPr lang="en-US" sz="2400" b="1" dirty="0" smtClean="0"/>
              <a:t>4</a:t>
            </a:r>
            <a:r>
              <a:rPr lang="en-US" sz="2400" dirty="0" smtClean="0"/>
              <a:t> 7 </a:t>
            </a:r>
            <a:r>
              <a:rPr lang="en-US" sz="2400" u="sng" dirty="0" smtClean="0"/>
              <a:t>9</a:t>
            </a:r>
            <a:r>
              <a:rPr lang="en-US" sz="2400" dirty="0" smtClean="0"/>
              <a:t> 5 2 6 1</a:t>
            </a:r>
          </a:p>
          <a:p>
            <a:r>
              <a:rPr lang="en-US" sz="2400" dirty="0" smtClean="0"/>
              <a:t>3 4 7 </a:t>
            </a:r>
            <a:r>
              <a:rPr lang="en-US" sz="2400" b="1" dirty="0" smtClean="0"/>
              <a:t>9</a:t>
            </a:r>
            <a:r>
              <a:rPr lang="en-US" sz="2400" dirty="0" smtClean="0"/>
              <a:t> </a:t>
            </a:r>
            <a:r>
              <a:rPr lang="en-US" sz="2400" u="sng" dirty="0" smtClean="0"/>
              <a:t>5</a:t>
            </a:r>
            <a:r>
              <a:rPr lang="en-US" sz="2400" dirty="0" smtClean="0"/>
              <a:t> 2 6 1</a:t>
            </a:r>
          </a:p>
          <a:p>
            <a:r>
              <a:rPr lang="en-US" sz="2400" dirty="0" smtClean="0"/>
              <a:t>3 4 </a:t>
            </a:r>
            <a:r>
              <a:rPr lang="en-US" sz="2400" b="1" dirty="0" smtClean="0"/>
              <a:t>5</a:t>
            </a:r>
            <a:r>
              <a:rPr lang="en-US" sz="2400" dirty="0" smtClean="0"/>
              <a:t> 7 9 </a:t>
            </a:r>
            <a:r>
              <a:rPr lang="en-US" sz="2400" u="sng" dirty="0" smtClean="0"/>
              <a:t>2</a:t>
            </a:r>
            <a:r>
              <a:rPr lang="en-US" sz="2400" dirty="0" smtClean="0"/>
              <a:t> 6 1</a:t>
            </a:r>
          </a:p>
          <a:p>
            <a:r>
              <a:rPr lang="en-US" sz="2400" b="1" dirty="0" smtClean="0"/>
              <a:t>2</a:t>
            </a:r>
            <a:r>
              <a:rPr lang="en-US" sz="2400" dirty="0" smtClean="0"/>
              <a:t> 3 4 5 7 9 </a:t>
            </a:r>
            <a:r>
              <a:rPr lang="en-US" sz="2400" u="sng" dirty="0" smtClean="0"/>
              <a:t>6</a:t>
            </a:r>
            <a:r>
              <a:rPr lang="en-US" sz="2400" dirty="0" smtClean="0"/>
              <a:t> 1</a:t>
            </a:r>
          </a:p>
          <a:p>
            <a:r>
              <a:rPr lang="en-US" sz="2400" dirty="0" smtClean="0"/>
              <a:t>2 3 4 5 </a:t>
            </a:r>
            <a:r>
              <a:rPr lang="en-US" sz="2400" b="1" dirty="0" smtClean="0"/>
              <a:t>6</a:t>
            </a:r>
            <a:r>
              <a:rPr lang="en-US" sz="2400" dirty="0" smtClean="0"/>
              <a:t> 7 9 </a:t>
            </a:r>
            <a:r>
              <a:rPr lang="en-US" sz="2400" u="sng" dirty="0" smtClean="0"/>
              <a:t>1</a:t>
            </a:r>
            <a:endParaRPr lang="en-US" sz="2400" dirty="0" smtClean="0"/>
          </a:p>
          <a:p>
            <a:r>
              <a:rPr lang="en-US" sz="2400" b="1" dirty="0" smtClean="0"/>
              <a:t>1</a:t>
            </a:r>
            <a:r>
              <a:rPr lang="en-US" sz="2400" dirty="0" smtClean="0"/>
              <a:t> 2 3 4 5 6 7 9</a:t>
            </a: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600" dirty="0" smtClean="0">
                <a:latin typeface="Times New Roman" pitchFamily="18" charset="0"/>
                <a:cs typeface="Times New Roman" pitchFamily="18" charset="0"/>
              </a:rPr>
              <a:t>Algorithm – Insertion Sort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r>
              <a:rPr lang="en-US" dirty="0" smtClean="0">
                <a:solidFill>
                  <a:srgbClr val="FF0000"/>
                </a:solidFill>
              </a:rPr>
              <a:t>Algorithm</a:t>
            </a:r>
          </a:p>
          <a:p>
            <a:pPr lvl="1">
              <a:lnSpc>
                <a:spcPts val="2800"/>
              </a:lnSpc>
              <a:spcBef>
                <a:spcPts val="0"/>
              </a:spcBef>
            </a:pPr>
            <a:r>
              <a:rPr lang="en-US" sz="2400" dirty="0" smtClean="0">
                <a:latin typeface="Times New Roman" pitchFamily="18" charset="0"/>
                <a:cs typeface="Times New Roman" pitchFamily="18" charset="0"/>
              </a:rPr>
              <a:t>int a[100] ; </a:t>
            </a:r>
            <a:r>
              <a:rPr lang="en-US" sz="2400" dirty="0" smtClean="0">
                <a:solidFill>
                  <a:srgbClr val="FF0000"/>
                </a:solidFill>
                <a:latin typeface="Times New Roman" pitchFamily="18" charset="0"/>
                <a:cs typeface="Times New Roman" pitchFamily="18" charset="0"/>
              </a:rPr>
              <a:t>//declare array a of size 100</a:t>
            </a:r>
            <a:r>
              <a:rPr lang="en-US" sz="2400" dirty="0" smtClean="0">
                <a:solidFill>
                  <a:srgbClr val="FF0000"/>
                </a:solidFill>
              </a:rPr>
              <a:t>  </a:t>
            </a:r>
          </a:p>
          <a:p>
            <a:pPr lvl="1">
              <a:lnSpc>
                <a:spcPts val="2800"/>
              </a:lnSpc>
              <a:spcBef>
                <a:spcPts val="0"/>
              </a:spcBef>
            </a:pPr>
            <a:r>
              <a:rPr lang="en-US" sz="2400" dirty="0" smtClean="0"/>
              <a:t>Input n  </a:t>
            </a:r>
            <a:r>
              <a:rPr lang="en-US" sz="2400" dirty="0" smtClean="0">
                <a:solidFill>
                  <a:srgbClr val="FF0000"/>
                </a:solidFill>
              </a:rPr>
              <a:t>//  n is used to sort how many numbers</a:t>
            </a:r>
          </a:p>
          <a:p>
            <a:pPr lvl="1">
              <a:lnSpc>
                <a:spcPts val="2800"/>
              </a:lnSpc>
              <a:spcBef>
                <a:spcPts val="0"/>
              </a:spcBef>
            </a:pPr>
            <a:r>
              <a:rPr lang="en-US" sz="2400" dirty="0" smtClean="0"/>
              <a:t>for </a:t>
            </a:r>
            <a:r>
              <a:rPr lang="en-US" sz="2400" dirty="0" err="1" smtClean="0"/>
              <a:t>i</a:t>
            </a:r>
            <a:r>
              <a:rPr lang="en-US" sz="2400" dirty="0" smtClean="0"/>
              <a:t> = 1 to n  </a:t>
            </a:r>
            <a:r>
              <a:rPr lang="en-US" sz="2400" dirty="0" smtClean="0">
                <a:solidFill>
                  <a:srgbClr val="FF0000"/>
                </a:solidFill>
              </a:rPr>
              <a:t>// read the array elements</a:t>
            </a:r>
          </a:p>
          <a:p>
            <a:pPr lvl="2">
              <a:lnSpc>
                <a:spcPts val="2800"/>
              </a:lnSpc>
              <a:spcBef>
                <a:spcPts val="0"/>
              </a:spcBef>
            </a:pPr>
            <a:r>
              <a:rPr lang="en-US" dirty="0" smtClean="0"/>
              <a:t>Read a[</a:t>
            </a:r>
            <a:r>
              <a:rPr lang="en-US" dirty="0" err="1" smtClean="0"/>
              <a:t>i</a:t>
            </a:r>
            <a:r>
              <a:rPr lang="en-US" dirty="0" smtClean="0"/>
              <a:t>];    </a:t>
            </a:r>
            <a:r>
              <a:rPr lang="en-US" dirty="0" err="1" smtClean="0"/>
              <a:t>i</a:t>
            </a:r>
            <a:r>
              <a:rPr lang="en-US" dirty="0" smtClean="0"/>
              <a:t>++;</a:t>
            </a:r>
          </a:p>
          <a:p>
            <a:pPr lvl="1"/>
            <a:r>
              <a:rPr lang="en-US" dirty="0" smtClean="0"/>
              <a:t>for </a:t>
            </a:r>
            <a:r>
              <a:rPr lang="en-US" dirty="0" err="1" smtClean="0"/>
              <a:t>i</a:t>
            </a:r>
            <a:r>
              <a:rPr lang="en-US" dirty="0" smtClean="0"/>
              <a:t> = 2 to n </a:t>
            </a:r>
          </a:p>
          <a:p>
            <a:pPr lvl="2"/>
            <a:r>
              <a:rPr lang="en-US" dirty="0" smtClean="0"/>
              <a:t>for (k = </a:t>
            </a:r>
            <a:r>
              <a:rPr lang="en-US" dirty="0" err="1" smtClean="0"/>
              <a:t>i</a:t>
            </a:r>
            <a:r>
              <a:rPr lang="en-US" dirty="0" smtClean="0"/>
              <a:t>; k &gt; 1 and a[k] &lt; a[k-1]; k--) </a:t>
            </a:r>
          </a:p>
          <a:p>
            <a:pPr lvl="3"/>
            <a:r>
              <a:rPr lang="en-US" sz="2400" dirty="0" smtClean="0"/>
              <a:t>swap a[k] and a[ k-1] </a:t>
            </a:r>
            <a:r>
              <a:rPr lang="en-US" sz="2400" i="1" dirty="0" smtClean="0"/>
              <a:t> </a:t>
            </a:r>
            <a:r>
              <a:rPr lang="en-US" sz="2400" i="1" dirty="0" smtClean="0">
                <a:solidFill>
                  <a:srgbClr val="FF0000"/>
                </a:solidFill>
              </a:rPr>
              <a:t>// invariant: a[1..i] is sorted</a:t>
            </a:r>
          </a:p>
          <a:p>
            <a:pPr lvl="1"/>
            <a:r>
              <a:rPr lang="en-US" i="1" dirty="0" smtClean="0"/>
              <a:t> </a:t>
            </a:r>
            <a:r>
              <a:rPr lang="en-US" dirty="0" smtClean="0"/>
              <a:t>output a[1] to a[n]  </a:t>
            </a: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lstStyle/>
          <a:p>
            <a:r>
              <a:rPr lang="en-US" sz="3600" dirty="0" smtClean="0">
                <a:latin typeface="Times New Roman" pitchFamily="18" charset="0"/>
                <a:cs typeface="Times New Roman" pitchFamily="18" charset="0"/>
              </a:rPr>
              <a:t>Program – Insertion Sort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685800"/>
            <a:ext cx="8610600" cy="5638800"/>
          </a:xfrm>
        </p:spPr>
        <p:txBody>
          <a:bodyPr/>
          <a:lstStyle/>
          <a:p>
            <a:pPr>
              <a:lnSpc>
                <a:spcPct val="80000"/>
              </a:lnSpc>
              <a:buFont typeface="Monotype Sorts" pitchFamily="2" charset="2"/>
              <a:buNone/>
            </a:pPr>
            <a:r>
              <a:rPr lang="en-US" sz="2400" dirty="0" smtClean="0">
                <a:latin typeface="Times New Roman" pitchFamily="18" charset="0"/>
                <a:cs typeface="Times New Roman" pitchFamily="18" charset="0"/>
              </a:rPr>
              <a:t>#include &lt;</a:t>
            </a:r>
            <a:r>
              <a:rPr lang="en-US" sz="2400" dirty="0" err="1" smtClean="0">
                <a:latin typeface="Times New Roman" pitchFamily="18" charset="0"/>
                <a:cs typeface="Times New Roman" pitchFamily="18" charset="0"/>
              </a:rPr>
              <a:t>iostream</a:t>
            </a:r>
            <a:r>
              <a:rPr lang="en-US" sz="2400" dirty="0" smtClean="0">
                <a:latin typeface="Times New Roman" pitchFamily="18" charset="0"/>
                <a:cs typeface="Times New Roman" pitchFamily="18" charset="0"/>
              </a:rPr>
              <a:t>&gt;</a:t>
            </a:r>
          </a:p>
          <a:p>
            <a:pPr>
              <a:lnSpc>
                <a:spcPct val="80000"/>
              </a:lnSpc>
              <a:buFont typeface="Monotype Sorts" pitchFamily="2" charset="2"/>
              <a:buNone/>
            </a:pPr>
            <a:r>
              <a:rPr lang="en-US" sz="2400" dirty="0" smtClean="0">
                <a:latin typeface="Times New Roman" pitchFamily="18" charset="0"/>
                <a:cs typeface="Times New Roman" pitchFamily="18" charset="0"/>
              </a:rPr>
              <a:t>using namespace std;</a:t>
            </a:r>
          </a:p>
          <a:p>
            <a:pPr>
              <a:lnSpc>
                <a:spcPct val="80000"/>
              </a:lnSpc>
              <a:buFont typeface="Monotype Sorts" pitchFamily="2" charset="2"/>
              <a:buNone/>
            </a:pPr>
            <a:r>
              <a:rPr lang="en-US" sz="2400" dirty="0" smtClean="0">
                <a:latin typeface="Times New Roman" pitchFamily="18" charset="0"/>
                <a:cs typeface="Times New Roman" pitchFamily="18" charset="0"/>
              </a:rPr>
              <a:t>int main ( ) </a:t>
            </a:r>
          </a:p>
          <a:p>
            <a:pPr>
              <a:lnSpc>
                <a:spcPct val="80000"/>
              </a:lnSpc>
              <a:buFont typeface="Monotype Sorts" pitchFamily="2" charset="2"/>
              <a:buNone/>
            </a:pPr>
            <a:r>
              <a:rPr lang="en-US" sz="2400" dirty="0" smtClean="0">
                <a:latin typeface="Times New Roman" pitchFamily="18" charset="0"/>
                <a:cs typeface="Times New Roman" pitchFamily="18" charset="0"/>
              </a:rPr>
              <a:t>{   int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a[100], n,  k, t; </a:t>
            </a:r>
            <a:r>
              <a:rPr lang="en-US" sz="2000" dirty="0" smtClean="0">
                <a:solidFill>
                  <a:srgbClr val="FF0000"/>
                </a:solidFill>
                <a:latin typeface="Times New Roman" pitchFamily="18" charset="0"/>
                <a:cs typeface="Times New Roman" pitchFamily="18" charset="0"/>
              </a:rPr>
              <a:t> // a is used to store the elements to sort</a:t>
            </a:r>
            <a:endParaRPr lang="en-US" sz="2400" dirty="0" smtClean="0">
              <a:solidFill>
                <a:srgbClr val="FF0000"/>
              </a:solidFill>
              <a:latin typeface="Times New Roman" pitchFamily="18" charset="0"/>
              <a:cs typeface="Times New Roman" pitchFamily="18" charset="0"/>
            </a:endParaRPr>
          </a:p>
          <a:p>
            <a:pPr>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cout &lt;&lt; “Enter  a  number: “; </a:t>
            </a:r>
            <a:r>
              <a:rPr lang="en-US" sz="2000" dirty="0" smtClean="0">
                <a:solidFill>
                  <a:srgbClr val="FF0000"/>
                </a:solidFill>
                <a:latin typeface="Times New Roman" pitchFamily="18" charset="0"/>
                <a:cs typeface="Times New Roman" pitchFamily="18" charset="0"/>
              </a:rPr>
              <a:t>// how many numbers do you want to sort</a:t>
            </a:r>
          </a:p>
          <a:p>
            <a:pPr>
              <a:lnSpc>
                <a:spcPct val="80000"/>
              </a:lnSpc>
              <a:buFont typeface="Monotype Sorts" pitchFamily="2" charset="2"/>
              <a:buNone/>
            </a:pPr>
            <a:r>
              <a:rPr lang="en-US" sz="20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cin &gt;&gt; n;</a:t>
            </a:r>
          </a:p>
          <a:p>
            <a:pPr>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cout &lt;&lt; “Enter the numbers”: </a:t>
            </a:r>
          </a:p>
          <a:p>
            <a:pPr>
              <a:lnSpc>
                <a:spcPct val="80000"/>
              </a:lnSpc>
              <a:buFont typeface="Monotype Sorts" pitchFamily="2" charset="2"/>
              <a:buNone/>
            </a:pPr>
            <a:r>
              <a:rPr lang="en-US" sz="2400" dirty="0" smtClean="0">
                <a:latin typeface="Times New Roman" pitchFamily="18" charset="0"/>
                <a:cs typeface="Times New Roman" pitchFamily="18" charset="0"/>
              </a:rPr>
              <a:t>     for(</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n;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cin &gt;&gt; a[</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a:t>
            </a:r>
          </a:p>
          <a:p>
            <a:pPr>
              <a:lnSpc>
                <a:spcPct val="80000"/>
              </a:lnSpc>
              <a:buFont typeface="Monotype Sorts" pitchFamily="2" charset="2"/>
              <a:buNone/>
            </a:pPr>
            <a:r>
              <a:rPr lang="en-US" sz="2400" dirty="0" smtClean="0">
                <a:latin typeface="Times New Roman" pitchFamily="18" charset="0"/>
                <a:cs typeface="Times New Roman" pitchFamily="18" charset="0"/>
              </a:rPr>
              <a:t>     for (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1;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n;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outer loop runs n-1 times</a:t>
            </a:r>
          </a:p>
          <a:p>
            <a:pPr>
              <a:lnSpc>
                <a:spcPct val="80000"/>
              </a:lnSpc>
              <a:buFont typeface="Monotype Sorts" pitchFamily="2" charset="2"/>
              <a:buNone/>
            </a:pPr>
            <a:r>
              <a:rPr lang="en-US" sz="2400" dirty="0" smtClean="0">
                <a:latin typeface="Times New Roman" pitchFamily="18" charset="0"/>
                <a:cs typeface="Times New Roman" pitchFamily="18" charset="0"/>
              </a:rPr>
              <a:t>      { for (k =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k &gt; 0 &amp;&amp; a[k-1] &gt; a[k]; k--) </a:t>
            </a:r>
          </a:p>
          <a:p>
            <a:pPr lvl="1">
              <a:lnSpc>
                <a:spcPct val="80000"/>
              </a:lnSpc>
              <a:buFont typeface="Monotype Sorts" pitchFamily="2" charset="2"/>
              <a:buNone/>
            </a:pPr>
            <a:r>
              <a:rPr lang="en-US" sz="2400" dirty="0" smtClean="0">
                <a:latin typeface="Times New Roman" pitchFamily="18" charset="0"/>
                <a:cs typeface="Times New Roman" pitchFamily="18" charset="0"/>
              </a:rPr>
              <a:t>     { t = a[k]; a[k] = a[k-1]; a[k-1] = t;} </a:t>
            </a:r>
            <a:endParaRPr lang="en-US" sz="2400" dirty="0" smtClean="0">
              <a:solidFill>
                <a:srgbClr val="FF0000"/>
              </a:solidFill>
              <a:latin typeface="Times New Roman" pitchFamily="18" charset="0"/>
              <a:cs typeface="Times New Roman" pitchFamily="18" charset="0"/>
            </a:endParaRPr>
          </a:p>
          <a:p>
            <a:pPr lvl="1">
              <a:lnSpc>
                <a:spcPct val="80000"/>
              </a:lnSpc>
              <a:buFont typeface="Monotype Sorts" pitchFamily="2" charset="2"/>
              <a:buNone/>
            </a:pPr>
            <a:r>
              <a:rPr lang="en-US" dirty="0" smtClean="0">
                <a:latin typeface="Times New Roman" pitchFamily="18" charset="0"/>
                <a:cs typeface="Times New Roman" pitchFamily="18" charset="0"/>
              </a:rPr>
              <a:t>}</a:t>
            </a:r>
            <a:endParaRPr lang="en-US" sz="2000" dirty="0" smtClean="0">
              <a:solidFill>
                <a:srgbClr val="FF0000"/>
              </a:solidFill>
              <a:latin typeface="Times New Roman" pitchFamily="18" charset="0"/>
              <a:cs typeface="Times New Roman" pitchFamily="18" charset="0"/>
            </a:endParaRPr>
          </a:p>
          <a:p>
            <a:pPr lvl="1">
              <a:lnSpc>
                <a:spcPct val="80000"/>
              </a:lnSpc>
              <a:buFont typeface="Monotype Sorts" pitchFamily="2" charset="2"/>
              <a:buNone/>
            </a:pPr>
            <a:r>
              <a:rPr lang="en-US" sz="2400" dirty="0" smtClean="0">
                <a:solidFill>
                  <a:srgbClr val="FF0000"/>
                </a:solidFill>
                <a:latin typeface="Times New Roman" pitchFamily="18" charset="0"/>
                <a:cs typeface="Times New Roman" pitchFamily="18" charset="0"/>
              </a:rPr>
              <a:t>// display the sorted elements</a:t>
            </a:r>
          </a:p>
          <a:p>
            <a:pPr lvl="1">
              <a:lnSpc>
                <a:spcPct val="80000"/>
              </a:lnSpc>
              <a:buFont typeface="Monotype Sorts" pitchFamily="2" charset="2"/>
              <a:buNone/>
            </a:pPr>
            <a:r>
              <a:rPr lang="en-US" sz="2400" dirty="0" smtClean="0">
                <a:latin typeface="Times New Roman" pitchFamily="18" charset="0"/>
                <a:cs typeface="Times New Roman" pitchFamily="18" charset="0"/>
              </a:rPr>
              <a:t>for(</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0;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&lt; n;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cout &lt;&lt;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&lt;&lt; “ “;</a:t>
            </a:r>
          </a:p>
          <a:p>
            <a:pPr lvl="1">
              <a:lnSpc>
                <a:spcPct val="50000"/>
              </a:lnSpc>
              <a:buFont typeface="Monotype Sorts" pitchFamily="2" charset="2"/>
              <a:buNone/>
            </a:pPr>
            <a:r>
              <a:rPr lang="en-US" dirty="0" smtClean="0">
                <a:latin typeface="Times New Roman" pitchFamily="18" charset="0"/>
                <a:cs typeface="Times New Roman" pitchFamily="18" charset="0"/>
              </a:rPr>
              <a:t>return 0;</a:t>
            </a:r>
          </a:p>
          <a:p>
            <a:pPr>
              <a:lnSpc>
                <a:spcPct val="50000"/>
              </a:lnSpc>
              <a:buFont typeface="Monotype Sorts" pitchFamily="2" charset="2"/>
              <a:buNone/>
            </a:pPr>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endParaRPr lang="en-US" dirty="0" smtClean="0"/>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914400"/>
          </a:xfrm>
        </p:spPr>
        <p:txBody>
          <a:bodyPr/>
          <a:lstStyle/>
          <a:p>
            <a:r>
              <a:rPr lang="en-US" sz="3600" dirty="0" smtClean="0"/>
              <a:t>Simple Array Applications</a:t>
            </a:r>
          </a:p>
        </p:txBody>
      </p:sp>
      <p:sp>
        <p:nvSpPr>
          <p:cNvPr id="3075" name="Content Placeholder 2"/>
          <p:cNvSpPr>
            <a:spLocks noGrp="1"/>
          </p:cNvSpPr>
          <p:nvPr>
            <p:ph idx="1"/>
          </p:nvPr>
        </p:nvSpPr>
        <p:spPr>
          <a:xfrm>
            <a:off x="457200" y="1219200"/>
            <a:ext cx="8229600" cy="4953000"/>
          </a:xfrm>
        </p:spPr>
        <p:txBody>
          <a:bodyPr/>
          <a:lstStyle/>
          <a:p>
            <a:r>
              <a:rPr lang="en-US" sz="2800" dirty="0" smtClean="0">
                <a:latin typeface="Times New Roman" pitchFamily="18" charset="0"/>
                <a:cs typeface="Times New Roman" pitchFamily="18" charset="0"/>
              </a:rPr>
              <a:t>Given a list of test scores, determine the maximum and minimum scores.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Read in a list of student names and rearrange them in alphabetical order (sorting). </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Given the height measurements of students in a class, output the names of those students who are taller than average. </a:t>
            </a:r>
            <a:endParaRPr lang="en-US"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914400"/>
          </a:xfrm>
        </p:spPr>
        <p:txBody>
          <a:bodyPr/>
          <a:lstStyle/>
          <a:p>
            <a:r>
              <a:rPr lang="en-US" sz="3600" dirty="0" smtClean="0"/>
              <a:t>Array Declaration</a:t>
            </a:r>
          </a:p>
        </p:txBody>
      </p:sp>
      <p:sp>
        <p:nvSpPr>
          <p:cNvPr id="3075" name="Content Placeholder 2"/>
          <p:cNvSpPr>
            <a:spLocks noGrp="1"/>
          </p:cNvSpPr>
          <p:nvPr>
            <p:ph idx="1"/>
          </p:nvPr>
        </p:nvSpPr>
        <p:spPr>
          <a:xfrm>
            <a:off x="457200" y="1219200"/>
            <a:ext cx="8229600" cy="4953000"/>
          </a:xfrm>
        </p:spPr>
        <p:txBody>
          <a:bodyPr/>
          <a:lstStyle/>
          <a:p>
            <a:pPr lvl="1">
              <a:buFont typeface="Monotype Sorts" pitchFamily="2" charset="2"/>
              <a:buNone/>
            </a:pPr>
            <a:r>
              <a:rPr lang="en-US" dirty="0" smtClean="0">
                <a:solidFill>
                  <a:srgbClr val="FF0000"/>
                </a:solidFill>
                <a:latin typeface="Times New Roman" pitchFamily="18" charset="0"/>
                <a:cs typeface="Times New Roman" pitchFamily="18" charset="0"/>
              </a:rPr>
              <a:t>// array of 10 uninitialized integers </a:t>
            </a:r>
          </a:p>
          <a:p>
            <a:pPr lvl="1">
              <a:buFont typeface="Monotype Sorts" pitchFamily="2" charset="2"/>
              <a:buNone/>
            </a:pPr>
            <a:r>
              <a:rPr lang="en-US" dirty="0" err="1" smtClean="0">
                <a:solidFill>
                  <a:schemeClr val="accent1"/>
                </a:solidFill>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myList</a:t>
            </a:r>
            <a:r>
              <a:rPr lang="en-US" dirty="0" smtClean="0">
                <a:latin typeface="Times New Roman" pitchFamily="18" charset="0"/>
                <a:cs typeface="Times New Roman" pitchFamily="18" charset="0"/>
              </a:rPr>
              <a:t>[10];    </a:t>
            </a:r>
            <a:r>
              <a:rPr lang="en-US" dirty="0" smtClean="0">
                <a:solidFill>
                  <a:srgbClr val="FF0000"/>
                </a:solidFill>
                <a:latin typeface="Times New Roman" pitchFamily="18" charset="0"/>
                <a:cs typeface="Times New Roman" pitchFamily="18" charset="0"/>
              </a:rPr>
              <a:t>// an array </a:t>
            </a:r>
            <a:r>
              <a:rPr lang="en-US" dirty="0" err="1" smtClean="0">
                <a:solidFill>
                  <a:srgbClr val="FF0000"/>
                </a:solidFill>
                <a:latin typeface="Times New Roman" pitchFamily="18" charset="0"/>
                <a:cs typeface="Times New Roman" pitchFamily="18" charset="0"/>
              </a:rPr>
              <a:t>myLIST</a:t>
            </a:r>
            <a:r>
              <a:rPr lang="en-US" smtClean="0">
                <a:solidFill>
                  <a:srgbClr val="FF0000"/>
                </a:solidFill>
                <a:latin typeface="Times New Roman" pitchFamily="18" charset="0"/>
                <a:cs typeface="Times New Roman" pitchFamily="18" charset="0"/>
              </a:rPr>
              <a:t> of size </a:t>
            </a:r>
            <a:r>
              <a:rPr lang="en-US" dirty="0" smtClean="0">
                <a:solidFill>
                  <a:srgbClr val="FF0000"/>
                </a:solidFill>
                <a:latin typeface="Times New Roman" pitchFamily="18" charset="0"/>
                <a:cs typeface="Times New Roman" pitchFamily="18" charset="0"/>
              </a:rPr>
              <a:t>10</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By the above declaration, </a:t>
            </a:r>
            <a:r>
              <a:rPr lang="en-US" sz="2800" i="1" dirty="0" err="1" smtClean="0">
                <a:solidFill>
                  <a:schemeClr val="tx2"/>
                </a:solidFill>
                <a:latin typeface="Times New Roman" pitchFamily="18" charset="0"/>
                <a:cs typeface="Times New Roman" pitchFamily="18" charset="0"/>
              </a:rPr>
              <a:t>myList</a:t>
            </a:r>
            <a:r>
              <a:rPr lang="en-US" sz="2800" dirty="0" smtClean="0">
                <a:latin typeface="Times New Roman" pitchFamily="18" charset="0"/>
                <a:cs typeface="Times New Roman" pitchFamily="18" charset="0"/>
              </a:rPr>
              <a:t> has no values initialized for its elements.</a:t>
            </a:r>
          </a:p>
          <a:p>
            <a:r>
              <a:rPr lang="en-US" sz="2800" dirty="0" smtClean="0">
                <a:latin typeface="Times New Roman" pitchFamily="18" charset="0"/>
                <a:cs typeface="Times New Roman" pitchFamily="18" charset="0"/>
              </a:rPr>
              <a:t>Such an array contains garbage values initially.</a:t>
            </a:r>
          </a:p>
          <a:p>
            <a:r>
              <a:rPr lang="en-US" sz="2800" dirty="0" smtClean="0">
                <a:latin typeface="Times New Roman" pitchFamily="18" charset="0"/>
                <a:cs typeface="Times New Roman" pitchFamily="18" charset="0"/>
              </a:rPr>
              <a:t>It creates contiguous memory locations.</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5</a:t>
            </a:fld>
            <a:endParaRPr lang="en-US"/>
          </a:p>
        </p:txBody>
      </p:sp>
      <p:grpSp>
        <p:nvGrpSpPr>
          <p:cNvPr id="38" name="Group 1083"/>
          <p:cNvGrpSpPr>
            <a:grpSpLocks/>
          </p:cNvGrpSpPr>
          <p:nvPr/>
        </p:nvGrpSpPr>
        <p:grpSpPr bwMode="auto">
          <a:xfrm>
            <a:off x="1204440" y="4752200"/>
            <a:ext cx="7025160" cy="813658"/>
            <a:chOff x="137" y="2592"/>
            <a:chExt cx="5011" cy="431"/>
          </a:xfrm>
        </p:grpSpPr>
        <p:sp>
          <p:nvSpPr>
            <p:cNvPr id="39" name="Rectangle 1039"/>
            <p:cNvSpPr>
              <a:spLocks noChangeArrowheads="1"/>
            </p:cNvSpPr>
            <p:nvPr/>
          </p:nvSpPr>
          <p:spPr bwMode="auto">
            <a:xfrm>
              <a:off x="1268"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40" name="Rectangle 1040"/>
            <p:cNvSpPr>
              <a:spLocks noChangeArrowheads="1"/>
            </p:cNvSpPr>
            <p:nvPr/>
          </p:nvSpPr>
          <p:spPr bwMode="auto">
            <a:xfrm>
              <a:off x="1386"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41" name="Rectangle 1041"/>
            <p:cNvSpPr>
              <a:spLocks noChangeArrowheads="1"/>
            </p:cNvSpPr>
            <p:nvPr/>
          </p:nvSpPr>
          <p:spPr bwMode="auto">
            <a:xfrm>
              <a:off x="1699"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42" name="Rectangle 1042"/>
            <p:cNvSpPr>
              <a:spLocks noChangeArrowheads="1"/>
            </p:cNvSpPr>
            <p:nvPr/>
          </p:nvSpPr>
          <p:spPr bwMode="auto">
            <a:xfrm>
              <a:off x="1818"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43" name="Rectangle 1043"/>
            <p:cNvSpPr>
              <a:spLocks noChangeArrowheads="1"/>
            </p:cNvSpPr>
            <p:nvPr/>
          </p:nvSpPr>
          <p:spPr bwMode="auto">
            <a:xfrm>
              <a:off x="2130"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44" name="Rectangle 1044"/>
            <p:cNvSpPr>
              <a:spLocks noChangeArrowheads="1"/>
            </p:cNvSpPr>
            <p:nvPr/>
          </p:nvSpPr>
          <p:spPr bwMode="auto">
            <a:xfrm>
              <a:off x="2249"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45" name="Rectangle 1045"/>
            <p:cNvSpPr>
              <a:spLocks noChangeArrowheads="1"/>
            </p:cNvSpPr>
            <p:nvPr/>
          </p:nvSpPr>
          <p:spPr bwMode="auto">
            <a:xfrm>
              <a:off x="837"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46" name="Rectangle 1046"/>
            <p:cNvSpPr>
              <a:spLocks noChangeArrowheads="1"/>
            </p:cNvSpPr>
            <p:nvPr/>
          </p:nvSpPr>
          <p:spPr bwMode="auto">
            <a:xfrm>
              <a:off x="955" y="2844"/>
              <a:ext cx="138"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0000"/>
                  </a:solidFill>
                  <a:latin typeface="+mn-lt"/>
                </a:rPr>
                <a:t>-- </a:t>
              </a:r>
              <a:endParaRPr lang="en-US" dirty="0">
                <a:latin typeface="+mn-lt"/>
              </a:endParaRPr>
            </a:p>
          </p:txBody>
        </p:sp>
        <p:sp>
          <p:nvSpPr>
            <p:cNvPr id="47" name="Rectangle 1047"/>
            <p:cNvSpPr>
              <a:spLocks noChangeArrowheads="1"/>
            </p:cNvSpPr>
            <p:nvPr/>
          </p:nvSpPr>
          <p:spPr bwMode="auto">
            <a:xfrm>
              <a:off x="137" y="2832"/>
              <a:ext cx="427"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err="1" smtClean="0">
                  <a:latin typeface="+mn-lt"/>
                </a:rPr>
                <a:t>myList</a:t>
              </a:r>
              <a:endParaRPr lang="en-US" dirty="0">
                <a:latin typeface="+mn-lt"/>
              </a:endParaRPr>
            </a:p>
          </p:txBody>
        </p:sp>
        <p:sp>
          <p:nvSpPr>
            <p:cNvPr id="48" name="Rectangle 1058"/>
            <p:cNvSpPr>
              <a:spLocks noChangeArrowheads="1"/>
            </p:cNvSpPr>
            <p:nvPr/>
          </p:nvSpPr>
          <p:spPr bwMode="auto">
            <a:xfrm>
              <a:off x="2992" y="2812"/>
              <a:ext cx="432"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49" name="Rectangle 1059"/>
            <p:cNvSpPr>
              <a:spLocks noChangeArrowheads="1"/>
            </p:cNvSpPr>
            <p:nvPr/>
          </p:nvSpPr>
          <p:spPr bwMode="auto">
            <a:xfrm>
              <a:off x="3111"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50" name="Rectangle 1060"/>
            <p:cNvSpPr>
              <a:spLocks noChangeArrowheads="1"/>
            </p:cNvSpPr>
            <p:nvPr/>
          </p:nvSpPr>
          <p:spPr bwMode="auto">
            <a:xfrm>
              <a:off x="3424"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51" name="Rectangle 1061"/>
            <p:cNvSpPr>
              <a:spLocks noChangeArrowheads="1"/>
            </p:cNvSpPr>
            <p:nvPr/>
          </p:nvSpPr>
          <p:spPr bwMode="auto">
            <a:xfrm>
              <a:off x="3542"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52" name="Rectangle 1062"/>
            <p:cNvSpPr>
              <a:spLocks noChangeArrowheads="1"/>
            </p:cNvSpPr>
            <p:nvPr/>
          </p:nvSpPr>
          <p:spPr bwMode="auto">
            <a:xfrm>
              <a:off x="3855"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53" name="Rectangle 1063"/>
            <p:cNvSpPr>
              <a:spLocks noChangeArrowheads="1"/>
            </p:cNvSpPr>
            <p:nvPr/>
          </p:nvSpPr>
          <p:spPr bwMode="auto">
            <a:xfrm>
              <a:off x="3973"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54" name="Rectangle 1064"/>
            <p:cNvSpPr>
              <a:spLocks noChangeArrowheads="1"/>
            </p:cNvSpPr>
            <p:nvPr/>
          </p:nvSpPr>
          <p:spPr bwMode="auto">
            <a:xfrm>
              <a:off x="2561"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55" name="Rectangle 1065"/>
            <p:cNvSpPr>
              <a:spLocks noChangeArrowheads="1"/>
            </p:cNvSpPr>
            <p:nvPr/>
          </p:nvSpPr>
          <p:spPr bwMode="auto">
            <a:xfrm>
              <a:off x="2680"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56" name="Rectangle 1066"/>
            <p:cNvSpPr>
              <a:spLocks noChangeArrowheads="1"/>
            </p:cNvSpPr>
            <p:nvPr/>
          </p:nvSpPr>
          <p:spPr bwMode="auto">
            <a:xfrm>
              <a:off x="4286"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57" name="Rectangle 1067"/>
            <p:cNvSpPr>
              <a:spLocks noChangeArrowheads="1"/>
            </p:cNvSpPr>
            <p:nvPr/>
          </p:nvSpPr>
          <p:spPr bwMode="auto">
            <a:xfrm>
              <a:off x="4405"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58" name="Rectangle 1068"/>
            <p:cNvSpPr>
              <a:spLocks noChangeArrowheads="1"/>
            </p:cNvSpPr>
            <p:nvPr/>
          </p:nvSpPr>
          <p:spPr bwMode="auto">
            <a:xfrm>
              <a:off x="4717"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59" name="Rectangle 1069"/>
            <p:cNvSpPr>
              <a:spLocks noChangeArrowheads="1"/>
            </p:cNvSpPr>
            <p:nvPr/>
          </p:nvSpPr>
          <p:spPr bwMode="auto">
            <a:xfrm>
              <a:off x="4836"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60" name="Rectangle 1029"/>
            <p:cNvSpPr>
              <a:spLocks noChangeArrowheads="1"/>
            </p:cNvSpPr>
            <p:nvPr/>
          </p:nvSpPr>
          <p:spPr bwMode="auto">
            <a:xfrm>
              <a:off x="2637"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4</a:t>
              </a:r>
              <a:endParaRPr lang="en-US" dirty="0">
                <a:latin typeface="+mn-lt"/>
              </a:endParaRPr>
            </a:p>
          </p:txBody>
        </p:sp>
        <p:sp>
          <p:nvSpPr>
            <p:cNvPr id="61" name="Rectangle 1030"/>
            <p:cNvSpPr>
              <a:spLocks noChangeArrowheads="1"/>
            </p:cNvSpPr>
            <p:nvPr/>
          </p:nvSpPr>
          <p:spPr bwMode="auto">
            <a:xfrm>
              <a:off x="3068"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5</a:t>
              </a:r>
              <a:endParaRPr lang="en-US" dirty="0">
                <a:latin typeface="+mn-lt"/>
              </a:endParaRPr>
            </a:p>
          </p:txBody>
        </p:sp>
        <p:sp>
          <p:nvSpPr>
            <p:cNvPr id="62" name="Rectangle 1031"/>
            <p:cNvSpPr>
              <a:spLocks noChangeArrowheads="1"/>
            </p:cNvSpPr>
            <p:nvPr/>
          </p:nvSpPr>
          <p:spPr bwMode="auto">
            <a:xfrm>
              <a:off x="3500"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6</a:t>
              </a:r>
              <a:endParaRPr lang="en-US" dirty="0">
                <a:latin typeface="+mn-lt"/>
              </a:endParaRPr>
            </a:p>
          </p:txBody>
        </p:sp>
        <p:sp>
          <p:nvSpPr>
            <p:cNvPr id="63" name="Rectangle 1032"/>
            <p:cNvSpPr>
              <a:spLocks noChangeArrowheads="1"/>
            </p:cNvSpPr>
            <p:nvPr/>
          </p:nvSpPr>
          <p:spPr bwMode="auto">
            <a:xfrm>
              <a:off x="2206"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3</a:t>
              </a:r>
              <a:endParaRPr lang="en-US" dirty="0">
                <a:latin typeface="+mn-lt"/>
              </a:endParaRPr>
            </a:p>
          </p:txBody>
        </p:sp>
        <p:sp>
          <p:nvSpPr>
            <p:cNvPr id="64" name="Rectangle 1033"/>
            <p:cNvSpPr>
              <a:spLocks noChangeArrowheads="1"/>
            </p:cNvSpPr>
            <p:nvPr/>
          </p:nvSpPr>
          <p:spPr bwMode="auto">
            <a:xfrm>
              <a:off x="913"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0</a:t>
              </a:r>
              <a:endParaRPr lang="en-US" dirty="0">
                <a:latin typeface="+mn-lt"/>
              </a:endParaRPr>
            </a:p>
          </p:txBody>
        </p:sp>
        <p:sp>
          <p:nvSpPr>
            <p:cNvPr id="65" name="Rectangle 1034"/>
            <p:cNvSpPr>
              <a:spLocks noChangeArrowheads="1"/>
            </p:cNvSpPr>
            <p:nvPr/>
          </p:nvSpPr>
          <p:spPr bwMode="auto">
            <a:xfrm>
              <a:off x="1775"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2</a:t>
              </a:r>
              <a:endParaRPr lang="en-US" dirty="0">
                <a:latin typeface="+mn-lt"/>
              </a:endParaRPr>
            </a:p>
          </p:txBody>
        </p:sp>
        <p:sp>
          <p:nvSpPr>
            <p:cNvPr id="66" name="Rectangle 1035"/>
            <p:cNvSpPr>
              <a:spLocks noChangeArrowheads="1"/>
            </p:cNvSpPr>
            <p:nvPr/>
          </p:nvSpPr>
          <p:spPr bwMode="auto">
            <a:xfrm>
              <a:off x="4362"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8</a:t>
              </a:r>
              <a:endParaRPr lang="en-US" dirty="0">
                <a:latin typeface="+mn-lt"/>
              </a:endParaRPr>
            </a:p>
          </p:txBody>
        </p:sp>
        <p:sp>
          <p:nvSpPr>
            <p:cNvPr id="67" name="Rectangle 1036"/>
            <p:cNvSpPr>
              <a:spLocks noChangeArrowheads="1"/>
            </p:cNvSpPr>
            <p:nvPr/>
          </p:nvSpPr>
          <p:spPr bwMode="auto">
            <a:xfrm>
              <a:off x="4776"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9</a:t>
              </a:r>
              <a:endParaRPr lang="en-US" dirty="0">
                <a:latin typeface="+mn-lt"/>
              </a:endParaRPr>
            </a:p>
          </p:txBody>
        </p:sp>
        <p:sp>
          <p:nvSpPr>
            <p:cNvPr id="68" name="Rectangle 1037"/>
            <p:cNvSpPr>
              <a:spLocks noChangeArrowheads="1"/>
            </p:cNvSpPr>
            <p:nvPr/>
          </p:nvSpPr>
          <p:spPr bwMode="auto">
            <a:xfrm>
              <a:off x="3931"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7</a:t>
              </a:r>
              <a:endParaRPr lang="en-US" dirty="0">
                <a:latin typeface="+mn-lt"/>
              </a:endParaRPr>
            </a:p>
          </p:txBody>
        </p:sp>
        <p:sp>
          <p:nvSpPr>
            <p:cNvPr id="69" name="Rectangle 1038"/>
            <p:cNvSpPr>
              <a:spLocks noChangeArrowheads="1"/>
            </p:cNvSpPr>
            <p:nvPr/>
          </p:nvSpPr>
          <p:spPr bwMode="auto">
            <a:xfrm>
              <a:off x="1344"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1</a:t>
              </a:r>
              <a:endParaRPr lang="en-US" dirty="0">
                <a:latin typeface="+mn-lt"/>
              </a:endParaRPr>
            </a:p>
          </p:txBody>
        </p:sp>
      </p:grpSp>
      <p:sp>
        <p:nvSpPr>
          <p:cNvPr id="70" name="Rectangle 1033"/>
          <p:cNvSpPr>
            <a:spLocks noChangeArrowheads="1"/>
          </p:cNvSpPr>
          <p:nvPr/>
        </p:nvSpPr>
        <p:spPr bwMode="auto">
          <a:xfrm>
            <a:off x="22098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7042</a:t>
            </a:r>
            <a:endParaRPr lang="en-US" dirty="0">
              <a:latin typeface="+mn-lt"/>
            </a:endParaRPr>
          </a:p>
        </p:txBody>
      </p:sp>
      <p:sp>
        <p:nvSpPr>
          <p:cNvPr id="71" name="Rectangle 1033"/>
          <p:cNvSpPr>
            <a:spLocks noChangeArrowheads="1"/>
          </p:cNvSpPr>
          <p:nvPr/>
        </p:nvSpPr>
        <p:spPr bwMode="auto">
          <a:xfrm>
            <a:off x="28194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7046</a:t>
            </a:r>
            <a:endParaRPr lang="en-US" dirty="0">
              <a:latin typeface="+mn-lt"/>
            </a:endParaRPr>
          </a:p>
        </p:txBody>
      </p:sp>
      <p:sp>
        <p:nvSpPr>
          <p:cNvPr id="72" name="Rectangle 1033"/>
          <p:cNvSpPr>
            <a:spLocks noChangeArrowheads="1"/>
          </p:cNvSpPr>
          <p:nvPr/>
        </p:nvSpPr>
        <p:spPr bwMode="auto">
          <a:xfrm>
            <a:off x="34290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7050</a:t>
            </a:r>
            <a:endParaRPr lang="en-US" dirty="0">
              <a:latin typeface="+mn-lt"/>
            </a:endParaRPr>
          </a:p>
        </p:txBody>
      </p:sp>
      <p:sp>
        <p:nvSpPr>
          <p:cNvPr id="73" name="Rectangle 1033"/>
          <p:cNvSpPr>
            <a:spLocks noChangeArrowheads="1"/>
          </p:cNvSpPr>
          <p:nvPr/>
        </p:nvSpPr>
        <p:spPr bwMode="auto">
          <a:xfrm>
            <a:off x="40386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7054</a:t>
            </a:r>
            <a:endParaRPr lang="en-US" dirty="0">
              <a:latin typeface="+mn-lt"/>
            </a:endParaRPr>
          </a:p>
        </p:txBody>
      </p:sp>
      <p:sp>
        <p:nvSpPr>
          <p:cNvPr id="74" name="Rectangle 1033"/>
          <p:cNvSpPr>
            <a:spLocks noChangeArrowheads="1"/>
          </p:cNvSpPr>
          <p:nvPr/>
        </p:nvSpPr>
        <p:spPr bwMode="auto">
          <a:xfrm>
            <a:off x="46482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7058</a:t>
            </a:r>
            <a:endParaRPr lang="en-US" dirty="0">
              <a:latin typeface="+mn-lt"/>
            </a:endParaRPr>
          </a:p>
        </p:txBody>
      </p:sp>
      <p:sp>
        <p:nvSpPr>
          <p:cNvPr id="75" name="Rectangle 1033"/>
          <p:cNvSpPr>
            <a:spLocks noChangeArrowheads="1"/>
          </p:cNvSpPr>
          <p:nvPr/>
        </p:nvSpPr>
        <p:spPr bwMode="auto">
          <a:xfrm>
            <a:off x="52578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7062</a:t>
            </a:r>
            <a:endParaRPr lang="en-US" dirty="0">
              <a:latin typeface="+mn-lt"/>
            </a:endParaRPr>
          </a:p>
        </p:txBody>
      </p:sp>
      <p:sp>
        <p:nvSpPr>
          <p:cNvPr id="76" name="Rectangle 1033"/>
          <p:cNvSpPr>
            <a:spLocks noChangeArrowheads="1"/>
          </p:cNvSpPr>
          <p:nvPr/>
        </p:nvSpPr>
        <p:spPr bwMode="auto">
          <a:xfrm>
            <a:off x="58674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7066</a:t>
            </a:r>
            <a:endParaRPr lang="en-US" dirty="0">
              <a:latin typeface="+mn-lt"/>
            </a:endParaRPr>
          </a:p>
        </p:txBody>
      </p:sp>
      <p:sp>
        <p:nvSpPr>
          <p:cNvPr id="77" name="Rectangle 1033"/>
          <p:cNvSpPr>
            <a:spLocks noChangeArrowheads="1"/>
          </p:cNvSpPr>
          <p:nvPr/>
        </p:nvSpPr>
        <p:spPr bwMode="auto">
          <a:xfrm>
            <a:off x="64770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7070</a:t>
            </a:r>
            <a:endParaRPr lang="en-US" dirty="0">
              <a:latin typeface="+mn-lt"/>
            </a:endParaRPr>
          </a:p>
        </p:txBody>
      </p:sp>
      <p:sp>
        <p:nvSpPr>
          <p:cNvPr id="78" name="Rectangle 1033"/>
          <p:cNvSpPr>
            <a:spLocks noChangeArrowheads="1"/>
          </p:cNvSpPr>
          <p:nvPr/>
        </p:nvSpPr>
        <p:spPr bwMode="auto">
          <a:xfrm>
            <a:off x="70866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7074</a:t>
            </a:r>
            <a:endParaRPr lang="en-US" dirty="0">
              <a:latin typeface="+mn-lt"/>
            </a:endParaRPr>
          </a:p>
        </p:txBody>
      </p:sp>
      <p:sp>
        <p:nvSpPr>
          <p:cNvPr id="79" name="Rectangle 1033"/>
          <p:cNvSpPr>
            <a:spLocks noChangeArrowheads="1"/>
          </p:cNvSpPr>
          <p:nvPr/>
        </p:nvSpPr>
        <p:spPr bwMode="auto">
          <a:xfrm>
            <a:off x="76962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7078</a:t>
            </a:r>
            <a:endParaRPr lang="en-US"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Memory Allocation</a:t>
            </a:r>
            <a:endParaRPr lang="en-US" dirty="0"/>
          </a:p>
        </p:txBody>
      </p:sp>
      <p:sp>
        <p:nvSpPr>
          <p:cNvPr id="3" name="Content Placeholder 2"/>
          <p:cNvSpPr>
            <a:spLocks noGrp="1"/>
          </p:cNvSpPr>
          <p:nvPr>
            <p:ph idx="1"/>
          </p:nvPr>
        </p:nvSpPr>
        <p:spPr/>
        <p:txBody>
          <a:bodyPr/>
          <a:lstStyle/>
          <a:p>
            <a:r>
              <a:rPr lang="en-US" sz="3000" dirty="0" err="1" smtClean="0"/>
              <a:t>int</a:t>
            </a:r>
            <a:r>
              <a:rPr lang="en-US" sz="3000" dirty="0" smtClean="0"/>
              <a:t> a, b, c; </a:t>
            </a:r>
            <a:r>
              <a:rPr lang="en-US" sz="3000" dirty="0" smtClean="0">
                <a:solidFill>
                  <a:srgbClr val="FF0000"/>
                </a:solidFill>
              </a:rPr>
              <a:t>// Memory allocation is not contiguous</a:t>
            </a:r>
          </a:p>
          <a:p>
            <a:endParaRPr lang="en-US" sz="3000" dirty="0" smtClean="0"/>
          </a:p>
          <a:p>
            <a:pPr>
              <a:buNone/>
            </a:pPr>
            <a:r>
              <a:rPr lang="en-US" sz="3000" dirty="0" smtClean="0"/>
              <a:t/>
            </a:r>
            <a:br>
              <a:rPr lang="en-US" sz="3000" dirty="0" smtClean="0"/>
            </a:br>
            <a:endParaRPr lang="en-US" sz="3000" dirty="0" smtClean="0"/>
          </a:p>
          <a:p>
            <a:r>
              <a:rPr lang="en-US" sz="3000" dirty="0" smtClean="0"/>
              <a:t>int marks[10]; </a:t>
            </a:r>
            <a:r>
              <a:rPr lang="en-US" sz="2400" dirty="0" smtClean="0">
                <a:solidFill>
                  <a:srgbClr val="FF0000"/>
                </a:solidFill>
              </a:rPr>
              <a:t>// always it is contiguous memory allocation</a:t>
            </a:r>
          </a:p>
          <a:p>
            <a:r>
              <a:rPr lang="en-US" sz="3000" dirty="0" smtClean="0"/>
              <a:t>Hence, faster access of data</a:t>
            </a:r>
            <a:endParaRPr lang="en-US" sz="3000" dirty="0"/>
          </a:p>
        </p:txBody>
      </p:sp>
      <p:sp>
        <p:nvSpPr>
          <p:cNvPr id="4" name="Footer Placeholder 3"/>
          <p:cNvSpPr>
            <a:spLocks noGrp="1"/>
          </p:cNvSpPr>
          <p:nvPr>
            <p:ph type="ftr" sz="quarter" idx="11"/>
          </p:nvPr>
        </p:nvSpPr>
        <p:spPr/>
        <p:txBody>
          <a:bodyPr/>
          <a:lstStyle/>
          <a:p>
            <a:pPr>
              <a:defRPr/>
            </a:pPr>
            <a:r>
              <a:rPr lang="en-US" smtClean="0"/>
              <a:t>NITW -- PSCP09</a:t>
            </a:r>
            <a:endParaRPr lang="en-US"/>
          </a:p>
        </p:txBody>
      </p:sp>
      <p:sp>
        <p:nvSpPr>
          <p:cNvPr id="5" name="Slide Number Placeholder 4"/>
          <p:cNvSpPr>
            <a:spLocks noGrp="1"/>
          </p:cNvSpPr>
          <p:nvPr>
            <p:ph type="sldNum" sz="quarter" idx="12"/>
          </p:nvPr>
        </p:nvSpPr>
        <p:spPr/>
        <p:txBody>
          <a:bodyPr/>
          <a:lstStyle/>
          <a:p>
            <a:pPr>
              <a:defRPr/>
            </a:pPr>
            <a:fld id="{9239909F-BD8D-4F40-B6A5-5E0313661EAA}" type="slidenum">
              <a:rPr lang="en-US" smtClean="0"/>
              <a:pPr>
                <a:defRPr/>
              </a:pPr>
              <a:t>6</a:t>
            </a:fld>
            <a:endParaRPr lang="en-US"/>
          </a:p>
        </p:txBody>
      </p:sp>
      <p:grpSp>
        <p:nvGrpSpPr>
          <p:cNvPr id="6" name="Group 1083"/>
          <p:cNvGrpSpPr>
            <a:grpSpLocks/>
          </p:cNvGrpSpPr>
          <p:nvPr/>
        </p:nvGrpSpPr>
        <p:grpSpPr bwMode="auto">
          <a:xfrm>
            <a:off x="1204440" y="4752200"/>
            <a:ext cx="7025160" cy="813658"/>
            <a:chOff x="137" y="2592"/>
            <a:chExt cx="5011" cy="431"/>
          </a:xfrm>
        </p:grpSpPr>
        <p:sp>
          <p:nvSpPr>
            <p:cNvPr id="7" name="Rectangle 1039"/>
            <p:cNvSpPr>
              <a:spLocks noChangeArrowheads="1"/>
            </p:cNvSpPr>
            <p:nvPr/>
          </p:nvSpPr>
          <p:spPr bwMode="auto">
            <a:xfrm>
              <a:off x="1268"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8" name="Rectangle 1040"/>
            <p:cNvSpPr>
              <a:spLocks noChangeArrowheads="1"/>
            </p:cNvSpPr>
            <p:nvPr/>
          </p:nvSpPr>
          <p:spPr bwMode="auto">
            <a:xfrm>
              <a:off x="1386"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9" name="Rectangle 1041"/>
            <p:cNvSpPr>
              <a:spLocks noChangeArrowheads="1"/>
            </p:cNvSpPr>
            <p:nvPr/>
          </p:nvSpPr>
          <p:spPr bwMode="auto">
            <a:xfrm>
              <a:off x="1699"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10" name="Rectangle 1042"/>
            <p:cNvSpPr>
              <a:spLocks noChangeArrowheads="1"/>
            </p:cNvSpPr>
            <p:nvPr/>
          </p:nvSpPr>
          <p:spPr bwMode="auto">
            <a:xfrm>
              <a:off x="1818"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11" name="Rectangle 1043"/>
            <p:cNvSpPr>
              <a:spLocks noChangeArrowheads="1"/>
            </p:cNvSpPr>
            <p:nvPr/>
          </p:nvSpPr>
          <p:spPr bwMode="auto">
            <a:xfrm>
              <a:off x="2130"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12" name="Rectangle 1044"/>
            <p:cNvSpPr>
              <a:spLocks noChangeArrowheads="1"/>
            </p:cNvSpPr>
            <p:nvPr/>
          </p:nvSpPr>
          <p:spPr bwMode="auto">
            <a:xfrm>
              <a:off x="2249"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13" name="Rectangle 1045"/>
            <p:cNvSpPr>
              <a:spLocks noChangeArrowheads="1"/>
            </p:cNvSpPr>
            <p:nvPr/>
          </p:nvSpPr>
          <p:spPr bwMode="auto">
            <a:xfrm>
              <a:off x="837"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14" name="Rectangle 1046"/>
            <p:cNvSpPr>
              <a:spLocks noChangeArrowheads="1"/>
            </p:cNvSpPr>
            <p:nvPr/>
          </p:nvSpPr>
          <p:spPr bwMode="auto">
            <a:xfrm>
              <a:off x="955" y="2844"/>
              <a:ext cx="138"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0000"/>
                  </a:solidFill>
                  <a:latin typeface="+mn-lt"/>
                </a:rPr>
                <a:t>-- </a:t>
              </a:r>
              <a:endParaRPr lang="en-US" dirty="0">
                <a:latin typeface="+mn-lt"/>
              </a:endParaRPr>
            </a:p>
          </p:txBody>
        </p:sp>
        <p:sp>
          <p:nvSpPr>
            <p:cNvPr id="15" name="Rectangle 1047"/>
            <p:cNvSpPr>
              <a:spLocks noChangeArrowheads="1"/>
            </p:cNvSpPr>
            <p:nvPr/>
          </p:nvSpPr>
          <p:spPr bwMode="auto">
            <a:xfrm>
              <a:off x="137" y="2832"/>
              <a:ext cx="427"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err="1" smtClean="0">
                  <a:latin typeface="+mn-lt"/>
                </a:rPr>
                <a:t>myList</a:t>
              </a:r>
              <a:endParaRPr lang="en-US" dirty="0">
                <a:latin typeface="+mn-lt"/>
              </a:endParaRPr>
            </a:p>
          </p:txBody>
        </p:sp>
        <p:sp>
          <p:nvSpPr>
            <p:cNvPr id="16" name="Rectangle 1058"/>
            <p:cNvSpPr>
              <a:spLocks noChangeArrowheads="1"/>
            </p:cNvSpPr>
            <p:nvPr/>
          </p:nvSpPr>
          <p:spPr bwMode="auto">
            <a:xfrm>
              <a:off x="2992" y="2812"/>
              <a:ext cx="432"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17" name="Rectangle 1059"/>
            <p:cNvSpPr>
              <a:spLocks noChangeArrowheads="1"/>
            </p:cNvSpPr>
            <p:nvPr/>
          </p:nvSpPr>
          <p:spPr bwMode="auto">
            <a:xfrm>
              <a:off x="3111"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18" name="Rectangle 1060"/>
            <p:cNvSpPr>
              <a:spLocks noChangeArrowheads="1"/>
            </p:cNvSpPr>
            <p:nvPr/>
          </p:nvSpPr>
          <p:spPr bwMode="auto">
            <a:xfrm>
              <a:off x="3424"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19" name="Rectangle 1061"/>
            <p:cNvSpPr>
              <a:spLocks noChangeArrowheads="1"/>
            </p:cNvSpPr>
            <p:nvPr/>
          </p:nvSpPr>
          <p:spPr bwMode="auto">
            <a:xfrm>
              <a:off x="3542"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20" name="Rectangle 1062"/>
            <p:cNvSpPr>
              <a:spLocks noChangeArrowheads="1"/>
            </p:cNvSpPr>
            <p:nvPr/>
          </p:nvSpPr>
          <p:spPr bwMode="auto">
            <a:xfrm>
              <a:off x="3855"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21" name="Rectangle 1063"/>
            <p:cNvSpPr>
              <a:spLocks noChangeArrowheads="1"/>
            </p:cNvSpPr>
            <p:nvPr/>
          </p:nvSpPr>
          <p:spPr bwMode="auto">
            <a:xfrm>
              <a:off x="3973"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22" name="Rectangle 1064"/>
            <p:cNvSpPr>
              <a:spLocks noChangeArrowheads="1"/>
            </p:cNvSpPr>
            <p:nvPr/>
          </p:nvSpPr>
          <p:spPr bwMode="auto">
            <a:xfrm>
              <a:off x="2561"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23" name="Rectangle 1065"/>
            <p:cNvSpPr>
              <a:spLocks noChangeArrowheads="1"/>
            </p:cNvSpPr>
            <p:nvPr/>
          </p:nvSpPr>
          <p:spPr bwMode="auto">
            <a:xfrm>
              <a:off x="2680"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24" name="Rectangle 1066"/>
            <p:cNvSpPr>
              <a:spLocks noChangeArrowheads="1"/>
            </p:cNvSpPr>
            <p:nvPr/>
          </p:nvSpPr>
          <p:spPr bwMode="auto">
            <a:xfrm>
              <a:off x="4286"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25" name="Rectangle 1067"/>
            <p:cNvSpPr>
              <a:spLocks noChangeArrowheads="1"/>
            </p:cNvSpPr>
            <p:nvPr/>
          </p:nvSpPr>
          <p:spPr bwMode="auto">
            <a:xfrm>
              <a:off x="4405"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26" name="Rectangle 1068"/>
            <p:cNvSpPr>
              <a:spLocks noChangeArrowheads="1"/>
            </p:cNvSpPr>
            <p:nvPr/>
          </p:nvSpPr>
          <p:spPr bwMode="auto">
            <a:xfrm>
              <a:off x="4717" y="2812"/>
              <a:ext cx="431" cy="211"/>
            </a:xfrm>
            <a:prstGeom prst="rect">
              <a:avLst/>
            </a:prstGeom>
            <a:solidFill>
              <a:srgbClr val="00FFFF"/>
            </a:solidFill>
            <a:ln w="15875">
              <a:solidFill>
                <a:srgbClr val="800080"/>
              </a:solidFill>
              <a:miter lim="800000"/>
              <a:headEnd/>
              <a:tailEnd/>
            </a:ln>
          </p:spPr>
          <p:txBody>
            <a:bodyPr/>
            <a:lstStyle/>
            <a:p>
              <a:endParaRPr lang="en-US">
                <a:latin typeface="+mn-lt"/>
              </a:endParaRPr>
            </a:p>
          </p:txBody>
        </p:sp>
        <p:sp>
          <p:nvSpPr>
            <p:cNvPr id="27" name="Rectangle 1069"/>
            <p:cNvSpPr>
              <a:spLocks noChangeArrowheads="1"/>
            </p:cNvSpPr>
            <p:nvPr/>
          </p:nvSpPr>
          <p:spPr bwMode="auto">
            <a:xfrm>
              <a:off x="4836" y="2844"/>
              <a:ext cx="10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solidFill>
                    <a:srgbClr val="000000"/>
                  </a:solidFill>
                  <a:latin typeface="+mn-lt"/>
                </a:rPr>
                <a:t>--</a:t>
              </a:r>
              <a:endParaRPr lang="en-US">
                <a:latin typeface="+mn-lt"/>
              </a:endParaRPr>
            </a:p>
          </p:txBody>
        </p:sp>
        <p:sp>
          <p:nvSpPr>
            <p:cNvPr id="28" name="Rectangle 1029"/>
            <p:cNvSpPr>
              <a:spLocks noChangeArrowheads="1"/>
            </p:cNvSpPr>
            <p:nvPr/>
          </p:nvSpPr>
          <p:spPr bwMode="auto">
            <a:xfrm>
              <a:off x="2637"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4</a:t>
              </a:r>
              <a:endParaRPr lang="en-US" dirty="0">
                <a:latin typeface="+mn-lt"/>
              </a:endParaRPr>
            </a:p>
          </p:txBody>
        </p:sp>
        <p:sp>
          <p:nvSpPr>
            <p:cNvPr id="29" name="Rectangle 1030"/>
            <p:cNvSpPr>
              <a:spLocks noChangeArrowheads="1"/>
            </p:cNvSpPr>
            <p:nvPr/>
          </p:nvSpPr>
          <p:spPr bwMode="auto">
            <a:xfrm>
              <a:off x="3068"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5</a:t>
              </a:r>
              <a:endParaRPr lang="en-US" dirty="0">
                <a:latin typeface="+mn-lt"/>
              </a:endParaRPr>
            </a:p>
          </p:txBody>
        </p:sp>
        <p:sp>
          <p:nvSpPr>
            <p:cNvPr id="30" name="Rectangle 1031"/>
            <p:cNvSpPr>
              <a:spLocks noChangeArrowheads="1"/>
            </p:cNvSpPr>
            <p:nvPr/>
          </p:nvSpPr>
          <p:spPr bwMode="auto">
            <a:xfrm>
              <a:off x="3500"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6</a:t>
              </a:r>
              <a:endParaRPr lang="en-US" dirty="0">
                <a:latin typeface="+mn-lt"/>
              </a:endParaRPr>
            </a:p>
          </p:txBody>
        </p:sp>
        <p:sp>
          <p:nvSpPr>
            <p:cNvPr id="31" name="Rectangle 1032"/>
            <p:cNvSpPr>
              <a:spLocks noChangeArrowheads="1"/>
            </p:cNvSpPr>
            <p:nvPr/>
          </p:nvSpPr>
          <p:spPr bwMode="auto">
            <a:xfrm>
              <a:off x="2206"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3</a:t>
              </a:r>
              <a:endParaRPr lang="en-US" dirty="0">
                <a:latin typeface="+mn-lt"/>
              </a:endParaRPr>
            </a:p>
          </p:txBody>
        </p:sp>
        <p:sp>
          <p:nvSpPr>
            <p:cNvPr id="32" name="Rectangle 1033"/>
            <p:cNvSpPr>
              <a:spLocks noChangeArrowheads="1"/>
            </p:cNvSpPr>
            <p:nvPr/>
          </p:nvSpPr>
          <p:spPr bwMode="auto">
            <a:xfrm>
              <a:off x="913"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0</a:t>
              </a:r>
              <a:endParaRPr lang="en-US" dirty="0">
                <a:latin typeface="+mn-lt"/>
              </a:endParaRPr>
            </a:p>
          </p:txBody>
        </p:sp>
        <p:sp>
          <p:nvSpPr>
            <p:cNvPr id="33" name="Rectangle 1034"/>
            <p:cNvSpPr>
              <a:spLocks noChangeArrowheads="1"/>
            </p:cNvSpPr>
            <p:nvPr/>
          </p:nvSpPr>
          <p:spPr bwMode="auto">
            <a:xfrm>
              <a:off x="1775"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2</a:t>
              </a:r>
              <a:endParaRPr lang="en-US" dirty="0">
                <a:latin typeface="+mn-lt"/>
              </a:endParaRPr>
            </a:p>
          </p:txBody>
        </p:sp>
        <p:sp>
          <p:nvSpPr>
            <p:cNvPr id="34" name="Rectangle 1035"/>
            <p:cNvSpPr>
              <a:spLocks noChangeArrowheads="1"/>
            </p:cNvSpPr>
            <p:nvPr/>
          </p:nvSpPr>
          <p:spPr bwMode="auto">
            <a:xfrm>
              <a:off x="4362"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8</a:t>
              </a:r>
              <a:endParaRPr lang="en-US" dirty="0">
                <a:latin typeface="+mn-lt"/>
              </a:endParaRPr>
            </a:p>
          </p:txBody>
        </p:sp>
        <p:sp>
          <p:nvSpPr>
            <p:cNvPr id="35" name="Rectangle 1036"/>
            <p:cNvSpPr>
              <a:spLocks noChangeArrowheads="1"/>
            </p:cNvSpPr>
            <p:nvPr/>
          </p:nvSpPr>
          <p:spPr bwMode="auto">
            <a:xfrm>
              <a:off x="4776"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9</a:t>
              </a:r>
              <a:endParaRPr lang="en-US" dirty="0">
                <a:latin typeface="+mn-lt"/>
              </a:endParaRPr>
            </a:p>
          </p:txBody>
        </p:sp>
        <p:sp>
          <p:nvSpPr>
            <p:cNvPr id="36" name="Rectangle 1037"/>
            <p:cNvSpPr>
              <a:spLocks noChangeArrowheads="1"/>
            </p:cNvSpPr>
            <p:nvPr/>
          </p:nvSpPr>
          <p:spPr bwMode="auto">
            <a:xfrm>
              <a:off x="3931"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solidFill>
                    <a:srgbClr val="00FFFF"/>
                  </a:solidFill>
                  <a:latin typeface="+mn-lt"/>
                </a:rPr>
                <a:t> </a:t>
              </a:r>
              <a:r>
                <a:rPr lang="en-US" b="0" dirty="0">
                  <a:latin typeface="+mn-lt"/>
                </a:rPr>
                <a:t>7</a:t>
              </a:r>
              <a:endParaRPr lang="en-US" dirty="0">
                <a:latin typeface="+mn-lt"/>
              </a:endParaRPr>
            </a:p>
          </p:txBody>
        </p:sp>
        <p:sp>
          <p:nvSpPr>
            <p:cNvPr id="37" name="Rectangle 1038"/>
            <p:cNvSpPr>
              <a:spLocks noChangeArrowheads="1"/>
            </p:cNvSpPr>
            <p:nvPr/>
          </p:nvSpPr>
          <p:spPr bwMode="auto">
            <a:xfrm>
              <a:off x="1344" y="2592"/>
              <a:ext cx="121" cy="147"/>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a:latin typeface="+mn-lt"/>
                </a:rPr>
                <a:t> 1</a:t>
              </a:r>
              <a:endParaRPr lang="en-US" dirty="0">
                <a:latin typeface="+mn-lt"/>
              </a:endParaRPr>
            </a:p>
          </p:txBody>
        </p:sp>
      </p:grpSp>
      <p:sp>
        <p:nvSpPr>
          <p:cNvPr id="38" name="Rectangle 1033"/>
          <p:cNvSpPr>
            <a:spLocks noChangeArrowheads="1"/>
          </p:cNvSpPr>
          <p:nvPr/>
        </p:nvSpPr>
        <p:spPr bwMode="auto">
          <a:xfrm>
            <a:off x="22098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7042</a:t>
            </a:r>
            <a:endParaRPr lang="en-US" dirty="0">
              <a:latin typeface="+mn-lt"/>
            </a:endParaRPr>
          </a:p>
        </p:txBody>
      </p:sp>
      <p:sp>
        <p:nvSpPr>
          <p:cNvPr id="39" name="Rectangle 1033"/>
          <p:cNvSpPr>
            <a:spLocks noChangeArrowheads="1"/>
          </p:cNvSpPr>
          <p:nvPr/>
        </p:nvSpPr>
        <p:spPr bwMode="auto">
          <a:xfrm>
            <a:off x="28194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7046</a:t>
            </a:r>
            <a:endParaRPr lang="en-US" dirty="0">
              <a:latin typeface="+mn-lt"/>
            </a:endParaRPr>
          </a:p>
        </p:txBody>
      </p:sp>
      <p:sp>
        <p:nvSpPr>
          <p:cNvPr id="40" name="Rectangle 1033"/>
          <p:cNvSpPr>
            <a:spLocks noChangeArrowheads="1"/>
          </p:cNvSpPr>
          <p:nvPr/>
        </p:nvSpPr>
        <p:spPr bwMode="auto">
          <a:xfrm>
            <a:off x="34290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7050</a:t>
            </a:r>
            <a:endParaRPr lang="en-US" dirty="0">
              <a:latin typeface="+mn-lt"/>
            </a:endParaRPr>
          </a:p>
        </p:txBody>
      </p:sp>
      <p:sp>
        <p:nvSpPr>
          <p:cNvPr id="41" name="Rectangle 1033"/>
          <p:cNvSpPr>
            <a:spLocks noChangeArrowheads="1"/>
          </p:cNvSpPr>
          <p:nvPr/>
        </p:nvSpPr>
        <p:spPr bwMode="auto">
          <a:xfrm>
            <a:off x="40386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7054</a:t>
            </a:r>
            <a:endParaRPr lang="en-US" dirty="0">
              <a:latin typeface="+mn-lt"/>
            </a:endParaRPr>
          </a:p>
        </p:txBody>
      </p:sp>
      <p:sp>
        <p:nvSpPr>
          <p:cNvPr id="42" name="Rectangle 1033"/>
          <p:cNvSpPr>
            <a:spLocks noChangeArrowheads="1"/>
          </p:cNvSpPr>
          <p:nvPr/>
        </p:nvSpPr>
        <p:spPr bwMode="auto">
          <a:xfrm>
            <a:off x="46482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7058</a:t>
            </a:r>
            <a:endParaRPr lang="en-US" dirty="0">
              <a:latin typeface="+mn-lt"/>
            </a:endParaRPr>
          </a:p>
        </p:txBody>
      </p:sp>
      <p:sp>
        <p:nvSpPr>
          <p:cNvPr id="43" name="Rectangle 1033"/>
          <p:cNvSpPr>
            <a:spLocks noChangeArrowheads="1"/>
          </p:cNvSpPr>
          <p:nvPr/>
        </p:nvSpPr>
        <p:spPr bwMode="auto">
          <a:xfrm>
            <a:off x="52578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7062</a:t>
            </a:r>
            <a:endParaRPr lang="en-US" dirty="0">
              <a:latin typeface="+mn-lt"/>
            </a:endParaRPr>
          </a:p>
        </p:txBody>
      </p:sp>
      <p:sp>
        <p:nvSpPr>
          <p:cNvPr id="44" name="Rectangle 1033"/>
          <p:cNvSpPr>
            <a:spLocks noChangeArrowheads="1"/>
          </p:cNvSpPr>
          <p:nvPr/>
        </p:nvSpPr>
        <p:spPr bwMode="auto">
          <a:xfrm>
            <a:off x="58674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7066</a:t>
            </a:r>
            <a:endParaRPr lang="en-US" dirty="0">
              <a:latin typeface="+mn-lt"/>
            </a:endParaRPr>
          </a:p>
        </p:txBody>
      </p:sp>
      <p:sp>
        <p:nvSpPr>
          <p:cNvPr id="45" name="Rectangle 1033"/>
          <p:cNvSpPr>
            <a:spLocks noChangeArrowheads="1"/>
          </p:cNvSpPr>
          <p:nvPr/>
        </p:nvSpPr>
        <p:spPr bwMode="auto">
          <a:xfrm>
            <a:off x="64770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7070</a:t>
            </a:r>
            <a:endParaRPr lang="en-US" dirty="0">
              <a:latin typeface="+mn-lt"/>
            </a:endParaRPr>
          </a:p>
        </p:txBody>
      </p:sp>
      <p:sp>
        <p:nvSpPr>
          <p:cNvPr id="46" name="Rectangle 1033"/>
          <p:cNvSpPr>
            <a:spLocks noChangeArrowheads="1"/>
          </p:cNvSpPr>
          <p:nvPr/>
        </p:nvSpPr>
        <p:spPr bwMode="auto">
          <a:xfrm>
            <a:off x="70866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7074</a:t>
            </a:r>
            <a:endParaRPr lang="en-US" dirty="0">
              <a:latin typeface="+mn-lt"/>
            </a:endParaRPr>
          </a:p>
        </p:txBody>
      </p:sp>
      <p:sp>
        <p:nvSpPr>
          <p:cNvPr id="47" name="Rectangle 1033"/>
          <p:cNvSpPr>
            <a:spLocks noChangeArrowheads="1"/>
          </p:cNvSpPr>
          <p:nvPr/>
        </p:nvSpPr>
        <p:spPr bwMode="auto">
          <a:xfrm>
            <a:off x="7696200" y="5666601"/>
            <a:ext cx="609600" cy="276999"/>
          </a:xfrm>
          <a:prstGeom prst="rect">
            <a:avLst/>
          </a:prstGeom>
          <a:noFill/>
          <a:ln w="9525">
            <a:noFill/>
            <a:miter lim="800000"/>
            <a:headEnd/>
            <a:tailEnd/>
          </a:ln>
        </p:spPr>
        <p:txBody>
          <a:bodyPr wrap="square" lIns="0" tIns="0" rIns="0" bIns="0">
            <a:spAutoFit/>
          </a:bodyPr>
          <a:lstStyle/>
          <a:p>
            <a:pPr marL="342900" indent="-342900" algn="l">
              <a:buFont typeface="Monotype Sorts" pitchFamily="2" charset="2"/>
              <a:buNone/>
            </a:pPr>
            <a:r>
              <a:rPr lang="en-US" dirty="0" smtClean="0">
                <a:latin typeface="+mn-lt"/>
              </a:rPr>
              <a:t>7078</a:t>
            </a:r>
            <a:endParaRPr lang="en-US" dirty="0">
              <a:latin typeface="+mn-lt"/>
            </a:endParaRPr>
          </a:p>
        </p:txBody>
      </p:sp>
      <p:sp>
        <p:nvSpPr>
          <p:cNvPr id="48" name="Rectangle 1045"/>
          <p:cNvSpPr>
            <a:spLocks noChangeArrowheads="1"/>
          </p:cNvSpPr>
          <p:nvPr/>
        </p:nvSpPr>
        <p:spPr bwMode="auto">
          <a:xfrm>
            <a:off x="2971800" y="2649666"/>
            <a:ext cx="604239" cy="398334"/>
          </a:xfrm>
          <a:prstGeom prst="rect">
            <a:avLst/>
          </a:prstGeom>
          <a:solidFill>
            <a:srgbClr val="00FFFF"/>
          </a:solidFill>
          <a:ln w="15875">
            <a:solidFill>
              <a:srgbClr val="800080"/>
            </a:solidFill>
            <a:miter lim="800000"/>
            <a:headEnd/>
            <a:tailEnd/>
          </a:ln>
        </p:spPr>
        <p:txBody>
          <a:bodyPr/>
          <a:lstStyle/>
          <a:p>
            <a:pPr algn="ctr"/>
            <a:r>
              <a:rPr lang="en-US" dirty="0" smtClean="0">
                <a:latin typeface="+mn-lt"/>
              </a:rPr>
              <a:t>--</a:t>
            </a:r>
            <a:endParaRPr lang="en-US" dirty="0">
              <a:latin typeface="+mn-lt"/>
            </a:endParaRPr>
          </a:p>
        </p:txBody>
      </p:sp>
      <p:sp>
        <p:nvSpPr>
          <p:cNvPr id="49" name="Rectangle 1045"/>
          <p:cNvSpPr>
            <a:spLocks noChangeArrowheads="1"/>
          </p:cNvSpPr>
          <p:nvPr/>
        </p:nvSpPr>
        <p:spPr bwMode="auto">
          <a:xfrm>
            <a:off x="4525158" y="2632332"/>
            <a:ext cx="604239" cy="398334"/>
          </a:xfrm>
          <a:prstGeom prst="rect">
            <a:avLst/>
          </a:prstGeom>
          <a:solidFill>
            <a:srgbClr val="00FFFF"/>
          </a:solidFill>
          <a:ln w="15875">
            <a:solidFill>
              <a:srgbClr val="800080"/>
            </a:solidFill>
            <a:miter lim="800000"/>
            <a:headEnd/>
            <a:tailEnd/>
          </a:ln>
        </p:spPr>
        <p:txBody>
          <a:bodyPr/>
          <a:lstStyle/>
          <a:p>
            <a:pPr algn="ctr"/>
            <a:r>
              <a:rPr lang="en-US" dirty="0" smtClean="0">
                <a:latin typeface="+mn-lt"/>
              </a:rPr>
              <a:t>--</a:t>
            </a:r>
            <a:endParaRPr lang="en-US" dirty="0">
              <a:latin typeface="+mn-lt"/>
            </a:endParaRPr>
          </a:p>
        </p:txBody>
      </p:sp>
      <p:sp>
        <p:nvSpPr>
          <p:cNvPr id="50" name="Rectangle 1045"/>
          <p:cNvSpPr>
            <a:spLocks noChangeArrowheads="1"/>
          </p:cNvSpPr>
          <p:nvPr/>
        </p:nvSpPr>
        <p:spPr bwMode="auto">
          <a:xfrm>
            <a:off x="5820558" y="2632332"/>
            <a:ext cx="604239" cy="398334"/>
          </a:xfrm>
          <a:prstGeom prst="rect">
            <a:avLst/>
          </a:prstGeom>
          <a:solidFill>
            <a:srgbClr val="00FFFF"/>
          </a:solidFill>
          <a:ln w="15875">
            <a:solidFill>
              <a:srgbClr val="800080"/>
            </a:solidFill>
            <a:miter lim="800000"/>
            <a:headEnd/>
            <a:tailEnd/>
          </a:ln>
        </p:spPr>
        <p:txBody>
          <a:bodyPr/>
          <a:lstStyle/>
          <a:p>
            <a:pPr algn="ctr"/>
            <a:r>
              <a:rPr lang="en-US" dirty="0" smtClean="0">
                <a:latin typeface="+mn-lt"/>
              </a:rPr>
              <a:t>--</a:t>
            </a:r>
            <a:endParaRPr lang="en-US" dirty="0">
              <a:latin typeface="+mn-lt"/>
            </a:endParaRPr>
          </a:p>
        </p:txBody>
      </p:sp>
      <p:sp>
        <p:nvSpPr>
          <p:cNvPr id="51" name="TextBox 50"/>
          <p:cNvSpPr txBox="1"/>
          <p:nvPr/>
        </p:nvSpPr>
        <p:spPr>
          <a:xfrm>
            <a:off x="2514600" y="2678668"/>
            <a:ext cx="306494" cy="369332"/>
          </a:xfrm>
          <a:prstGeom prst="rect">
            <a:avLst/>
          </a:prstGeom>
          <a:noFill/>
        </p:spPr>
        <p:txBody>
          <a:bodyPr wrap="none" rtlCol="0">
            <a:spAutoFit/>
          </a:bodyPr>
          <a:lstStyle/>
          <a:p>
            <a:r>
              <a:rPr lang="en-US" dirty="0" smtClean="0"/>
              <a:t>a</a:t>
            </a:r>
            <a:endParaRPr lang="en-US" dirty="0"/>
          </a:p>
        </p:txBody>
      </p:sp>
      <p:sp>
        <p:nvSpPr>
          <p:cNvPr id="52" name="TextBox 51"/>
          <p:cNvSpPr txBox="1"/>
          <p:nvPr/>
        </p:nvSpPr>
        <p:spPr>
          <a:xfrm>
            <a:off x="4036906" y="2678668"/>
            <a:ext cx="312906" cy="369332"/>
          </a:xfrm>
          <a:prstGeom prst="rect">
            <a:avLst/>
          </a:prstGeom>
          <a:noFill/>
        </p:spPr>
        <p:txBody>
          <a:bodyPr wrap="none" rtlCol="0">
            <a:spAutoFit/>
          </a:bodyPr>
          <a:lstStyle/>
          <a:p>
            <a:r>
              <a:rPr lang="en-US" dirty="0" smtClean="0"/>
              <a:t>b</a:t>
            </a:r>
            <a:endParaRPr lang="en-US" dirty="0"/>
          </a:p>
        </p:txBody>
      </p:sp>
      <p:sp>
        <p:nvSpPr>
          <p:cNvPr id="53" name="TextBox 52"/>
          <p:cNvSpPr txBox="1"/>
          <p:nvPr/>
        </p:nvSpPr>
        <p:spPr>
          <a:xfrm>
            <a:off x="5408506" y="2590800"/>
            <a:ext cx="290464" cy="369332"/>
          </a:xfrm>
          <a:prstGeom prst="rect">
            <a:avLst/>
          </a:prstGeom>
          <a:noFill/>
        </p:spPr>
        <p:txBody>
          <a:bodyPr wrap="none" rtlCol="0">
            <a:spAutoFit/>
          </a:bodyPr>
          <a:lstStyle/>
          <a:p>
            <a:r>
              <a:rPr lang="en-US" dirty="0" smtClean="0"/>
              <a:t>c</a:t>
            </a:r>
            <a:endParaRPr lang="en-US" dirty="0"/>
          </a:p>
        </p:txBody>
      </p:sp>
      <p:sp>
        <p:nvSpPr>
          <p:cNvPr id="54" name="TextBox 53"/>
          <p:cNvSpPr txBox="1"/>
          <p:nvPr/>
        </p:nvSpPr>
        <p:spPr>
          <a:xfrm>
            <a:off x="2895600" y="3059668"/>
            <a:ext cx="3733800" cy="369332"/>
          </a:xfrm>
          <a:prstGeom prst="rect">
            <a:avLst/>
          </a:prstGeom>
          <a:noFill/>
        </p:spPr>
        <p:txBody>
          <a:bodyPr wrap="square" rtlCol="0">
            <a:spAutoFit/>
          </a:bodyPr>
          <a:lstStyle/>
          <a:p>
            <a:r>
              <a:rPr lang="en-US" dirty="0" smtClean="0"/>
              <a:t>3042	          4202	   4206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914400"/>
          </a:xfrm>
        </p:spPr>
        <p:txBody>
          <a:bodyPr/>
          <a:lstStyle/>
          <a:p>
            <a:r>
              <a:rPr lang="en-US" sz="3600" dirty="0" smtClean="0"/>
              <a:t>How to access </a:t>
            </a:r>
            <a:r>
              <a:rPr lang="en-US" sz="3600" dirty="0" smtClean="0">
                <a:latin typeface="Times New Roman" pitchFamily="18" charset="0"/>
                <a:cs typeface="Times New Roman" pitchFamily="18" charset="0"/>
              </a:rPr>
              <a:t>individual</a:t>
            </a:r>
            <a:r>
              <a:rPr lang="en-US" sz="3600" dirty="0" smtClean="0"/>
              <a:t> elements of the Array?</a:t>
            </a:r>
          </a:p>
        </p:txBody>
      </p:sp>
      <p:sp>
        <p:nvSpPr>
          <p:cNvPr id="3075" name="Content Placeholder 2"/>
          <p:cNvSpPr>
            <a:spLocks noGrp="1"/>
          </p:cNvSpPr>
          <p:nvPr>
            <p:ph idx="1"/>
          </p:nvPr>
        </p:nvSpPr>
        <p:spPr>
          <a:xfrm>
            <a:off x="457200" y="1219200"/>
            <a:ext cx="8229600" cy="4953000"/>
          </a:xfrm>
        </p:spPr>
        <p:txBody>
          <a:bodyPr/>
          <a:lstStyle/>
          <a:p>
            <a:r>
              <a:rPr lang="en-US" sz="3000" dirty="0" smtClean="0">
                <a:latin typeface="Times New Roman" pitchFamily="18" charset="0"/>
                <a:cs typeface="Times New Roman" pitchFamily="18" charset="0"/>
              </a:rPr>
              <a:t>Each  data items or element of the array can be referred using a subscript or an index to its relative position.</a:t>
            </a:r>
            <a:r>
              <a:rPr lang="en-US" sz="4000" dirty="0" smtClean="0">
                <a:solidFill>
                  <a:srgbClr val="FF0000"/>
                </a:solidFill>
                <a:latin typeface="Times New Roman" pitchFamily="18" charset="0"/>
                <a:cs typeface="Times New Roman" pitchFamily="18" charset="0"/>
              </a:rPr>
              <a:t> </a:t>
            </a:r>
          </a:p>
          <a:p>
            <a:r>
              <a:rPr lang="en-US" sz="2400" dirty="0" smtClean="0">
                <a:solidFill>
                  <a:srgbClr val="FF0000"/>
                </a:solidFill>
                <a:latin typeface="Times New Roman" pitchFamily="18" charset="0"/>
                <a:cs typeface="Times New Roman" pitchFamily="18" charset="0"/>
              </a:rPr>
              <a:t>Note </a:t>
            </a:r>
            <a:r>
              <a:rPr lang="en-US" sz="2200" dirty="0" smtClean="0">
                <a:latin typeface="Times New Roman" pitchFamily="18" charset="0"/>
                <a:cs typeface="Times New Roman" pitchFamily="18" charset="0"/>
              </a:rPr>
              <a:t>– In C++ the index of the array always goes from 0 to n - 1, where the size of the array is n.</a:t>
            </a:r>
          </a:p>
          <a:p>
            <a:r>
              <a:rPr lang="en-US" sz="2200" dirty="0" smtClean="0">
                <a:latin typeface="Times New Roman" pitchFamily="18" charset="0"/>
                <a:cs typeface="Times New Roman" pitchFamily="18" charset="0"/>
              </a:rPr>
              <a:t>For example a declaration marks[10] identifies the elements marks[0], marks[1], …. , marks[9].</a:t>
            </a:r>
          </a:p>
          <a:p>
            <a:pPr>
              <a:buNone/>
            </a:pPr>
            <a:r>
              <a:rPr lang="en-US" sz="2200" dirty="0" smtClean="0">
                <a:latin typeface="Times New Roman" pitchFamily="18" charset="0"/>
                <a:cs typeface="Times New Roman" pitchFamily="18" charset="0"/>
              </a:rPr>
              <a:t>	Note: With the declaration marks [10], there is no data elements which can be referred to as marks[10].</a:t>
            </a:r>
          </a:p>
          <a:p>
            <a:pPr>
              <a:buNone/>
            </a:pPr>
            <a:r>
              <a:rPr lang="en-US" sz="3000" dirty="0" smtClean="0">
                <a:latin typeface="Times New Roman" pitchFamily="18" charset="0"/>
                <a:cs typeface="Times New Roman" pitchFamily="18" charset="0"/>
              </a:rPr>
              <a:t>    Example – </a:t>
            </a:r>
          </a:p>
          <a:p>
            <a:pPr>
              <a:buNone/>
            </a:pPr>
            <a:r>
              <a:rPr lang="en-US" sz="3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marks [5] refers to the 6</a:t>
            </a:r>
            <a:r>
              <a:rPr lang="en-US" sz="2800" baseline="30000" dirty="0" smtClean="0">
                <a:latin typeface="Times New Roman" pitchFamily="18" charset="0"/>
                <a:cs typeface="Times New Roman" pitchFamily="18" charset="0"/>
              </a:rPr>
              <a:t>th</a:t>
            </a:r>
            <a:r>
              <a:rPr lang="en-US" sz="2800" dirty="0" smtClean="0">
                <a:latin typeface="Times New Roman" pitchFamily="18" charset="0"/>
                <a:cs typeface="Times New Roman" pitchFamily="18" charset="0"/>
              </a:rPr>
              <a:t> element of the array marks.</a:t>
            </a:r>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914400"/>
          </a:xfrm>
        </p:spPr>
        <p:txBody>
          <a:bodyPr/>
          <a:lstStyle/>
          <a:p>
            <a:r>
              <a:rPr lang="en-US" sz="3600" dirty="0" smtClean="0">
                <a:latin typeface="Times New Roman" pitchFamily="18" charset="0"/>
                <a:cs typeface="Times New Roman" pitchFamily="18" charset="0"/>
              </a:rPr>
              <a:t>Array Initialization</a:t>
            </a:r>
          </a:p>
        </p:txBody>
      </p:sp>
      <p:sp>
        <p:nvSpPr>
          <p:cNvPr id="3075" name="Content Placeholder 2"/>
          <p:cNvSpPr>
            <a:spLocks noGrp="1"/>
          </p:cNvSpPr>
          <p:nvPr>
            <p:ph idx="1"/>
          </p:nvPr>
        </p:nvSpPr>
        <p:spPr>
          <a:xfrm>
            <a:off x="381000" y="1219200"/>
            <a:ext cx="8534400" cy="4953000"/>
          </a:xfrm>
        </p:spPr>
        <p:txBody>
          <a:bodyPr/>
          <a:lstStyle/>
          <a:p>
            <a:r>
              <a:rPr lang="en-US" sz="2800" dirty="0" smtClean="0">
                <a:latin typeface="Times New Roman" pitchFamily="18" charset="0"/>
                <a:cs typeface="Times New Roman" pitchFamily="18" charset="0"/>
              </a:rPr>
              <a:t>Initialization can be done in several ways.</a:t>
            </a:r>
          </a:p>
          <a:p>
            <a:pPr lvl="1"/>
            <a:r>
              <a:rPr lang="en-US" dirty="0" smtClean="0">
                <a:solidFill>
                  <a:schemeClr val="tx2"/>
                </a:solidFill>
                <a:latin typeface="Times New Roman" pitchFamily="18" charset="0"/>
                <a:cs typeface="Times New Roman" pitchFamily="18" charset="0"/>
              </a:rPr>
              <a:t>Consider a declaration </a:t>
            </a:r>
          </a:p>
          <a:p>
            <a:pPr lvl="1">
              <a:buNone/>
            </a:pP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int</a:t>
            </a:r>
            <a:r>
              <a:rPr lang="en-US" dirty="0" smtClean="0">
                <a:solidFill>
                  <a:schemeClr val="tx2"/>
                </a:solidFill>
                <a:latin typeface="Times New Roman" pitchFamily="18" charset="0"/>
                <a:cs typeface="Times New Roman" pitchFamily="18" charset="0"/>
              </a:rPr>
              <a:t> a[4];</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an integer array of size 4.</a:t>
            </a:r>
            <a:endParaRPr lang="en-US" dirty="0" smtClean="0">
              <a:solidFill>
                <a:schemeClr val="tx2"/>
              </a:solidFill>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Both declaration and initialization in single step.</a:t>
            </a:r>
          </a:p>
          <a:p>
            <a:pPr lvl="2"/>
            <a:r>
              <a:rPr lang="en-US" sz="2800" dirty="0" smtClean="0">
                <a:latin typeface="Times New Roman" pitchFamily="18" charset="0"/>
                <a:cs typeface="Times New Roman" pitchFamily="18" charset="0"/>
              </a:rPr>
              <a:t>Ex. </a:t>
            </a:r>
            <a:r>
              <a:rPr lang="en-US" sz="2800" dirty="0" smtClean="0">
                <a:solidFill>
                  <a:schemeClr val="tx2"/>
                </a:solidFill>
                <a:latin typeface="Times New Roman" pitchFamily="18" charset="0"/>
                <a:cs typeface="Times New Roman" pitchFamily="18" charset="0"/>
              </a:rPr>
              <a:t>int a[4] = {1, 2, 3, 4};</a:t>
            </a:r>
          </a:p>
          <a:p>
            <a:pPr lvl="1"/>
            <a:r>
              <a:rPr lang="en-US" dirty="0" smtClean="0">
                <a:latin typeface="Times New Roman" pitchFamily="18" charset="0"/>
                <a:cs typeface="Times New Roman" pitchFamily="18" charset="0"/>
              </a:rPr>
              <a:t>Or by accessing a particular location</a:t>
            </a:r>
          </a:p>
          <a:p>
            <a:pPr lvl="2"/>
            <a:r>
              <a:rPr lang="en-US" sz="2800" dirty="0" smtClean="0">
                <a:latin typeface="Times New Roman" pitchFamily="18" charset="0"/>
                <a:cs typeface="Times New Roman" pitchFamily="18" charset="0"/>
              </a:rPr>
              <a:t>Ex. </a:t>
            </a:r>
            <a:r>
              <a:rPr lang="en-US" sz="2800" dirty="0" smtClean="0">
                <a:solidFill>
                  <a:schemeClr val="tx2"/>
                </a:solidFill>
                <a:latin typeface="Times New Roman" pitchFamily="18" charset="0"/>
                <a:cs typeface="Times New Roman" pitchFamily="18" charset="0"/>
              </a:rPr>
              <a:t>a[0] = 1; a[1] = 2; a[2] = 3; a[3] = 4;</a:t>
            </a:r>
          </a:p>
          <a:p>
            <a:pPr lvl="1"/>
            <a:r>
              <a:rPr lang="en-US" dirty="0" smtClean="0">
                <a:latin typeface="Times New Roman" pitchFamily="18" charset="0"/>
                <a:cs typeface="Times New Roman" pitchFamily="18" charset="0"/>
              </a:rPr>
              <a:t>Or by the user</a:t>
            </a:r>
          </a:p>
          <a:p>
            <a:pPr lvl="2"/>
            <a:r>
              <a:rPr lang="en-US" sz="2800" dirty="0" smtClean="0">
                <a:latin typeface="Times New Roman" pitchFamily="18" charset="0"/>
                <a:cs typeface="Times New Roman" pitchFamily="18" charset="0"/>
              </a:rPr>
              <a:t>Ex. </a:t>
            </a:r>
            <a:r>
              <a:rPr lang="en-US" sz="2800" dirty="0" smtClean="0">
                <a:solidFill>
                  <a:schemeClr val="tx2"/>
                </a:solidFill>
                <a:latin typeface="Times New Roman" pitchFamily="18" charset="0"/>
                <a:cs typeface="Times New Roman" pitchFamily="18" charset="0"/>
              </a:rPr>
              <a:t>cin &gt;&gt; a[index]; </a:t>
            </a:r>
            <a:r>
              <a:rPr lang="en-US" sz="2200" dirty="0" smtClean="0">
                <a:solidFill>
                  <a:srgbClr val="FF0000"/>
                </a:solidFill>
                <a:latin typeface="Times New Roman" pitchFamily="18" charset="0"/>
                <a:cs typeface="Times New Roman" pitchFamily="18" charset="0"/>
              </a:rPr>
              <a:t>// where index is a value in {0,1,2,3}.</a:t>
            </a:r>
          </a:p>
          <a:p>
            <a:endParaRPr lang="en-US" dirty="0"/>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914400"/>
          </a:xfrm>
        </p:spPr>
        <p:txBody>
          <a:bodyPr/>
          <a:lstStyle/>
          <a:p>
            <a:r>
              <a:rPr lang="en-US" sz="3600" dirty="0" smtClean="0">
                <a:latin typeface="Times New Roman" pitchFamily="18" charset="0"/>
                <a:cs typeface="Times New Roman" pitchFamily="18" charset="0"/>
              </a:rPr>
              <a:t>Array Element Manipulations</a:t>
            </a:r>
          </a:p>
        </p:txBody>
      </p:sp>
      <p:sp>
        <p:nvSpPr>
          <p:cNvPr id="3075" name="Content Placeholder 2"/>
          <p:cNvSpPr>
            <a:spLocks noGrp="1"/>
          </p:cNvSpPr>
          <p:nvPr>
            <p:ph idx="1"/>
          </p:nvPr>
        </p:nvSpPr>
        <p:spPr>
          <a:xfrm>
            <a:off x="381000" y="1219200"/>
            <a:ext cx="8534400" cy="4953000"/>
          </a:xfrm>
        </p:spPr>
        <p:txBody>
          <a:bodyPr/>
          <a:lstStyle/>
          <a:p>
            <a:r>
              <a:rPr lang="en-US" sz="2400" dirty="0" smtClean="0">
                <a:latin typeface="Times New Roman" pitchFamily="18" charset="0"/>
                <a:cs typeface="Times New Roman" pitchFamily="18" charset="0"/>
              </a:rPr>
              <a:t>Consider</a:t>
            </a:r>
          </a:p>
          <a:p>
            <a:pPr lvl="1">
              <a:buFont typeface="Monotype Sorts" pitchFamily="2" charset="2"/>
              <a:buNone/>
            </a:pPr>
            <a:r>
              <a:rPr lang="en-US" sz="2400" dirty="0" err="1" smtClean="0">
                <a:solidFill>
                  <a:schemeClr val="tx2"/>
                </a:solidFill>
                <a:latin typeface="Times New Roman" pitchFamily="18" charset="0"/>
                <a:cs typeface="Times New Roman" pitchFamily="18" charset="0"/>
              </a:rPr>
              <a:t>int</a:t>
            </a:r>
            <a:r>
              <a:rPr lang="en-US" sz="2400" dirty="0" smtClean="0">
                <a:latin typeface="Times New Roman" pitchFamily="18" charset="0"/>
                <a:cs typeface="Times New Roman" pitchFamily="18" charset="0"/>
              </a:rPr>
              <a:t> a[10], i = 7, j = 2, k = 4;</a:t>
            </a:r>
          </a:p>
          <a:p>
            <a:pPr lvl="1">
              <a:buFont typeface="Monotype Sorts" pitchFamily="2" charset="2"/>
              <a:buNone/>
            </a:pPr>
            <a:r>
              <a:rPr lang="en-US" sz="2400" dirty="0" smtClean="0">
                <a:latin typeface="Times New Roman" pitchFamily="18" charset="0"/>
                <a:cs typeface="Times New Roman" pitchFamily="18" charset="0"/>
              </a:rPr>
              <a:t>a[0] = 1;</a:t>
            </a:r>
          </a:p>
          <a:p>
            <a:pPr lvl="1">
              <a:buFont typeface="Monotype Sorts" pitchFamily="2" charset="2"/>
              <a:buNone/>
            </a:pPr>
            <a:r>
              <a:rPr lang="en-US" sz="2400" dirty="0" smtClean="0">
                <a:latin typeface="Times New Roman" pitchFamily="18" charset="0"/>
                <a:cs typeface="Times New Roman" pitchFamily="18" charset="0"/>
              </a:rPr>
              <a:t>a[</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5;</a:t>
            </a:r>
          </a:p>
          <a:p>
            <a:pPr lvl="1">
              <a:buFont typeface="Monotype Sorts" pitchFamily="2" charset="2"/>
              <a:buNone/>
            </a:pPr>
            <a:r>
              <a:rPr lang="en-US" sz="2400" dirty="0" smtClean="0">
                <a:latin typeface="Times New Roman" pitchFamily="18" charset="0"/>
                <a:cs typeface="Times New Roman" pitchFamily="18" charset="0"/>
              </a:rPr>
              <a:t>a[j] = a[</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+ 3;</a:t>
            </a:r>
          </a:p>
          <a:p>
            <a:pPr lvl="1">
              <a:buFont typeface="Monotype Sorts" pitchFamily="2" charset="2"/>
              <a:buNone/>
            </a:pPr>
            <a:r>
              <a:rPr lang="en-US" sz="2400" dirty="0" smtClean="0">
                <a:latin typeface="Times New Roman" pitchFamily="18" charset="0"/>
                <a:cs typeface="Times New Roman" pitchFamily="18" charset="0"/>
              </a:rPr>
              <a:t>a[j+1] = a[</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a[0];</a:t>
            </a:r>
          </a:p>
          <a:p>
            <a:pPr lvl="1">
              <a:buFont typeface="Monotype Sorts" pitchFamily="2" charset="2"/>
              <a:buNone/>
            </a:pPr>
            <a:r>
              <a:rPr lang="en-US" sz="2400" dirty="0" smtClean="0">
                <a:latin typeface="Times New Roman" pitchFamily="18" charset="0"/>
                <a:cs typeface="Times New Roman" pitchFamily="18" charset="0"/>
              </a:rPr>
              <a:t>a[a[j]] = 12;</a:t>
            </a:r>
          </a:p>
          <a:p>
            <a:pPr lvl="1">
              <a:buFont typeface="Monotype Sorts" pitchFamily="2" charset="2"/>
              <a:buNone/>
            </a:pPr>
            <a:r>
              <a:rPr lang="en-US" sz="2400" dirty="0" smtClean="0">
                <a:latin typeface="Times New Roman" pitchFamily="18" charset="0"/>
                <a:cs typeface="Times New Roman" pitchFamily="18" charset="0"/>
              </a:rPr>
              <a:t>cin &gt;&gt; a[k]; </a:t>
            </a:r>
            <a:r>
              <a:rPr lang="en-US" sz="2400" dirty="0" smtClean="0">
                <a:solidFill>
                  <a:schemeClr val="accent2"/>
                </a:solidFill>
                <a:latin typeface="Times New Roman" pitchFamily="18" charset="0"/>
                <a:cs typeface="Times New Roman" pitchFamily="18" charset="0"/>
              </a:rPr>
              <a:t>// where the next input value is 3</a:t>
            </a:r>
          </a:p>
          <a:p>
            <a:endParaRPr lang="en-US" dirty="0" smtClean="0"/>
          </a:p>
          <a:p>
            <a:endParaRPr lang="en-US" dirty="0" smtClean="0"/>
          </a:p>
        </p:txBody>
      </p:sp>
      <p:sp>
        <p:nvSpPr>
          <p:cNvPr id="4" name="Footer Placeholder 3"/>
          <p:cNvSpPr>
            <a:spLocks noGrp="1"/>
          </p:cNvSpPr>
          <p:nvPr>
            <p:ph type="ftr" sz="quarter" idx="11"/>
          </p:nvPr>
        </p:nvSpPr>
        <p:spPr/>
        <p:txBody>
          <a:bodyPr/>
          <a:lstStyle/>
          <a:p>
            <a:pPr>
              <a:defRPr/>
            </a:pPr>
            <a:r>
              <a:rPr lang="en-US" dirty="0" smtClean="0"/>
              <a:t>NITW – PSCP 21</a:t>
            </a:r>
            <a:endParaRPr lang="en-US" dirty="0"/>
          </a:p>
        </p:txBody>
      </p:sp>
      <p:sp>
        <p:nvSpPr>
          <p:cNvPr id="5" name="Slide Number Placeholder 4"/>
          <p:cNvSpPr>
            <a:spLocks noGrp="1"/>
          </p:cNvSpPr>
          <p:nvPr>
            <p:ph type="sldNum" sz="quarter" idx="12"/>
          </p:nvPr>
        </p:nvSpPr>
        <p:spPr/>
        <p:txBody>
          <a:bodyPr/>
          <a:lstStyle/>
          <a:p>
            <a:pPr>
              <a:defRPr/>
            </a:pPr>
            <a:fld id="{72DC7667-6E49-4F64-B599-A4ACA16F9C0B}" type="slidenum">
              <a:rPr lang="en-US" smtClean="0"/>
              <a:pPr>
                <a:defRPr/>
              </a:pPr>
              <a:t>9</a:t>
            </a:fld>
            <a:endParaRPr lang="en-US"/>
          </a:p>
        </p:txBody>
      </p:sp>
      <p:grpSp>
        <p:nvGrpSpPr>
          <p:cNvPr id="6" name="Group 6"/>
          <p:cNvGrpSpPr>
            <a:grpSpLocks/>
          </p:cNvGrpSpPr>
          <p:nvPr/>
        </p:nvGrpSpPr>
        <p:grpSpPr bwMode="auto">
          <a:xfrm>
            <a:off x="533400" y="5181601"/>
            <a:ext cx="7848600" cy="947956"/>
            <a:chOff x="531" y="3216"/>
            <a:chExt cx="4620" cy="678"/>
          </a:xfrm>
        </p:grpSpPr>
        <p:sp>
          <p:nvSpPr>
            <p:cNvPr id="7" name="Rectangle 7"/>
            <p:cNvSpPr>
              <a:spLocks noChangeArrowheads="1"/>
            </p:cNvSpPr>
            <p:nvPr/>
          </p:nvSpPr>
          <p:spPr bwMode="auto">
            <a:xfrm>
              <a:off x="1271"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8" name="Rectangle 8"/>
            <p:cNvSpPr>
              <a:spLocks noChangeArrowheads="1"/>
            </p:cNvSpPr>
            <p:nvPr/>
          </p:nvSpPr>
          <p:spPr bwMode="auto">
            <a:xfrm>
              <a:off x="1389" y="3468"/>
              <a:ext cx="76"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a:t>
              </a:r>
              <a:endParaRPr lang="en-US"/>
            </a:p>
          </p:txBody>
        </p:sp>
        <p:sp>
          <p:nvSpPr>
            <p:cNvPr id="9" name="Rectangle 9"/>
            <p:cNvSpPr>
              <a:spLocks noChangeArrowheads="1"/>
            </p:cNvSpPr>
            <p:nvPr/>
          </p:nvSpPr>
          <p:spPr bwMode="auto">
            <a:xfrm>
              <a:off x="1702"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10" name="Rectangle 10"/>
            <p:cNvSpPr>
              <a:spLocks noChangeArrowheads="1"/>
            </p:cNvSpPr>
            <p:nvPr/>
          </p:nvSpPr>
          <p:spPr bwMode="auto">
            <a:xfrm>
              <a:off x="1821" y="3468"/>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8</a:t>
              </a:r>
              <a:endParaRPr lang="en-US"/>
            </a:p>
          </p:txBody>
        </p:sp>
        <p:sp>
          <p:nvSpPr>
            <p:cNvPr id="11" name="Rectangle 11"/>
            <p:cNvSpPr>
              <a:spLocks noChangeArrowheads="1"/>
            </p:cNvSpPr>
            <p:nvPr/>
          </p:nvSpPr>
          <p:spPr bwMode="auto">
            <a:xfrm>
              <a:off x="2133"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12" name="Rectangle 12"/>
            <p:cNvSpPr>
              <a:spLocks noChangeArrowheads="1"/>
            </p:cNvSpPr>
            <p:nvPr/>
          </p:nvSpPr>
          <p:spPr bwMode="auto">
            <a:xfrm>
              <a:off x="2252" y="3468"/>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6</a:t>
              </a:r>
              <a:endParaRPr lang="en-US"/>
            </a:p>
          </p:txBody>
        </p:sp>
        <p:sp>
          <p:nvSpPr>
            <p:cNvPr id="13" name="Rectangle 13"/>
            <p:cNvSpPr>
              <a:spLocks noChangeArrowheads="1"/>
            </p:cNvSpPr>
            <p:nvPr/>
          </p:nvSpPr>
          <p:spPr bwMode="auto">
            <a:xfrm>
              <a:off x="840"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14" name="Rectangle 14"/>
            <p:cNvSpPr>
              <a:spLocks noChangeArrowheads="1"/>
            </p:cNvSpPr>
            <p:nvPr/>
          </p:nvSpPr>
          <p:spPr bwMode="auto">
            <a:xfrm>
              <a:off x="958" y="3468"/>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1</a:t>
              </a:r>
              <a:endParaRPr lang="en-US"/>
            </a:p>
          </p:txBody>
        </p:sp>
        <p:sp>
          <p:nvSpPr>
            <p:cNvPr id="15" name="Rectangle 15"/>
            <p:cNvSpPr>
              <a:spLocks noChangeArrowheads="1"/>
            </p:cNvSpPr>
            <p:nvPr/>
          </p:nvSpPr>
          <p:spPr bwMode="auto">
            <a:xfrm>
              <a:off x="531" y="3456"/>
              <a:ext cx="72"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a:t>
              </a:r>
              <a:endParaRPr lang="en-US" dirty="0"/>
            </a:p>
          </p:txBody>
        </p:sp>
        <p:sp>
          <p:nvSpPr>
            <p:cNvPr id="16" name="Rectangle 16"/>
            <p:cNvSpPr>
              <a:spLocks noChangeArrowheads="1"/>
            </p:cNvSpPr>
            <p:nvPr/>
          </p:nvSpPr>
          <p:spPr bwMode="auto">
            <a:xfrm>
              <a:off x="2995" y="3436"/>
              <a:ext cx="432" cy="211"/>
            </a:xfrm>
            <a:prstGeom prst="rect">
              <a:avLst/>
            </a:prstGeom>
            <a:solidFill>
              <a:srgbClr val="00FFFF"/>
            </a:solidFill>
            <a:ln w="15875">
              <a:solidFill>
                <a:srgbClr val="800080"/>
              </a:solidFill>
              <a:miter lim="800000"/>
              <a:headEnd/>
              <a:tailEnd/>
            </a:ln>
          </p:spPr>
          <p:txBody>
            <a:bodyPr/>
            <a:lstStyle/>
            <a:p>
              <a:endParaRPr lang="en-US"/>
            </a:p>
          </p:txBody>
        </p:sp>
        <p:sp>
          <p:nvSpPr>
            <p:cNvPr id="17" name="Rectangle 17"/>
            <p:cNvSpPr>
              <a:spLocks noChangeArrowheads="1"/>
            </p:cNvSpPr>
            <p:nvPr/>
          </p:nvSpPr>
          <p:spPr bwMode="auto">
            <a:xfrm>
              <a:off x="3114" y="3468"/>
              <a:ext cx="76"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a:t>
              </a:r>
              <a:endParaRPr lang="en-US"/>
            </a:p>
          </p:txBody>
        </p:sp>
        <p:sp>
          <p:nvSpPr>
            <p:cNvPr id="18" name="Rectangle 18"/>
            <p:cNvSpPr>
              <a:spLocks noChangeArrowheads="1"/>
            </p:cNvSpPr>
            <p:nvPr/>
          </p:nvSpPr>
          <p:spPr bwMode="auto">
            <a:xfrm>
              <a:off x="3427"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19" name="Rectangle 19"/>
            <p:cNvSpPr>
              <a:spLocks noChangeArrowheads="1"/>
            </p:cNvSpPr>
            <p:nvPr/>
          </p:nvSpPr>
          <p:spPr bwMode="auto">
            <a:xfrm>
              <a:off x="3545" y="3468"/>
              <a:ext cx="76"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a:t>
              </a:r>
              <a:endParaRPr lang="en-US"/>
            </a:p>
          </p:txBody>
        </p:sp>
        <p:sp>
          <p:nvSpPr>
            <p:cNvPr id="20" name="Rectangle 20"/>
            <p:cNvSpPr>
              <a:spLocks noChangeArrowheads="1"/>
            </p:cNvSpPr>
            <p:nvPr/>
          </p:nvSpPr>
          <p:spPr bwMode="auto">
            <a:xfrm>
              <a:off x="3858"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21" name="Rectangle 21"/>
            <p:cNvSpPr>
              <a:spLocks noChangeArrowheads="1"/>
            </p:cNvSpPr>
            <p:nvPr/>
          </p:nvSpPr>
          <p:spPr bwMode="auto">
            <a:xfrm>
              <a:off x="3976" y="3468"/>
              <a:ext cx="63"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5</a:t>
              </a:r>
              <a:endParaRPr lang="en-US"/>
            </a:p>
          </p:txBody>
        </p:sp>
        <p:sp>
          <p:nvSpPr>
            <p:cNvPr id="22" name="Rectangle 22"/>
            <p:cNvSpPr>
              <a:spLocks noChangeArrowheads="1"/>
            </p:cNvSpPr>
            <p:nvPr/>
          </p:nvSpPr>
          <p:spPr bwMode="auto">
            <a:xfrm>
              <a:off x="2564"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23" name="Rectangle 23"/>
            <p:cNvSpPr>
              <a:spLocks noChangeArrowheads="1"/>
            </p:cNvSpPr>
            <p:nvPr/>
          </p:nvSpPr>
          <p:spPr bwMode="auto">
            <a:xfrm>
              <a:off x="2683" y="3468"/>
              <a:ext cx="63"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3</a:t>
              </a:r>
              <a:endParaRPr lang="en-US"/>
            </a:p>
          </p:txBody>
        </p:sp>
        <p:sp>
          <p:nvSpPr>
            <p:cNvPr id="24" name="Rectangle 24"/>
            <p:cNvSpPr>
              <a:spLocks noChangeArrowheads="1"/>
            </p:cNvSpPr>
            <p:nvPr/>
          </p:nvSpPr>
          <p:spPr bwMode="auto">
            <a:xfrm>
              <a:off x="4289"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25" name="Rectangle 25"/>
            <p:cNvSpPr>
              <a:spLocks noChangeArrowheads="1"/>
            </p:cNvSpPr>
            <p:nvPr/>
          </p:nvSpPr>
          <p:spPr bwMode="auto">
            <a:xfrm>
              <a:off x="4408" y="3468"/>
              <a:ext cx="127"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12</a:t>
              </a:r>
              <a:endParaRPr lang="en-US"/>
            </a:p>
          </p:txBody>
        </p:sp>
        <p:sp>
          <p:nvSpPr>
            <p:cNvPr id="26" name="Rectangle 26"/>
            <p:cNvSpPr>
              <a:spLocks noChangeArrowheads="1"/>
            </p:cNvSpPr>
            <p:nvPr/>
          </p:nvSpPr>
          <p:spPr bwMode="auto">
            <a:xfrm>
              <a:off x="4720" y="3436"/>
              <a:ext cx="431" cy="211"/>
            </a:xfrm>
            <a:prstGeom prst="rect">
              <a:avLst/>
            </a:prstGeom>
            <a:solidFill>
              <a:srgbClr val="00FFFF"/>
            </a:solidFill>
            <a:ln w="15875">
              <a:solidFill>
                <a:srgbClr val="800080"/>
              </a:solidFill>
              <a:miter lim="800000"/>
              <a:headEnd/>
              <a:tailEnd/>
            </a:ln>
          </p:spPr>
          <p:txBody>
            <a:bodyPr/>
            <a:lstStyle/>
            <a:p>
              <a:endParaRPr lang="en-US"/>
            </a:p>
          </p:txBody>
        </p:sp>
        <p:sp>
          <p:nvSpPr>
            <p:cNvPr id="27" name="Rectangle 27"/>
            <p:cNvSpPr>
              <a:spLocks noChangeArrowheads="1"/>
            </p:cNvSpPr>
            <p:nvPr/>
          </p:nvSpPr>
          <p:spPr bwMode="auto">
            <a:xfrm>
              <a:off x="4839" y="3468"/>
              <a:ext cx="76"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a:t>
              </a:r>
              <a:endParaRPr lang="en-US"/>
            </a:p>
          </p:txBody>
        </p:sp>
        <p:sp>
          <p:nvSpPr>
            <p:cNvPr id="28" name="Rectangle 28"/>
            <p:cNvSpPr>
              <a:spLocks noChangeArrowheads="1"/>
            </p:cNvSpPr>
            <p:nvPr/>
          </p:nvSpPr>
          <p:spPr bwMode="auto">
            <a:xfrm>
              <a:off x="2640"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4</a:t>
              </a:r>
              <a:endParaRPr lang="en-US"/>
            </a:p>
          </p:txBody>
        </p:sp>
        <p:sp>
          <p:nvSpPr>
            <p:cNvPr id="29" name="Rectangle 29"/>
            <p:cNvSpPr>
              <a:spLocks noChangeArrowheads="1"/>
            </p:cNvSpPr>
            <p:nvPr/>
          </p:nvSpPr>
          <p:spPr bwMode="auto">
            <a:xfrm>
              <a:off x="3071"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5</a:t>
              </a:r>
              <a:endParaRPr lang="en-US"/>
            </a:p>
          </p:txBody>
        </p:sp>
        <p:sp>
          <p:nvSpPr>
            <p:cNvPr id="30" name="Rectangle 30"/>
            <p:cNvSpPr>
              <a:spLocks noChangeArrowheads="1"/>
            </p:cNvSpPr>
            <p:nvPr/>
          </p:nvSpPr>
          <p:spPr bwMode="auto">
            <a:xfrm>
              <a:off x="3503"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6</a:t>
              </a:r>
              <a:endParaRPr lang="en-US"/>
            </a:p>
          </p:txBody>
        </p:sp>
        <p:sp>
          <p:nvSpPr>
            <p:cNvPr id="31" name="Rectangle 31"/>
            <p:cNvSpPr>
              <a:spLocks noChangeArrowheads="1"/>
            </p:cNvSpPr>
            <p:nvPr/>
          </p:nvSpPr>
          <p:spPr bwMode="auto">
            <a:xfrm>
              <a:off x="2209"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3</a:t>
              </a:r>
              <a:endParaRPr lang="en-US"/>
            </a:p>
          </p:txBody>
        </p:sp>
        <p:sp>
          <p:nvSpPr>
            <p:cNvPr id="32" name="Rectangle 32"/>
            <p:cNvSpPr>
              <a:spLocks noChangeArrowheads="1"/>
            </p:cNvSpPr>
            <p:nvPr/>
          </p:nvSpPr>
          <p:spPr bwMode="auto">
            <a:xfrm>
              <a:off x="916"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0</a:t>
              </a:r>
              <a:endParaRPr lang="en-US"/>
            </a:p>
          </p:txBody>
        </p:sp>
        <p:sp>
          <p:nvSpPr>
            <p:cNvPr id="33" name="Rectangle 33"/>
            <p:cNvSpPr>
              <a:spLocks noChangeArrowheads="1"/>
            </p:cNvSpPr>
            <p:nvPr/>
          </p:nvSpPr>
          <p:spPr bwMode="auto">
            <a:xfrm>
              <a:off x="1778"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2</a:t>
              </a:r>
              <a:endParaRPr lang="en-US"/>
            </a:p>
          </p:txBody>
        </p:sp>
        <p:sp>
          <p:nvSpPr>
            <p:cNvPr id="34" name="Rectangle 34"/>
            <p:cNvSpPr>
              <a:spLocks noChangeArrowheads="1"/>
            </p:cNvSpPr>
            <p:nvPr/>
          </p:nvSpPr>
          <p:spPr bwMode="auto">
            <a:xfrm>
              <a:off x="4365"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8</a:t>
              </a:r>
              <a:endParaRPr lang="en-US"/>
            </a:p>
          </p:txBody>
        </p:sp>
        <p:sp>
          <p:nvSpPr>
            <p:cNvPr id="35" name="Rectangle 35"/>
            <p:cNvSpPr>
              <a:spLocks noChangeArrowheads="1"/>
            </p:cNvSpPr>
            <p:nvPr/>
          </p:nvSpPr>
          <p:spPr bwMode="auto">
            <a:xfrm>
              <a:off x="4779"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9</a:t>
              </a:r>
              <a:endParaRPr lang="en-US"/>
            </a:p>
          </p:txBody>
        </p:sp>
        <p:sp>
          <p:nvSpPr>
            <p:cNvPr id="36" name="Rectangle 36"/>
            <p:cNvSpPr>
              <a:spLocks noChangeArrowheads="1"/>
            </p:cNvSpPr>
            <p:nvPr/>
          </p:nvSpPr>
          <p:spPr bwMode="auto">
            <a:xfrm>
              <a:off x="3934"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7</a:t>
              </a:r>
              <a:endParaRPr lang="en-US"/>
            </a:p>
          </p:txBody>
        </p:sp>
        <p:sp>
          <p:nvSpPr>
            <p:cNvPr id="37" name="Rectangle 37"/>
            <p:cNvSpPr>
              <a:spLocks noChangeArrowheads="1"/>
            </p:cNvSpPr>
            <p:nvPr/>
          </p:nvSpPr>
          <p:spPr bwMode="auto">
            <a:xfrm>
              <a:off x="1347" y="3216"/>
              <a:ext cx="92" cy="174"/>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a:t> 1</a:t>
              </a:r>
              <a:endParaRPr lang="en-US"/>
            </a:p>
          </p:txBody>
        </p:sp>
        <p:sp>
          <p:nvSpPr>
            <p:cNvPr id="38" name="Rectangle 38"/>
            <p:cNvSpPr>
              <a:spLocks noChangeArrowheads="1"/>
            </p:cNvSpPr>
            <p:nvPr/>
          </p:nvSpPr>
          <p:spPr bwMode="auto">
            <a:xfrm>
              <a:off x="2592"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a[4</a:t>
              </a:r>
              <a:r>
                <a:rPr lang="en-US" b="0" dirty="0"/>
                <a:t>]</a:t>
              </a:r>
              <a:endParaRPr lang="en-US" dirty="0"/>
            </a:p>
          </p:txBody>
        </p:sp>
        <p:sp>
          <p:nvSpPr>
            <p:cNvPr id="39" name="Rectangle 39"/>
            <p:cNvSpPr>
              <a:spLocks noChangeArrowheads="1"/>
            </p:cNvSpPr>
            <p:nvPr/>
          </p:nvSpPr>
          <p:spPr bwMode="auto">
            <a:xfrm>
              <a:off x="3023"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a[5</a:t>
              </a:r>
              <a:r>
                <a:rPr lang="en-US" b="0" dirty="0"/>
                <a:t>]</a:t>
              </a:r>
              <a:endParaRPr lang="en-US" dirty="0"/>
            </a:p>
          </p:txBody>
        </p:sp>
        <p:sp>
          <p:nvSpPr>
            <p:cNvPr id="40" name="Rectangle 40"/>
            <p:cNvSpPr>
              <a:spLocks noChangeArrowheads="1"/>
            </p:cNvSpPr>
            <p:nvPr/>
          </p:nvSpPr>
          <p:spPr bwMode="auto">
            <a:xfrm>
              <a:off x="3455"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a[6</a:t>
              </a:r>
              <a:r>
                <a:rPr lang="en-US" b="0" dirty="0"/>
                <a:t>]</a:t>
              </a:r>
              <a:endParaRPr lang="en-US" dirty="0"/>
            </a:p>
          </p:txBody>
        </p:sp>
        <p:sp>
          <p:nvSpPr>
            <p:cNvPr id="41" name="Rectangle 41"/>
            <p:cNvSpPr>
              <a:spLocks noChangeArrowheads="1"/>
            </p:cNvSpPr>
            <p:nvPr/>
          </p:nvSpPr>
          <p:spPr bwMode="auto">
            <a:xfrm>
              <a:off x="2161"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a[3</a:t>
              </a:r>
              <a:r>
                <a:rPr lang="en-US" b="0" dirty="0"/>
                <a:t>]</a:t>
              </a:r>
              <a:endParaRPr lang="en-US" dirty="0"/>
            </a:p>
          </p:txBody>
        </p:sp>
        <p:sp>
          <p:nvSpPr>
            <p:cNvPr id="42" name="Rectangle 42"/>
            <p:cNvSpPr>
              <a:spLocks noChangeArrowheads="1"/>
            </p:cNvSpPr>
            <p:nvPr/>
          </p:nvSpPr>
          <p:spPr bwMode="auto">
            <a:xfrm>
              <a:off x="868"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a[0</a:t>
              </a:r>
              <a:r>
                <a:rPr lang="en-US" b="0" dirty="0"/>
                <a:t>]</a:t>
              </a:r>
              <a:endParaRPr lang="en-US" dirty="0"/>
            </a:p>
          </p:txBody>
        </p:sp>
        <p:sp>
          <p:nvSpPr>
            <p:cNvPr id="43" name="Rectangle 43"/>
            <p:cNvSpPr>
              <a:spLocks noChangeArrowheads="1"/>
            </p:cNvSpPr>
            <p:nvPr/>
          </p:nvSpPr>
          <p:spPr bwMode="auto">
            <a:xfrm>
              <a:off x="1730"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a[2</a:t>
              </a:r>
              <a:r>
                <a:rPr lang="en-US" b="0" dirty="0"/>
                <a:t>]</a:t>
              </a:r>
              <a:endParaRPr lang="en-US" dirty="0"/>
            </a:p>
          </p:txBody>
        </p:sp>
        <p:sp>
          <p:nvSpPr>
            <p:cNvPr id="44" name="Rectangle 44"/>
            <p:cNvSpPr>
              <a:spLocks noChangeArrowheads="1"/>
            </p:cNvSpPr>
            <p:nvPr/>
          </p:nvSpPr>
          <p:spPr bwMode="auto">
            <a:xfrm>
              <a:off x="4317"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a[8</a:t>
              </a:r>
              <a:r>
                <a:rPr lang="en-US" b="0" dirty="0"/>
                <a:t>]</a:t>
              </a:r>
              <a:endParaRPr lang="en-US" dirty="0"/>
            </a:p>
          </p:txBody>
        </p:sp>
        <p:sp>
          <p:nvSpPr>
            <p:cNvPr id="45" name="Rectangle 45"/>
            <p:cNvSpPr>
              <a:spLocks noChangeArrowheads="1"/>
            </p:cNvSpPr>
            <p:nvPr/>
          </p:nvSpPr>
          <p:spPr bwMode="auto">
            <a:xfrm>
              <a:off x="4731"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a[9</a:t>
              </a:r>
              <a:r>
                <a:rPr lang="en-US" b="0" dirty="0"/>
                <a:t>]</a:t>
              </a:r>
              <a:endParaRPr lang="en-US" dirty="0"/>
            </a:p>
          </p:txBody>
        </p:sp>
        <p:sp>
          <p:nvSpPr>
            <p:cNvPr id="46" name="Rectangle 46"/>
            <p:cNvSpPr>
              <a:spLocks noChangeArrowheads="1"/>
            </p:cNvSpPr>
            <p:nvPr/>
          </p:nvSpPr>
          <p:spPr bwMode="auto">
            <a:xfrm>
              <a:off x="3886"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a[7</a:t>
              </a:r>
              <a:r>
                <a:rPr lang="en-US" b="0" dirty="0"/>
                <a:t>]</a:t>
              </a:r>
              <a:endParaRPr lang="en-US" dirty="0"/>
            </a:p>
          </p:txBody>
        </p:sp>
        <p:sp>
          <p:nvSpPr>
            <p:cNvPr id="47" name="Rectangle 47"/>
            <p:cNvSpPr>
              <a:spLocks noChangeArrowheads="1"/>
            </p:cNvSpPr>
            <p:nvPr/>
          </p:nvSpPr>
          <p:spPr bwMode="auto">
            <a:xfrm>
              <a:off x="1299" y="3696"/>
              <a:ext cx="250" cy="198"/>
            </a:xfrm>
            <a:prstGeom prst="rect">
              <a:avLst/>
            </a:prstGeom>
            <a:noFill/>
            <a:ln w="9525">
              <a:noFill/>
              <a:miter lim="800000"/>
              <a:headEnd/>
              <a:tailEnd/>
            </a:ln>
          </p:spPr>
          <p:txBody>
            <a:bodyPr wrap="none" lIns="0" tIns="0" rIns="0" bIns="0">
              <a:spAutoFit/>
            </a:bodyPr>
            <a:lstStyle/>
            <a:p>
              <a:pPr marL="342900" indent="-342900" algn="l">
                <a:buFont typeface="Monotype Sorts" pitchFamily="2" charset="2"/>
                <a:buNone/>
              </a:pPr>
              <a:r>
                <a:rPr lang="en-US" b="0" dirty="0" smtClean="0"/>
                <a:t>a[1</a:t>
              </a:r>
              <a:r>
                <a:rPr lang="en-US" b="0" dirty="0"/>
                <a:t>]</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3848</TotalTime>
  <Words>2902</Words>
  <Application>Microsoft Office PowerPoint</Application>
  <PresentationFormat>On-screen Show (4:3)</PresentationFormat>
  <Paragraphs>528</Paragraphs>
  <Slides>32</Slides>
  <Notes>24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PROBLEM SOLVING AND COMPUTER PROGRAMMING</vt:lpstr>
      <vt:lpstr>Why do we use Arrays?</vt:lpstr>
      <vt:lpstr>Arrays</vt:lpstr>
      <vt:lpstr>Simple Array Applications</vt:lpstr>
      <vt:lpstr>Array Declaration</vt:lpstr>
      <vt:lpstr>Contiguous Memory Allocation</vt:lpstr>
      <vt:lpstr>How to access individual elements of the Array?</vt:lpstr>
      <vt:lpstr>Array Initialization</vt:lpstr>
      <vt:lpstr>Array Element Manipulations</vt:lpstr>
      <vt:lpstr>Algorithm for Displaying Integer Array elements in reverse order</vt:lpstr>
      <vt:lpstr>Program for Displaying Integer Array elements in reverse order</vt:lpstr>
      <vt:lpstr>Algorithm for converting the given decimal number into binary</vt:lpstr>
      <vt:lpstr>Program for converting the given decimal number into binary</vt:lpstr>
      <vt:lpstr>Computation of decimal to binary</vt:lpstr>
      <vt:lpstr>Reverse the elements in an array</vt:lpstr>
      <vt:lpstr>Merging of two sorted lists</vt:lpstr>
      <vt:lpstr>Merging of two sorted lists</vt:lpstr>
      <vt:lpstr>Merging of two sorted lists</vt:lpstr>
      <vt:lpstr>Hand Simulation</vt:lpstr>
      <vt:lpstr>Sorting the given numbers using selection sort</vt:lpstr>
      <vt:lpstr>Example - Sorting the given numbers using selection sort</vt:lpstr>
      <vt:lpstr>Algorithm - Sorting the given numbers using selection sort</vt:lpstr>
      <vt:lpstr>Program - Sorting the given numbers using selection sort</vt:lpstr>
      <vt:lpstr>Program - Sorting the given numbers using selection sort</vt:lpstr>
      <vt:lpstr>Sorting the given numbers using bubble sort</vt:lpstr>
      <vt:lpstr>Example - Sorting the given numbers using Bubble Sort</vt:lpstr>
      <vt:lpstr>Algorithm - Sorting the given numbers using Bubble Sort</vt:lpstr>
      <vt:lpstr>Program – Bubble Sort</vt:lpstr>
      <vt:lpstr>Insertion Sort</vt:lpstr>
      <vt:lpstr>Insertion Sort - Example</vt:lpstr>
      <vt:lpstr>Algorithm – Insertion Sort</vt:lpstr>
      <vt:lpstr>Program – Insertion Sort</vt:lpstr>
    </vt:vector>
  </TitlesOfParts>
  <Company>nitw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 information – knowledge</dc:title>
  <dc:creator>cse</dc:creator>
  <cp:lastModifiedBy>SOMARAJU SUVVARI</cp:lastModifiedBy>
  <cp:revision>470</cp:revision>
  <dcterms:created xsi:type="dcterms:W3CDTF">2007-09-24T06:41:29Z</dcterms:created>
  <dcterms:modified xsi:type="dcterms:W3CDTF">2014-12-25T05:51:38Z</dcterms:modified>
</cp:coreProperties>
</file>