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302" r:id="rId2"/>
    <p:sldId id="303" r:id="rId3"/>
    <p:sldId id="317" r:id="rId4"/>
    <p:sldId id="304" r:id="rId5"/>
    <p:sldId id="305" r:id="rId6"/>
    <p:sldId id="307" r:id="rId7"/>
    <p:sldId id="315" r:id="rId8"/>
    <p:sldId id="316" r:id="rId9"/>
    <p:sldId id="321" r:id="rId10"/>
    <p:sldId id="308" r:id="rId11"/>
    <p:sldId id="309" r:id="rId12"/>
    <p:sldId id="310" r:id="rId13"/>
    <p:sldId id="312" r:id="rId14"/>
    <p:sldId id="311" r:id="rId15"/>
    <p:sldId id="318" r:id="rId16"/>
    <p:sldId id="313" r:id="rId17"/>
    <p:sldId id="320" r:id="rId18"/>
    <p:sldId id="31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9283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AED4B5-3901-4607-8882-13F79B8C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5320A-9B92-4D55-BC80-BBA8154733FD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0E58E-7E81-42FF-A33D-02A57E4D0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46658-79B3-474B-B490-CD0EF22DE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BD47A-86C8-4540-B800-2BF0379EC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BAF70-D962-4EB2-B2BC-47E5054C9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0E053-5146-4B26-A0D2-0EE606828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9023-D73D-42C0-A0E7-E0FBE41FE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C7ADB-3423-44AF-95B2-0B856E0B9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8CBBD-6F0F-4833-817A-6CF9AA064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69C1D-F29B-4CEE-A77D-BDA62E5C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304B7-72C3-422C-AB74-09740DDFE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B96E0-2E0D-49C2-BF33-E4DE6209B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NITW – PSCP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5ABA82-8143-4817-8758-6042FC0F7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PROBLEM SOLVING AND COMPUTER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>
              <a:buFont typeface="Arial" pitchFamily="34" charset="0"/>
              <a:buNone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05:</a:t>
            </a:r>
          </a:p>
          <a:p>
            <a:pPr algn="ctr">
              <a:buFont typeface="Arial" pitchFamily="34" charset="0"/>
              <a:buNone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E4573-1011-469D-8A03-0E86A09DF7E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Handling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908" t="31989" r="19710" b="15819"/>
          <a:stretch>
            <a:fillRect/>
          </a:stretch>
        </p:blipFill>
        <p:spPr bwMode="auto">
          <a:xfrm>
            <a:off x="1676400" y="1905000"/>
            <a:ext cx="6324600" cy="400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cstring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using </a:t>
            </a:r>
            <a:r>
              <a:rPr lang="en-US" sz="2400" dirty="0" smtClean="0"/>
              <a:t>namespace std;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char str1[] = "This a string";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len1 = </a:t>
            </a:r>
            <a:r>
              <a:rPr lang="en-US" sz="2400" dirty="0" err="1" smtClean="0"/>
              <a:t>strlen</a:t>
            </a:r>
            <a:r>
              <a:rPr lang="en-US" sz="2400" dirty="0" smtClean="0"/>
              <a:t>(str1);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 smtClean="0"/>
              <a:t>&lt;&lt; "Length of str1 = " &lt;&lt; len1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   </a:t>
            </a:r>
            <a:r>
              <a:rPr lang="en-US" sz="2400" dirty="0" smtClean="0"/>
              <a:t>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strcpy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cstring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using namespace std;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char s1[] = "Hello Programmers.";</a:t>
            </a:r>
          </a:p>
          <a:p>
            <a:pPr>
              <a:buNone/>
            </a:pPr>
            <a:r>
              <a:rPr lang="en-US" sz="2400" dirty="0" smtClean="0"/>
              <a:t>    char s2[20];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(s2,s1);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s2;</a:t>
            </a:r>
          </a:p>
          <a:p>
            <a:pPr>
              <a:buNone/>
            </a:pPr>
            <a:r>
              <a:rPr lang="en-US" sz="2400" dirty="0" smtClean="0"/>
              <a:t>    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 smtClean="0"/>
              <a:t>strncpy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cstring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using namespace std;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char s1[] = "This is First Year";</a:t>
            </a:r>
          </a:p>
          <a:p>
            <a:pPr>
              <a:buNone/>
            </a:pPr>
            <a:r>
              <a:rPr lang="en-US" sz="2400" dirty="0" smtClean="0"/>
              <a:t>    char s2[40];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strncpy</a:t>
            </a:r>
            <a:r>
              <a:rPr lang="en-US" sz="2400" dirty="0" smtClean="0"/>
              <a:t>(s2,s1,10);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&lt;&lt;s1&lt;&lt;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&lt;&lt;s2&lt;&lt;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cstring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using namespace std;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char s1[50] = "This if F section";</a:t>
            </a:r>
          </a:p>
          <a:p>
            <a:pPr>
              <a:buNone/>
            </a:pPr>
            <a:r>
              <a:rPr lang="en-US" sz="2400" dirty="0" smtClean="0"/>
              <a:t>    char s2[50] = " first year";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strcat</a:t>
            </a:r>
            <a:r>
              <a:rPr lang="en-US" sz="2400" dirty="0" smtClean="0"/>
              <a:t>(s1, s2);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s1 ;</a:t>
            </a:r>
          </a:p>
          <a:p>
            <a:pPr>
              <a:buNone/>
            </a:pPr>
            <a:r>
              <a:rPr lang="en-US" sz="2400" dirty="0" smtClean="0"/>
              <a:t>    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err="1" smtClean="0"/>
              <a:t>s</a:t>
            </a:r>
            <a:r>
              <a:rPr lang="en-US" dirty="0" err="1" smtClean="0"/>
              <a:t>trcmp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cstring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using namespace std;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</a:t>
            </a:r>
            <a:r>
              <a:rPr lang="en-US" sz="2400" dirty="0" smtClean="0"/>
              <a:t>()  {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char s1[] = "</a:t>
            </a:r>
            <a:r>
              <a:rPr lang="en-US" sz="2400" dirty="0" smtClean="0"/>
              <a:t>ADC";    </a:t>
            </a:r>
            <a:r>
              <a:rPr lang="en-US" sz="2400" dirty="0" smtClean="0"/>
              <a:t>char s2[]=  "ABC";</a:t>
            </a:r>
          </a:p>
          <a:p>
            <a:pPr>
              <a:buNone/>
            </a:pPr>
            <a:r>
              <a:rPr lang="en-US" sz="2400" dirty="0" smtClean="0"/>
              <a:t>    if(</a:t>
            </a:r>
            <a:r>
              <a:rPr lang="en-US" sz="2400" dirty="0" err="1" smtClean="0"/>
              <a:t>strcmp</a:t>
            </a:r>
            <a:r>
              <a:rPr lang="en-US" sz="2400" dirty="0" smtClean="0"/>
              <a:t>(s1,s2) &gt; 0)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s2 &lt;&lt; "is greater than " &lt;&lt; s1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else if (</a:t>
            </a:r>
            <a:r>
              <a:rPr lang="en-US" sz="2400" dirty="0" err="1" smtClean="0"/>
              <a:t>strcmp</a:t>
            </a:r>
            <a:r>
              <a:rPr lang="en-US" sz="2400" dirty="0" smtClean="0"/>
              <a:t>(s1,s2) &lt; 0)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s2 &lt;&lt; " is less than " &lt;&lt; s1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else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s1 &lt;&lt; " and " &lt;&lt; s2 &lt;&lt; " are same"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functions in c (</a:t>
            </a:r>
            <a:r>
              <a:rPr lang="en-US" dirty="0" err="1" smtClean="0"/>
              <a:t>ctype.h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016" t="30244" r="17299" b="12452"/>
          <a:stretch>
            <a:fillRect/>
          </a:stretch>
        </p:blipFill>
        <p:spPr bwMode="auto">
          <a:xfrm>
            <a:off x="838200" y="14478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ctype.h</a:t>
            </a:r>
            <a:r>
              <a:rPr lang="en-US" sz="24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stdlib.h</a:t>
            </a:r>
            <a:r>
              <a:rPr lang="en-US" sz="24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using namespace std;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</a:t>
            </a:r>
            <a:r>
              <a:rPr lang="en-US" sz="2400" dirty="0" smtClean="0"/>
              <a:t>(){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char </a:t>
            </a:r>
            <a:r>
              <a:rPr lang="en-US" sz="2400" dirty="0" err="1" smtClean="0"/>
              <a:t>str</a:t>
            </a:r>
            <a:r>
              <a:rPr lang="en-US" sz="2400" dirty="0" smtClean="0"/>
              <a:t>[] = "12abc12";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alphabet = 0, number = 0,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for (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str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!= '\0';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{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if (</a:t>
            </a:r>
            <a:r>
              <a:rPr lang="en-US" sz="2400" dirty="0" err="1" smtClean="0"/>
              <a:t>isalpha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]) != 0)// check for alphabets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           alphabet++;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</a:t>
            </a:r>
            <a:r>
              <a:rPr lang="en-US" sz="2400" dirty="0" smtClean="0"/>
              <a:t>else </a:t>
            </a:r>
            <a:r>
              <a:rPr lang="en-US" sz="2400" dirty="0" smtClean="0"/>
              <a:t>if (</a:t>
            </a:r>
            <a:r>
              <a:rPr lang="en-US" sz="2400" dirty="0" err="1" smtClean="0"/>
              <a:t>isdigit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]) != 0) // check for decimal digits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    number++;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</a:t>
            </a:r>
            <a:r>
              <a:rPr lang="en-US" sz="2400" dirty="0" err="1" smtClean="0"/>
              <a:t>Alphabetic_letters</a:t>
            </a:r>
            <a:r>
              <a:rPr lang="en-US" sz="2400" dirty="0" smtClean="0"/>
              <a:t> ="&lt;&lt;alphabet&lt;&lt;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</a:t>
            </a:r>
            <a:r>
              <a:rPr lang="en-US" sz="2400" dirty="0" err="1" smtClean="0"/>
              <a:t>Decimal_digits</a:t>
            </a:r>
            <a:r>
              <a:rPr lang="en-US" sz="2400" dirty="0" smtClean="0"/>
              <a:t>="&lt;&lt;number&lt;&lt;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return 0;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Conversions Between Strings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defines some basic functions for conversion from strings to numbers:</a:t>
            </a:r>
          </a:p>
          <a:p>
            <a:pPr lvl="1"/>
            <a:r>
              <a:rPr lang="en-US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(“123”)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converts a string to an integer.</a:t>
            </a:r>
          </a:p>
          <a:p>
            <a:pPr lvl="1"/>
            <a:r>
              <a:rPr lang="en-US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atol</a:t>
            </a: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(“123”)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converts a string to a long integer.</a:t>
            </a:r>
          </a:p>
          <a:p>
            <a:pPr lvl="1"/>
            <a:r>
              <a:rPr lang="en-US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atof</a:t>
            </a: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(“12.3”)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converts a string to a float.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String is a group of characters stored in a character array.</a:t>
            </a:r>
          </a:p>
          <a:p>
            <a:pPr>
              <a:spcBef>
                <a:spcPts val="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String constant is a character array terminated by        ‘\0’(null).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representation of a char (e.g., ‘Q’) and a string (e.g., “Q”) is essentially different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		\0 will be placed by compiler automatically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5105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Character </a:t>
            </a:r>
            <a:r>
              <a:rPr lang="en-US" altLang="zh-TW" dirty="0" err="1" smtClean="0">
                <a:ea typeface="新細明體" pitchFamily="18" charset="-120"/>
              </a:rPr>
              <a:t>vs</a:t>
            </a:r>
            <a:r>
              <a:rPr lang="en-US" altLang="zh-TW" dirty="0" smtClean="0">
                <a:ea typeface="新細明體" pitchFamily="18" charset="-120"/>
              </a:rPr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string constant is a sequence of characters enclosed in double quotes.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For example, the character string: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b="1" dirty="0" smtClean="0">
                <a:solidFill>
                  <a:srgbClr val="A2C1FE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 s1[2]=</a:t>
            </a:r>
            <a:r>
              <a:rPr lang="en-US" altLang="zh-TW" dirty="0" smtClean="0">
                <a:ea typeface="新細明體" pitchFamily="18" charset="-120"/>
              </a:rPr>
              <a:t>"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";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66FF33"/>
                </a:solidFill>
                <a:latin typeface="Courier New" pitchFamily="49" charset="0"/>
                <a:ea typeface="新細明體" pitchFamily="18" charset="-120"/>
              </a:rPr>
              <a:t>//Takes two bytes of storage.</a:t>
            </a:r>
            <a:r>
              <a:rPr lang="en-US" altLang="zh-TW" dirty="0" smtClean="0">
                <a:solidFill>
                  <a:srgbClr val="66FF33"/>
                </a:solidFill>
                <a:ea typeface="新細明體" pitchFamily="18" charset="-120"/>
              </a:rPr>
              <a:t>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s1:</a:t>
            </a:r>
          </a:p>
          <a:p>
            <a:pPr lvl="1"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On the other hand, the character, in single quotes: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b="1" dirty="0" smtClean="0">
                <a:solidFill>
                  <a:srgbClr val="A2C1FE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 s2= </a:t>
            </a:r>
            <a:r>
              <a:rPr lang="en-US" altLang="zh-TW" dirty="0" smtClean="0">
                <a:ea typeface="新細明體" pitchFamily="18" charset="-120"/>
              </a:rPr>
              <a:t>`a`; </a:t>
            </a:r>
            <a:r>
              <a:rPr lang="en-US" altLang="zh-TW" b="1" dirty="0" smtClean="0">
                <a:solidFill>
                  <a:srgbClr val="66FF33"/>
                </a:solidFill>
                <a:latin typeface="Courier New" pitchFamily="49" charset="0"/>
                <a:ea typeface="新細明體" pitchFamily="18" charset="-120"/>
              </a:rPr>
              <a:t>//Takes only one byte of storage.</a:t>
            </a:r>
            <a:r>
              <a:rPr lang="en-US" altLang="zh-TW" dirty="0" smtClean="0">
                <a:solidFill>
                  <a:srgbClr val="66FF33"/>
                </a:solidFill>
                <a:ea typeface="新細明體" pitchFamily="18" charset="-120"/>
              </a:rPr>
              <a:t>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s2: </a:t>
            </a:r>
            <a:endParaRPr lang="en-US" altLang="zh-TW" sz="2000" dirty="0" smtClean="0"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733800"/>
          <a:ext cx="12193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68599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59436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C++ provides following two types of string representations: 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The C-style character string</a:t>
            </a:r>
          </a:p>
          <a:p>
            <a:pPr lvl="0"/>
            <a:r>
              <a:rPr lang="en-US" dirty="0" smtClean="0"/>
              <a:t>The string class type introduced with Standard C++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character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C-style character string originated within the C language and continues to be supported within C++. This string is actually a one-dimensional array of characters which is terminated by a null character '\0'. </a:t>
            </a:r>
          </a:p>
          <a:p>
            <a:pPr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>
              <a:spcBef>
                <a:spcPts val="0"/>
              </a:spcBef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char name[ ] = { ‘H’, ‘E’, ‘L’, ‘L’, ‘O’, ‘\0’ };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s[256];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t[] = "This is an initialized string!";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*u = "This is another string!";</a:t>
            </a:r>
            <a:endParaRPr lang="en-IN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Compiler automatically inserts null character at the end.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char greeting[6] = {'H', 'e', 'l', 'l', 'o', '\0'};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"Greeting message: ";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greeting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#include &lt;string&gt;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using namespace std;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 ()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string str1 = "Hello";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string str2 = "World";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string str3;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len</a:t>
            </a:r>
            <a:r>
              <a:rPr lang="en-US" sz="2000" dirty="0" smtClean="0"/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str3 = str1;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"str3 : " &lt;&lt; str3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str3 = str1 + str2;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"str1 + str2 : " &lt;&lt; str3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len</a:t>
            </a:r>
            <a:r>
              <a:rPr lang="en-US" sz="2000" dirty="0" smtClean="0"/>
              <a:t> = str3.size();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"str3.size() : " &lt;&lt; </a:t>
            </a:r>
            <a:r>
              <a:rPr lang="en-US" sz="2000" dirty="0" err="1" smtClean="0"/>
              <a:t>len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Taking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/>
              <a:t>To read a word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[100];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To read a line of text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100);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string using string data type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;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   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gets()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[100];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gets(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/>
          <a:lstStyle/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main( )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{   char name[ ] =“</a:t>
            </a:r>
            <a:r>
              <a:rPr lang="en-IN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NITWarangal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while(</a:t>
            </a:r>
            <a:r>
              <a:rPr lang="en-IN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&lt;=7) 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{  </a:t>
            </a:r>
            <a:endParaRPr lang="en-IN" sz="2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&lt;&lt;name[</a:t>
            </a:r>
            <a:r>
              <a:rPr lang="en-IN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we must know the size of string.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BAF70-D962-4EB2-B2BC-47E5054C964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1524000"/>
            <a:ext cx="2286000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Without knowing the   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length of string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main( )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endParaRPr lang="en-IN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name[] =“</a:t>
            </a: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NITWarangal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=0; 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while(name[</a:t>
            </a:r>
            <a:r>
              <a:rPr lang="en-IN" sz="1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!= ‘\0’) 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&lt;&lt;name[</a:t>
            </a: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1447800"/>
            <a:ext cx="281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Using pointers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main( 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char name[ ]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=“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NITWarangal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char *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name;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while( *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!= ‘\0’)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 *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++;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8787</TotalTime>
  <Words>1048</Words>
  <Application>Microsoft Office PowerPoint</Application>
  <PresentationFormat>On-screen Show (4:3)</PresentationFormat>
  <Paragraphs>223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PROBLEM SOLVING AND COMPUTER PROGRAMMING</vt:lpstr>
      <vt:lpstr>Strings</vt:lpstr>
      <vt:lpstr>Character vs String</vt:lpstr>
      <vt:lpstr>Slide 4</vt:lpstr>
      <vt:lpstr>C-style character string</vt:lpstr>
      <vt:lpstr>Slide 6</vt:lpstr>
      <vt:lpstr>String Class in C++</vt:lpstr>
      <vt:lpstr>Taking Input</vt:lpstr>
      <vt:lpstr>Displaying Strings</vt:lpstr>
      <vt:lpstr>String Handling Functions</vt:lpstr>
      <vt:lpstr>strlen()</vt:lpstr>
      <vt:lpstr>strcpy()</vt:lpstr>
      <vt:lpstr>strncpy()</vt:lpstr>
      <vt:lpstr>strcat()</vt:lpstr>
      <vt:lpstr>strcmp()</vt:lpstr>
      <vt:lpstr>Character functions in c (ctype.h)</vt:lpstr>
      <vt:lpstr>Slide 17</vt:lpstr>
      <vt:lpstr>Conversions Between Strings Numbers</vt:lpstr>
    </vt:vector>
  </TitlesOfParts>
  <Company>nitw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– information – knowledge</dc:title>
  <dc:creator>cse</dc:creator>
  <cp:lastModifiedBy>Navya Penthala</cp:lastModifiedBy>
  <cp:revision>719</cp:revision>
  <dcterms:created xsi:type="dcterms:W3CDTF">2007-09-24T06:41:29Z</dcterms:created>
  <dcterms:modified xsi:type="dcterms:W3CDTF">2021-02-15T09:25:25Z</dcterms:modified>
</cp:coreProperties>
</file>