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30247213c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630247213c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30247213c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630247213c_1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2e48866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2e48866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2e488666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2e488666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2e48866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2e48866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2e488666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2e488666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2e48866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2e48866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2e488666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2e488666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1958687" y="313505"/>
            <a:ext cx="5678631" cy="117724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3600" u="none" cap="none" strike="noStrike">
                <a:solidFill>
                  <a:schemeClr val="dk1"/>
                </a:solidFill>
                <a:latin typeface="Arial"/>
                <a:ea typeface="Arial"/>
                <a:cs typeface="Arial"/>
                <a:sym typeface="Arial"/>
              </a:rPr>
              <a:t>Content Recommendation System</a:t>
            </a:r>
            <a:endParaRPr sz="1100"/>
          </a:p>
        </p:txBody>
      </p:sp>
      <p:pic>
        <p:nvPicPr>
          <p:cNvPr descr="Figure 2.1" id="130" name="Google Shape;130;p25"/>
          <p:cNvPicPr preferRelativeResize="0"/>
          <p:nvPr/>
        </p:nvPicPr>
        <p:blipFill rotWithShape="1">
          <a:blip r:embed="rId3">
            <a:alphaModFix/>
          </a:blip>
          <a:srcRect b="0" l="0" r="0" t="0"/>
          <a:stretch/>
        </p:blipFill>
        <p:spPr>
          <a:xfrm>
            <a:off x="579943" y="1630096"/>
            <a:ext cx="3310042" cy="2817213"/>
          </a:xfrm>
          <a:prstGeom prst="rect">
            <a:avLst/>
          </a:prstGeom>
          <a:noFill/>
          <a:ln>
            <a:noFill/>
          </a:ln>
        </p:spPr>
      </p:pic>
      <p:sp>
        <p:nvSpPr>
          <p:cNvPr id="131" name="Google Shape;131;p25"/>
          <p:cNvSpPr txBox="1"/>
          <p:nvPr/>
        </p:nvSpPr>
        <p:spPr>
          <a:xfrm>
            <a:off x="4405746" y="1870363"/>
            <a:ext cx="4255076" cy="140807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3300" u="none" cap="none" strike="noStrike">
                <a:solidFill>
                  <a:schemeClr val="dk1"/>
                </a:solidFill>
                <a:latin typeface="Calibri"/>
                <a:ea typeface="Calibri"/>
                <a:cs typeface="Calibri"/>
                <a:sym typeface="Calibri"/>
              </a:rPr>
              <a:t>Group Members:</a:t>
            </a:r>
            <a:endParaRPr sz="1100"/>
          </a:p>
          <a:p>
            <a:pPr indent="0" lvl="0" marL="0" marR="0" rtl="0" algn="l">
              <a:spcBef>
                <a:spcPts val="0"/>
              </a:spcBef>
              <a:spcAft>
                <a:spcPts val="0"/>
              </a:spcAft>
              <a:buNone/>
            </a:pPr>
            <a:r>
              <a:rPr lang="en-GB" sz="1400">
                <a:solidFill>
                  <a:schemeClr val="dk1"/>
                </a:solidFill>
                <a:latin typeface="Calibri"/>
                <a:ea typeface="Calibri"/>
                <a:cs typeface="Calibri"/>
                <a:sym typeface="Calibri"/>
              </a:rPr>
              <a:t> </a:t>
            </a:r>
            <a:endParaRPr sz="1100"/>
          </a:p>
          <a:p>
            <a:pPr indent="0" lvl="0" marL="0" marR="0" rtl="0" algn="l">
              <a:spcBef>
                <a:spcPts val="0"/>
              </a:spcBef>
              <a:spcAft>
                <a:spcPts val="0"/>
              </a:spcAft>
              <a:buNone/>
            </a:pPr>
            <a:r>
              <a:rPr lang="en-GB" sz="1400">
                <a:solidFill>
                  <a:schemeClr val="dk1"/>
                </a:solidFill>
                <a:latin typeface="Calibri"/>
                <a:ea typeface="Calibri"/>
                <a:cs typeface="Calibri"/>
                <a:sym typeface="Calibri"/>
              </a:rPr>
              <a:t>	ADIB MOHAMMED – 20201CSG0033</a:t>
            </a:r>
            <a:endParaRPr sz="1100"/>
          </a:p>
          <a:p>
            <a:pPr indent="0" lvl="0" marL="0" marR="0" rtl="0" algn="l">
              <a:spcBef>
                <a:spcPts val="0"/>
              </a:spcBef>
              <a:spcAft>
                <a:spcPts val="0"/>
              </a:spcAft>
              <a:buNone/>
            </a:pPr>
            <a:r>
              <a:rPr lang="en-GB" sz="1400">
                <a:solidFill>
                  <a:schemeClr val="dk1"/>
                </a:solidFill>
                <a:latin typeface="Calibri"/>
                <a:ea typeface="Calibri"/>
                <a:cs typeface="Calibri"/>
                <a:sym typeface="Calibri"/>
              </a:rPr>
              <a:t>	ABHINEET GAUR – 20201CSG0009</a:t>
            </a:r>
            <a:endParaRPr sz="1100"/>
          </a:p>
          <a:p>
            <a:pPr indent="0" lvl="0" marL="0" marR="0" rtl="0" algn="l">
              <a:spcBef>
                <a:spcPts val="0"/>
              </a:spcBef>
              <a:spcAft>
                <a:spcPts val="0"/>
              </a:spcAft>
              <a:buNone/>
            </a:pPr>
            <a:r>
              <a:rPr lang="en-GB" sz="1400">
                <a:solidFill>
                  <a:schemeClr val="dk1"/>
                </a:solidFill>
                <a:latin typeface="Calibri"/>
                <a:ea typeface="Calibri"/>
                <a:cs typeface="Calibri"/>
                <a:sym typeface="Calibri"/>
              </a:rPr>
              <a:t>	SURAJ KUMAR TRIPATHY – 20201CSG0030</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2286000" y="157642"/>
            <a:ext cx="4572000" cy="10849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3300">
                <a:solidFill>
                  <a:schemeClr val="dk1"/>
                </a:solidFill>
                <a:latin typeface="Arial"/>
                <a:ea typeface="Arial"/>
                <a:cs typeface="Arial"/>
                <a:sym typeface="Arial"/>
              </a:rPr>
              <a:t>What is </a:t>
            </a:r>
            <a:r>
              <a:rPr lang="en-GB" sz="3300">
                <a:solidFill>
                  <a:schemeClr val="dk1"/>
                </a:solidFill>
                <a:latin typeface="Arial"/>
                <a:ea typeface="Arial"/>
                <a:cs typeface="Arial"/>
                <a:sym typeface="Arial"/>
              </a:rPr>
              <a:t>R</a:t>
            </a:r>
            <a:r>
              <a:rPr b="0" i="0" lang="en-GB" sz="3300">
                <a:solidFill>
                  <a:schemeClr val="dk1"/>
                </a:solidFill>
                <a:latin typeface="Arial"/>
                <a:ea typeface="Arial"/>
                <a:cs typeface="Arial"/>
                <a:sym typeface="Arial"/>
              </a:rPr>
              <a:t>ecommendation 		</a:t>
            </a:r>
            <a:r>
              <a:rPr lang="en-GB" sz="3300">
                <a:solidFill>
                  <a:schemeClr val="dk1"/>
                </a:solidFill>
                <a:latin typeface="Arial"/>
                <a:ea typeface="Arial"/>
                <a:cs typeface="Arial"/>
                <a:sym typeface="Arial"/>
              </a:rPr>
              <a:t>S</a:t>
            </a:r>
            <a:r>
              <a:rPr b="0" i="0" lang="en-GB" sz="3300">
                <a:solidFill>
                  <a:schemeClr val="dk1"/>
                </a:solidFill>
                <a:latin typeface="Arial"/>
                <a:ea typeface="Arial"/>
                <a:cs typeface="Arial"/>
                <a:sym typeface="Arial"/>
              </a:rPr>
              <a:t>ystem?</a:t>
            </a:r>
            <a:endParaRPr sz="1100"/>
          </a:p>
        </p:txBody>
      </p:sp>
      <p:pic>
        <p:nvPicPr>
          <p:cNvPr descr="Netflix Review | PCMag" id="137" name="Google Shape;137;p26"/>
          <p:cNvPicPr preferRelativeResize="0"/>
          <p:nvPr/>
        </p:nvPicPr>
        <p:blipFill rotWithShape="1">
          <a:blip r:embed="rId3">
            <a:alphaModFix/>
          </a:blip>
          <a:srcRect b="0" l="0" r="0" t="0"/>
          <a:stretch/>
        </p:blipFill>
        <p:spPr>
          <a:xfrm>
            <a:off x="206705" y="1846660"/>
            <a:ext cx="4158591" cy="2309704"/>
          </a:xfrm>
          <a:prstGeom prst="rect">
            <a:avLst/>
          </a:prstGeom>
          <a:noFill/>
          <a:ln>
            <a:noFill/>
          </a:ln>
        </p:spPr>
      </p:pic>
      <p:sp>
        <p:nvSpPr>
          <p:cNvPr id="138" name="Google Shape;138;p26"/>
          <p:cNvSpPr txBox="1"/>
          <p:nvPr/>
        </p:nvSpPr>
        <p:spPr>
          <a:xfrm>
            <a:off x="4914900" y="1720391"/>
            <a:ext cx="3460173" cy="256224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400">
                <a:solidFill>
                  <a:schemeClr val="dk1"/>
                </a:solidFill>
                <a:latin typeface="Arial"/>
                <a:ea typeface="Arial"/>
                <a:cs typeface="Arial"/>
                <a:sym typeface="Arial"/>
              </a:rPr>
              <a:t>A recommendation system, also known as a recommender system, is a subclass of information filtering systems that are designed to predict or suggest items that a user might be interested in. Recommendation systems are widely used in various online platforms and applications to enhance user experience and engagement by providing personalized and relevant content. They are based on the idea of making suggestions or recommendations to users by analyzing their preferences and behavior.</a:t>
            </a:r>
            <a:endParaRPr sz="1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Method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7"/>
          <p:cNvSpPr txBox="1"/>
          <p:nvPr/>
        </p:nvSpPr>
        <p:spPr>
          <a:xfrm>
            <a:off x="496775" y="1126275"/>
            <a:ext cx="7471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provided code seems to be part of a movie recommendation project using a collaborative filtering approach. Collaborative filtering recommends items based on the preferences of other users. Here's a proposed method based on the code: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Data Loading and Exploration:</a:t>
            </a:r>
            <a:endParaRPr/>
          </a:p>
          <a:p>
            <a:pPr indent="0" lvl="0" marL="0" rtl="0" algn="l">
              <a:spcBef>
                <a:spcPts val="0"/>
              </a:spcBef>
              <a:spcAft>
                <a:spcPts val="0"/>
              </a:spcAft>
              <a:buClr>
                <a:schemeClr val="dk1"/>
              </a:buClr>
              <a:buSzPts val="1100"/>
              <a:buFont typeface="Arial"/>
              <a:buNone/>
            </a:pPr>
            <a:r>
              <a:rPr lang="en-GB"/>
              <a:t>Load movie ratings, user information, and movie details datasets.</a:t>
            </a:r>
            <a:endParaRPr/>
          </a:p>
          <a:p>
            <a:pPr indent="0" lvl="0" marL="0" rtl="0" algn="l">
              <a:spcBef>
                <a:spcPts val="0"/>
              </a:spcBef>
              <a:spcAft>
                <a:spcPts val="0"/>
              </a:spcAft>
              <a:buClr>
                <a:schemeClr val="dk1"/>
              </a:buClr>
              <a:buSzPts val="1100"/>
              <a:buFont typeface="Arial"/>
              <a:buNone/>
            </a:pPr>
            <a:r>
              <a:rPr lang="en-GB"/>
              <a:t>Explore and clean the data to handle any missing values or inconsistencies.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Data Visualization:</a:t>
            </a:r>
            <a:endParaRPr/>
          </a:p>
          <a:p>
            <a:pPr indent="0" lvl="0" marL="0" rtl="0" algn="l">
              <a:spcBef>
                <a:spcPts val="0"/>
              </a:spcBef>
              <a:spcAft>
                <a:spcPts val="0"/>
              </a:spcAft>
              <a:buClr>
                <a:schemeClr val="dk1"/>
              </a:buClr>
              <a:buSzPts val="1100"/>
              <a:buFont typeface="Arial"/>
              <a:buNone/>
            </a:pPr>
            <a:r>
              <a:rPr lang="en-GB"/>
              <a:t>Generate a word cloud based on movie titles to visualize the most frequent words, providing an overview of the movie dataset.</a:t>
            </a:r>
            <a:endParaRPr/>
          </a:p>
          <a:p>
            <a:pPr indent="0" lvl="0" marL="0" rtl="0" algn="l">
              <a:spcBef>
                <a:spcPts val="0"/>
              </a:spcBef>
              <a:spcAft>
                <a:spcPts val="0"/>
              </a:spcAft>
              <a:buClr>
                <a:schemeClr val="dk1"/>
              </a:buClr>
              <a:buSzPts val="1100"/>
              <a:buFont typeface="Arial"/>
              <a:buNone/>
            </a:pPr>
            <a:r>
              <a:rPr lang="en-GB"/>
              <a:t>Use visualizations to explore the distribution of movie ratings.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Genre Analysis:</a:t>
            </a:r>
            <a:endParaRPr/>
          </a:p>
          <a:p>
            <a:pPr indent="0" lvl="0" marL="0" rtl="0" algn="l">
              <a:spcBef>
                <a:spcPts val="0"/>
              </a:spcBef>
              <a:spcAft>
                <a:spcPts val="0"/>
              </a:spcAft>
              <a:buClr>
                <a:schemeClr val="dk1"/>
              </a:buClr>
              <a:buSzPts val="1100"/>
              <a:buFont typeface="Arial"/>
              <a:buNone/>
            </a:pPr>
            <a:r>
              <a:rPr lang="en-GB"/>
              <a:t>Identify and count unique movie genres.</a:t>
            </a:r>
            <a:endParaRPr/>
          </a:p>
          <a:p>
            <a:pPr indent="0" lvl="0" marL="0" rtl="0" algn="l">
              <a:spcBef>
                <a:spcPts val="0"/>
              </a:spcBef>
              <a:spcAft>
                <a:spcPts val="0"/>
              </a:spcAft>
              <a:buClr>
                <a:schemeClr val="dk1"/>
              </a:buClr>
              <a:buSzPts val="1100"/>
              <a:buFont typeface="Arial"/>
              <a:buNone/>
            </a:pPr>
            <a:r>
              <a:rPr lang="en-GB"/>
              <a:t>Utilize a function to analyze and display the top genres based on their frequency.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70967"/>
              <a:buFont typeface="Arial"/>
              <a:buNone/>
            </a:pPr>
            <a:r>
              <a:rPr lang="en-GB" sz="1550"/>
              <a:t>Content-Based Filtering:</a:t>
            </a:r>
            <a:endParaRPr sz="1550"/>
          </a:p>
          <a:p>
            <a:pPr indent="0" lvl="0" marL="0" rtl="0" algn="l">
              <a:spcBef>
                <a:spcPts val="0"/>
              </a:spcBef>
              <a:spcAft>
                <a:spcPts val="0"/>
              </a:spcAft>
              <a:buClr>
                <a:schemeClr val="dk1"/>
              </a:buClr>
              <a:buSzPct val="70967"/>
              <a:buFont typeface="Arial"/>
              <a:buNone/>
            </a:pPr>
            <a:r>
              <a:rPr lang="en-GB" sz="1550"/>
              <a:t>Utilize the TF-IDF vectorization technique to convert movie genres into numerical representations.</a:t>
            </a:r>
            <a:endParaRPr sz="1550"/>
          </a:p>
          <a:p>
            <a:pPr indent="0" lvl="0" marL="0" rtl="0" algn="l">
              <a:spcBef>
                <a:spcPts val="0"/>
              </a:spcBef>
              <a:spcAft>
                <a:spcPts val="0"/>
              </a:spcAft>
              <a:buClr>
                <a:schemeClr val="dk1"/>
              </a:buClr>
              <a:buSzPct val="70967"/>
              <a:buFont typeface="Arial"/>
              <a:buNone/>
            </a:pPr>
            <a:r>
              <a:rPr lang="en-GB" sz="1550"/>
              <a:t>Calculate cosine similarity between movies based on their genre representations.</a:t>
            </a:r>
            <a:endParaRPr sz="1550"/>
          </a:p>
          <a:p>
            <a:pPr indent="0" lvl="0" marL="0" rtl="0" algn="l">
              <a:spcBef>
                <a:spcPts val="0"/>
              </a:spcBef>
              <a:spcAft>
                <a:spcPts val="0"/>
              </a:spcAft>
              <a:buClr>
                <a:schemeClr val="dk1"/>
              </a:buClr>
              <a:buSzPct val="70967"/>
              <a:buFont typeface="Arial"/>
              <a:buNone/>
            </a:pPr>
            <a:r>
              <a:t/>
            </a:r>
            <a:endParaRPr sz="1550"/>
          </a:p>
          <a:p>
            <a:pPr indent="0" lvl="0" marL="0" rtl="0" algn="l">
              <a:spcBef>
                <a:spcPts val="0"/>
              </a:spcBef>
              <a:spcAft>
                <a:spcPts val="0"/>
              </a:spcAft>
              <a:buClr>
                <a:schemeClr val="dk1"/>
              </a:buClr>
              <a:buSzPct val="70967"/>
              <a:buFont typeface="Arial"/>
              <a:buNone/>
            </a:pPr>
            <a:r>
              <a:rPr lang="en-GB" sz="1550"/>
              <a:t>User-Item Matrices:</a:t>
            </a:r>
            <a:endParaRPr sz="1550"/>
          </a:p>
          <a:p>
            <a:pPr indent="0" lvl="0" marL="0" rtl="0" algn="l">
              <a:spcBef>
                <a:spcPts val="0"/>
              </a:spcBef>
              <a:spcAft>
                <a:spcPts val="0"/>
              </a:spcAft>
              <a:buClr>
                <a:schemeClr val="dk1"/>
              </a:buClr>
              <a:buSzPct val="70967"/>
              <a:buFont typeface="Arial"/>
              <a:buNone/>
            </a:pPr>
            <a:r>
              <a:rPr lang="en-GB" sz="1550"/>
              <a:t>Prepare user-item matrices for both training and testing data.</a:t>
            </a:r>
            <a:endParaRPr sz="1550"/>
          </a:p>
          <a:p>
            <a:pPr indent="0" lvl="0" marL="0" rtl="0" algn="l">
              <a:spcBef>
                <a:spcPts val="0"/>
              </a:spcBef>
              <a:spcAft>
                <a:spcPts val="0"/>
              </a:spcAft>
              <a:buClr>
                <a:schemeClr val="dk1"/>
              </a:buClr>
              <a:buSzPct val="70967"/>
              <a:buFont typeface="Arial"/>
              <a:buNone/>
            </a:pPr>
            <a:r>
              <a:t/>
            </a:r>
            <a:endParaRPr sz="1550"/>
          </a:p>
          <a:p>
            <a:pPr indent="0" lvl="0" marL="0" rtl="0" algn="l">
              <a:spcBef>
                <a:spcPts val="0"/>
              </a:spcBef>
              <a:spcAft>
                <a:spcPts val="0"/>
              </a:spcAft>
              <a:buClr>
                <a:schemeClr val="dk1"/>
              </a:buClr>
              <a:buSzPct val="70967"/>
              <a:buFont typeface="Arial"/>
              <a:buNone/>
            </a:pPr>
            <a:r>
              <a:rPr lang="en-GB" sz="1550"/>
              <a:t>Movie Recommendations:</a:t>
            </a:r>
            <a:endParaRPr sz="1550"/>
          </a:p>
          <a:p>
            <a:pPr indent="0" lvl="0" marL="0" rtl="0" algn="l">
              <a:spcBef>
                <a:spcPts val="0"/>
              </a:spcBef>
              <a:spcAft>
                <a:spcPts val="0"/>
              </a:spcAft>
              <a:buClr>
                <a:schemeClr val="dk1"/>
              </a:buClr>
              <a:buSzPct val="70967"/>
              <a:buFont typeface="Arial"/>
              <a:buNone/>
            </a:pPr>
            <a:r>
              <a:rPr lang="en-GB" sz="1550"/>
              <a:t>Create a function (genre_recommendations) to recommend movies based on their genre similarity.</a:t>
            </a:r>
            <a:endParaRPr sz="1550"/>
          </a:p>
          <a:p>
            <a:pPr indent="0" lvl="0" marL="0" rtl="0" algn="l">
              <a:spcBef>
                <a:spcPts val="0"/>
              </a:spcBef>
              <a:spcAft>
                <a:spcPts val="0"/>
              </a:spcAft>
              <a:buClr>
                <a:schemeClr val="dk1"/>
              </a:buClr>
              <a:buSzPct val="70967"/>
              <a:buFont typeface="Arial"/>
              <a:buNone/>
            </a:pPr>
            <a:r>
              <a:rPr lang="en-GB" sz="1550"/>
              <a:t>Demonstrate movie recommendations for specific movies like 'Good Will Hunting (1997)', 'Toy Story (1995)', and 'Saving Private Ryan (1998)'.</a:t>
            </a:r>
            <a:endParaRPr sz="1550"/>
          </a:p>
          <a:p>
            <a:pPr indent="0" lvl="0" marL="0" rtl="0" algn="l">
              <a:spcBef>
                <a:spcPts val="0"/>
              </a:spcBef>
              <a:spcAft>
                <a:spcPts val="0"/>
              </a:spcAft>
              <a:buClr>
                <a:schemeClr val="dk1"/>
              </a:buClr>
              <a:buSzPct val="70967"/>
              <a:buFont typeface="Arial"/>
              <a:buNone/>
            </a:pPr>
            <a:r>
              <a:t/>
            </a:r>
            <a:endParaRPr sz="1550"/>
          </a:p>
          <a:p>
            <a:pPr indent="0" lvl="0" marL="0" rtl="0" algn="l">
              <a:spcBef>
                <a:spcPts val="0"/>
              </a:spcBef>
              <a:spcAft>
                <a:spcPts val="0"/>
              </a:spcAft>
              <a:buNone/>
            </a:pPr>
            <a:r>
              <a:t/>
            </a:r>
            <a:endParaRPr sz="1466"/>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GB" sz="1700">
                <a:solidFill>
                  <a:schemeClr val="dk1"/>
                </a:solidFill>
              </a:rPr>
              <a:t>Explore and understand the movie dataset.</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Visualize movie title data using a word cloud.</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Analyze movie genres and their frequencies.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Implement content-based filtering using TF-IDF and cosine similarity.</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Provide movie recommendations based on genre similarity.</a:t>
            </a:r>
            <a:endParaRPr sz="17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61" name="Google Shape;161;p30"/>
          <p:cNvSpPr txBox="1"/>
          <p:nvPr>
            <p:ph idx="1" type="body"/>
          </p:nvPr>
        </p:nvSpPr>
        <p:spPr>
          <a:xfrm>
            <a:off x="311700" y="11347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GB" sz="1700">
                <a:solidFill>
                  <a:schemeClr val="dk1"/>
                </a:solidFill>
              </a:rPr>
              <a:t>Use pandas for data manipulation and exploration.</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Visualize data using word clouds, matplotlib, and seaborn.</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Implement content-based filtering using scikit-learn's TfidfVectorizer and linear_kernel.</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Build user-item matrices for collaborative filtering.</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Develop a function for recommending movies based on genre similarity.</a:t>
            </a:r>
            <a:endParaRPr sz="1700">
              <a:solidFill>
                <a:schemeClr val="dk1"/>
              </a:solidFill>
            </a:endParaRPr>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Expected Outcomes</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GB" sz="1700">
                <a:solidFill>
                  <a:schemeClr val="dk1"/>
                </a:solidFill>
              </a:rPr>
              <a:t>Gain insights into the distribution of movie ratings.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Understand the most common genres in the dataset.</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Successfully implement content-based filtering for movie recommendations.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Obtain recommendations for specific movies based on genre similarity.</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solidFill>
                  <a:schemeClr val="dk1"/>
                </a:solidFill>
              </a:rPr>
              <a:t>The project aims to provide movie recommendations using collaborative filtering and content-based filtering approaches. By exploring and visualizing the dataset, analyzing genre frequencies, and implementing content-based filtering, the code expects to offer personalized movie suggestions based on user preferences and genre similarities. The effectiveness of the recommendation system can be evaluated based on user feedback and the relevance of recommended movies. Additionally, the project may be extended to incorporate user feedback for continuous improvement.</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