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9" r:id="rId1"/>
  </p:sldMasterIdLst>
  <p:sldIdLst>
    <p:sldId id="270" r:id="rId2"/>
    <p:sldId id="256" r:id="rId3"/>
    <p:sldId id="261" r:id="rId4"/>
    <p:sldId id="276" r:id="rId5"/>
    <p:sldId id="257" r:id="rId6"/>
    <p:sldId id="266" r:id="rId7"/>
    <p:sldId id="267" r:id="rId8"/>
    <p:sldId id="289" r:id="rId9"/>
    <p:sldId id="268" r:id="rId10"/>
    <p:sldId id="269" r:id="rId11"/>
    <p:sldId id="260" r:id="rId12"/>
    <p:sldId id="290" r:id="rId13"/>
    <p:sldId id="271" r:id="rId14"/>
    <p:sldId id="300" r:id="rId15"/>
    <p:sldId id="301" r:id="rId16"/>
    <p:sldId id="302" r:id="rId17"/>
    <p:sldId id="272" r:id="rId18"/>
    <p:sldId id="279"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CB4091C-E72C-4412-BC3D-624AFB807872}" type="datetimeFigureOut">
              <a:rPr lang="en-IN" smtClean="0"/>
              <a:t>22-10-2024</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5F46ECD-5338-43DD-81AF-237255091CD3}" type="slidenum">
              <a:rPr lang="en-IN" smtClean="0"/>
              <a:t>‹#›</a:t>
            </a:fld>
            <a:endParaRPr lang="en-IN"/>
          </a:p>
        </p:txBody>
      </p:sp>
    </p:spTree>
    <p:extLst>
      <p:ext uri="{BB962C8B-B14F-4D97-AF65-F5344CB8AC3E}">
        <p14:creationId xmlns:p14="http://schemas.microsoft.com/office/powerpoint/2010/main" val="20694019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4091C-E72C-4412-BC3D-624AFB807872}"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302849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4091C-E72C-4412-BC3D-624AFB807872}"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361609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4091C-E72C-4412-BC3D-624AFB807872}"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244223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CB4091C-E72C-4412-BC3D-624AFB807872}" type="datetimeFigureOut">
              <a:rPr lang="en-IN" smtClean="0"/>
              <a:t>22-10-2024</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37214513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4091C-E72C-4412-BC3D-624AFB807872}"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412339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4091C-E72C-4412-BC3D-624AFB807872}"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423102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4091C-E72C-4412-BC3D-624AFB807872}"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203926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4091C-E72C-4412-BC3D-624AFB807872}"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F46ECD-5338-43DD-81AF-237255091CD3}" type="slidenum">
              <a:rPr lang="en-IN" smtClean="0"/>
              <a:t>‹#›</a:t>
            </a:fld>
            <a:endParaRPr lang="en-IN"/>
          </a:p>
        </p:txBody>
      </p:sp>
    </p:spTree>
    <p:extLst>
      <p:ext uri="{BB962C8B-B14F-4D97-AF65-F5344CB8AC3E}">
        <p14:creationId xmlns:p14="http://schemas.microsoft.com/office/powerpoint/2010/main" val="40078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B4091C-E72C-4412-BC3D-624AFB807872}" type="datetimeFigureOut">
              <a:rPr lang="en-IN" smtClean="0"/>
              <a:t>22-10-2024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05F46ECD-5338-43DD-81AF-237255091CD3}"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813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CB4091C-E72C-4412-BC3D-624AFB807872}" type="datetimeFigureOut">
              <a:rPr lang="en-IN" smtClean="0"/>
              <a:t>22-10-2024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05F46ECD-5338-43DD-81AF-237255091CD3}"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985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CB4091C-E72C-4412-BC3D-624AFB807872}" type="datetimeFigureOut">
              <a:rPr lang="en-IN" smtClean="0"/>
              <a:t>22-10-2024</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5F46ECD-5338-43DD-81AF-237255091CD3}"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737559031"/>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ujaratpolice.gov.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
          <p:cNvPicPr>
            <a:picLocks noChangeAspect="1"/>
          </p:cNvPicPr>
          <p:nvPr/>
        </p:nvPicPr>
        <p:blipFill>
          <a:blip r:embed="rId2"/>
          <a:stretch>
            <a:fillRect/>
          </a:stretch>
        </p:blipFill>
        <p:spPr>
          <a:xfrm>
            <a:off x="-149700" y="0"/>
            <a:ext cx="12341700" cy="6858000"/>
          </a:xfrm>
          <a:prstGeom prst="rect">
            <a:avLst/>
          </a:prstGeom>
        </p:spPr>
      </p:pic>
      <p:pic>
        <p:nvPicPr>
          <p:cNvPr id="2" name="Picture 1" descr="4"/>
          <p:cNvPicPr>
            <a:picLocks noChangeAspect="1"/>
          </p:cNvPicPr>
          <p:nvPr/>
        </p:nvPicPr>
        <p:blipFill>
          <a:blip r:embed="rId3"/>
          <a:stretch>
            <a:fillRect/>
          </a:stretch>
        </p:blipFill>
        <p:spPr>
          <a:xfrm>
            <a:off x="3679969" y="1751562"/>
            <a:ext cx="4923704" cy="25060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OBJECTIVE</a:t>
            </a:r>
          </a:p>
        </p:txBody>
      </p:sp>
      <p:sp>
        <p:nvSpPr>
          <p:cNvPr id="3" name="Content Placeholder 2"/>
          <p:cNvSpPr>
            <a:spLocks noGrp="1"/>
          </p:cNvSpPr>
          <p:nvPr>
            <p:ph idx="1"/>
          </p:nvPr>
        </p:nvSpPr>
        <p:spPr/>
        <p:txBody>
          <a:bodyPr>
            <a:normAutofit fontScale="97500"/>
          </a:bodyPr>
          <a:lstStyle/>
          <a:p>
            <a:pPr marL="0" indent="0">
              <a:buNone/>
            </a:pPr>
            <a:r>
              <a:rPr lang="en-US" b="1">
                <a:latin typeface="Times New Roman" panose="02020603050405020304" charset="0"/>
                <a:cs typeface="Times New Roman" panose="02020603050405020304" charset="0"/>
              </a:rPr>
              <a:t>The objective of our work is to:</a:t>
            </a:r>
          </a:p>
          <a:p>
            <a:r>
              <a:rPr lang="en-US">
                <a:latin typeface="Times New Roman" panose="02020603050405020304" charset="0"/>
                <a:cs typeface="Times New Roman" panose="02020603050405020304" charset="0"/>
              </a:rPr>
              <a:t> Predicting crime before it takes place.</a:t>
            </a:r>
          </a:p>
          <a:p>
            <a:r>
              <a:rPr lang="en-US">
                <a:latin typeface="Times New Roman" panose="02020603050405020304" charset="0"/>
                <a:cs typeface="Times New Roman" panose="02020603050405020304" charset="0"/>
              </a:rPr>
              <a:t> Predicting hotspots of crime.</a:t>
            </a:r>
          </a:p>
          <a:p>
            <a:r>
              <a:rPr lang="en-US">
                <a:latin typeface="Times New Roman" panose="02020603050405020304" charset="0"/>
                <a:cs typeface="Times New Roman" panose="02020603050405020304" charset="0"/>
              </a:rPr>
              <a:t> Understanding crime pattern.</a:t>
            </a:r>
          </a:p>
          <a:p>
            <a:r>
              <a:rPr lang="en-US">
                <a:latin typeface="Times New Roman" panose="02020603050405020304" charset="0"/>
                <a:cs typeface="Times New Roman" panose="02020603050405020304" charset="0"/>
              </a:rPr>
              <a:t> Classify crime based on location.</a:t>
            </a:r>
          </a:p>
          <a:p>
            <a:r>
              <a:rPr lang="en-US">
                <a:latin typeface="Times New Roman" panose="02020603050405020304" charset="0"/>
                <a:cs typeface="Times New Roman" panose="02020603050405020304" charset="0"/>
              </a:rPr>
              <a:t> Analysis of crime in Indore</a:t>
            </a:r>
          </a:p>
          <a:p>
            <a:pPr marL="0" indent="0" algn="l">
              <a:buNone/>
            </a:pPr>
            <a:r>
              <a:rPr lang="en-US" b="1">
                <a:latin typeface="Times New Roman" panose="02020603050405020304" charset="0"/>
                <a:cs typeface="Times New Roman" panose="02020603050405020304" charset="0"/>
              </a:rPr>
              <a:t>Some of the goals :-</a:t>
            </a:r>
          </a:p>
          <a:p>
            <a:pPr marL="0" indent="0" algn="l">
              <a:buNone/>
            </a:pPr>
            <a:r>
              <a:rPr lang="en-US">
                <a:latin typeface="Times New Roman" panose="02020603050405020304" charset="0"/>
                <a:cs typeface="Times New Roman" panose="02020603050405020304" charset="0"/>
              </a:rPr>
              <a:t>Much of the current work is focused in two major directions:-</a:t>
            </a:r>
          </a:p>
          <a:p>
            <a:pPr algn="l"/>
            <a:r>
              <a:rPr lang="en-US">
                <a:latin typeface="Times New Roman" panose="02020603050405020304" charset="0"/>
                <a:cs typeface="Times New Roman" panose="02020603050405020304" charset="0"/>
              </a:rPr>
              <a:t>Predicting surges and hotspots of crime, and</a:t>
            </a:r>
          </a:p>
          <a:p>
            <a:pPr algn="l"/>
            <a:r>
              <a:rPr lang="en-US">
                <a:latin typeface="Times New Roman" panose="02020603050405020304" charset="0"/>
                <a:cs typeface="Times New Roman" panose="02020603050405020304" charset="0"/>
              </a:rPr>
              <a:t>Understanding patterns of criminal behavior that could help in solving criminal investigations.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BASIC METHODOLOGY</a:t>
            </a:r>
            <a:endParaRPr lang="en-IN" sz="4400" b="1" u="sng" dirty="0"/>
          </a:p>
        </p:txBody>
      </p:sp>
      <p:sp>
        <p:nvSpPr>
          <p:cNvPr id="3" name="Content Placeholder 2"/>
          <p:cNvSpPr>
            <a:spLocks noGrp="1"/>
          </p:cNvSpPr>
          <p:nvPr>
            <p:ph sz="half" idx="1"/>
          </p:nvPr>
        </p:nvSpPr>
        <p:spPr>
          <a:xfrm>
            <a:off x="1295400" y="2172393"/>
            <a:ext cx="6059805" cy="3310255"/>
          </a:xfrm>
        </p:spPr>
        <p:txBody>
          <a:bodyPr>
            <a:noAutofit/>
          </a:bodyPr>
          <a:lstStyle/>
          <a:p>
            <a:r>
              <a:rPr lang="en-IN" sz="1200" dirty="0">
                <a:latin typeface="Times New Roman" panose="02020603050405020304" charset="0"/>
                <a:cs typeface="Times New Roman" panose="02020603050405020304" charset="0"/>
              </a:rPr>
              <a:t>The term machine learning refers</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to the automated detection of meaningful patterns in data. In the past couple of decades it has become a common tool in almost any task that requires information extraction from large data sets</a:t>
            </a:r>
          </a:p>
          <a:p>
            <a:r>
              <a:rPr lang="en-IN" sz="1200" dirty="0">
                <a:latin typeface="Times New Roman" panose="02020603050405020304" charset="0"/>
                <a:cs typeface="Times New Roman" panose="02020603050405020304" charset="0"/>
              </a:rPr>
              <a:t>The inputs to our algorithms are time (hour, day, month, year), place (latitude and longitude), class of crime </a:t>
            </a:r>
          </a:p>
          <a:p>
            <a:pPr marL="0" indent="0">
              <a:buNone/>
            </a:pPr>
            <a:r>
              <a:rPr lang="en-IN" sz="1200" dirty="0">
                <a:latin typeface="Times New Roman" panose="02020603050405020304" charset="0"/>
                <a:cs typeface="Times New Roman" panose="02020603050405020304" charset="0"/>
              </a:rPr>
              <a:t>Act 379-Robbery</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Act 13-Gambling</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Act 279-Accident</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Act 323-Violence</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Act 302-Murder</a:t>
            </a:r>
            <a:r>
              <a:rPr lang="en-US" altLang="en-IN" sz="12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Act 363-Kidnapping</a:t>
            </a:r>
          </a:p>
          <a:p>
            <a:r>
              <a:rPr lang="en-IN" sz="1200" dirty="0">
                <a:latin typeface="Times New Roman" panose="02020603050405020304" charset="0"/>
                <a:cs typeface="Times New Roman" panose="02020603050405020304" charset="0"/>
              </a:rPr>
              <a:t>The output is the class of crime that is likely to have occurred. We try out multiple classification algorithms, such as KNN (K-Nearest </a:t>
            </a:r>
            <a:r>
              <a:rPr lang="en-IN" sz="1200" dirty="0" err="1">
                <a:latin typeface="Times New Roman" panose="02020603050405020304" charset="0"/>
                <a:cs typeface="Times New Roman" panose="02020603050405020304" charset="0"/>
              </a:rPr>
              <a:t>Neighbors</a:t>
            </a:r>
            <a:r>
              <a:rPr lang="en-IN" sz="1200" dirty="0">
                <a:latin typeface="Times New Roman" panose="02020603050405020304" charset="0"/>
                <a:cs typeface="Times New Roman" panose="02020603050405020304" charset="0"/>
              </a:rPr>
              <a:t>), Decision Trees, and Random Forests.</a:t>
            </a:r>
          </a:p>
          <a:p>
            <a:pPr marL="0" indent="0">
              <a:buNone/>
            </a:pPr>
            <a:r>
              <a:rPr lang="en-IN" sz="1200" dirty="0">
                <a:latin typeface="Times New Roman" panose="02020603050405020304" charset="0"/>
                <a:cs typeface="Times New Roman" panose="02020603050405020304" charset="0"/>
              </a:rPr>
              <a:t>Before implementing machine learning algorithms on our data, we went through a series of preprocessing steps with our classification task in mind. These included:</a:t>
            </a:r>
          </a:p>
          <a:p>
            <a:r>
              <a:rPr lang="en-IN" sz="1200" dirty="0">
                <a:latin typeface="Times New Roman" panose="02020603050405020304" charset="0"/>
                <a:cs typeface="Times New Roman" panose="02020603050405020304" charset="0"/>
              </a:rPr>
              <a:t>Dropping features such police station, station number, Complainant name &amp; address Accused name &amp; address</a:t>
            </a:r>
          </a:p>
          <a:p>
            <a:r>
              <a:rPr lang="en-IN" sz="1200" dirty="0">
                <a:latin typeface="Times New Roman" panose="02020603050405020304" charset="0"/>
                <a:cs typeface="Times New Roman" panose="02020603050405020304" charset="0"/>
              </a:rPr>
              <a:t>Dropping features such as Resolution, Description and Address</a:t>
            </a:r>
          </a:p>
          <a:p>
            <a:r>
              <a:rPr lang="en-IN" sz="1200" dirty="0">
                <a:latin typeface="Times New Roman" panose="02020603050405020304" charset="0"/>
                <a:cs typeface="Times New Roman" panose="02020603050405020304" charset="0"/>
              </a:rPr>
              <a:t>The timestamp contained the year, date and time of occurrence of each crime. This was decomposed into five features: Year (20</a:t>
            </a:r>
            <a:r>
              <a:rPr lang="en-US" altLang="en-IN" sz="1200" dirty="0">
                <a:latin typeface="Times New Roman" panose="02020603050405020304" charset="0"/>
                <a:cs typeface="Times New Roman" panose="02020603050405020304" charset="0"/>
              </a:rPr>
              <a:t>22</a:t>
            </a:r>
            <a:r>
              <a:rPr lang="en-IN" sz="1200" dirty="0">
                <a:latin typeface="Times New Roman" panose="02020603050405020304" charset="0"/>
                <a:cs typeface="Times New Roman" panose="02020603050405020304" charset="0"/>
              </a:rPr>
              <a:t>), Month (1-12), Date (1-31), Hour (0-23) and Minute (0-59).</a:t>
            </a:r>
          </a:p>
          <a:p>
            <a:endParaRPr lang="en-IN" sz="500" dirty="0">
              <a:latin typeface="Times New Roman" panose="02020603050405020304" charset="0"/>
              <a:cs typeface="Times New Roman" panose="02020603050405020304" charset="0"/>
            </a:endParaRPr>
          </a:p>
        </p:txBody>
      </p:sp>
      <p:pic>
        <p:nvPicPr>
          <p:cNvPr id="4" name="Content Placeholder 3" descr="13"/>
          <p:cNvPicPr>
            <a:picLocks noGrp="1" noChangeAspect="1"/>
          </p:cNvPicPr>
          <p:nvPr>
            <p:ph sz="half" idx="2"/>
          </p:nvPr>
        </p:nvPicPr>
        <p:blipFill>
          <a:blip r:embed="rId2"/>
          <a:stretch>
            <a:fillRect/>
          </a:stretch>
        </p:blipFill>
        <p:spPr>
          <a:xfrm>
            <a:off x="7546975" y="2629535"/>
            <a:ext cx="3349625" cy="2089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p:nvPr/>
        </p:nvGraphicFramePr>
        <p:xfrm>
          <a:off x="850900" y="773430"/>
          <a:ext cx="10490200" cy="3281680"/>
        </p:xfrm>
        <a:graphic>
          <a:graphicData uri="http://schemas.openxmlformats.org/drawingml/2006/table">
            <a:tbl>
              <a:tblPr firstRow="1" bandRow="1">
                <a:tableStyleId>{5C22544A-7EE6-4342-B048-85BDC9FD1C3A}</a:tableStyleId>
              </a:tblPr>
              <a:tblGrid>
                <a:gridCol w="1526540">
                  <a:extLst>
                    <a:ext uri="{9D8B030D-6E8A-4147-A177-3AD203B41FA5}">
                      <a16:colId xmlns:a16="http://schemas.microsoft.com/office/drawing/2014/main" val="20000"/>
                    </a:ext>
                  </a:extLst>
                </a:gridCol>
                <a:gridCol w="998855">
                  <a:extLst>
                    <a:ext uri="{9D8B030D-6E8A-4147-A177-3AD203B41FA5}">
                      <a16:colId xmlns:a16="http://schemas.microsoft.com/office/drawing/2014/main" val="20001"/>
                    </a:ext>
                  </a:extLst>
                </a:gridCol>
                <a:gridCol w="76073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1033780">
                  <a:extLst>
                    <a:ext uri="{9D8B030D-6E8A-4147-A177-3AD203B41FA5}">
                      <a16:colId xmlns:a16="http://schemas.microsoft.com/office/drawing/2014/main" val="20004"/>
                    </a:ext>
                  </a:extLst>
                </a:gridCol>
                <a:gridCol w="1032510">
                  <a:extLst>
                    <a:ext uri="{9D8B030D-6E8A-4147-A177-3AD203B41FA5}">
                      <a16:colId xmlns:a16="http://schemas.microsoft.com/office/drawing/2014/main" val="20005"/>
                    </a:ext>
                  </a:extLst>
                </a:gridCol>
                <a:gridCol w="930910">
                  <a:extLst>
                    <a:ext uri="{9D8B030D-6E8A-4147-A177-3AD203B41FA5}">
                      <a16:colId xmlns:a16="http://schemas.microsoft.com/office/drawing/2014/main" val="20006"/>
                    </a:ext>
                  </a:extLst>
                </a:gridCol>
                <a:gridCol w="1289050">
                  <a:extLst>
                    <a:ext uri="{9D8B030D-6E8A-4147-A177-3AD203B41FA5}">
                      <a16:colId xmlns:a16="http://schemas.microsoft.com/office/drawing/2014/main" val="20007"/>
                    </a:ext>
                  </a:extLst>
                </a:gridCol>
                <a:gridCol w="1952625">
                  <a:extLst>
                    <a:ext uri="{9D8B030D-6E8A-4147-A177-3AD203B41FA5}">
                      <a16:colId xmlns:a16="http://schemas.microsoft.com/office/drawing/2014/main" val="20008"/>
                    </a:ext>
                  </a:extLst>
                </a:gridCol>
              </a:tblGrid>
              <a:tr h="680720">
                <a:tc>
                  <a:txBody>
                    <a:bodyPr/>
                    <a:lstStyle/>
                    <a:p>
                      <a:pPr>
                        <a:buNone/>
                      </a:pPr>
                      <a:r>
                        <a:rPr lang="en-US"/>
                        <a:t>timestamp</a:t>
                      </a:r>
                    </a:p>
                  </a:txBody>
                  <a:tcPr/>
                </a:tc>
                <a:tc>
                  <a:txBody>
                    <a:bodyPr/>
                    <a:lstStyle/>
                    <a:p>
                      <a:pPr>
                        <a:buNone/>
                      </a:pPr>
                      <a:r>
                        <a:rPr lang="en-US"/>
                        <a:t>act379</a:t>
                      </a:r>
                    </a:p>
                  </a:txBody>
                  <a:tcPr/>
                </a:tc>
                <a:tc>
                  <a:txBody>
                    <a:bodyPr/>
                    <a:lstStyle/>
                    <a:p>
                      <a:pPr>
                        <a:buNone/>
                      </a:pPr>
                      <a:r>
                        <a:rPr lang="en-US"/>
                        <a:t>act13</a:t>
                      </a:r>
                    </a:p>
                  </a:txBody>
                  <a:tcPr/>
                </a:tc>
                <a:tc>
                  <a:txBody>
                    <a:bodyPr/>
                    <a:lstStyle/>
                    <a:p>
                      <a:pPr>
                        <a:buNone/>
                      </a:pPr>
                      <a:r>
                        <a:rPr lang="en-US"/>
                        <a:t>act279</a:t>
                      </a:r>
                    </a:p>
                  </a:txBody>
                  <a:tcPr/>
                </a:tc>
                <a:tc>
                  <a:txBody>
                    <a:bodyPr/>
                    <a:lstStyle/>
                    <a:p>
                      <a:pPr>
                        <a:buNone/>
                      </a:pPr>
                      <a:r>
                        <a:rPr lang="en-US"/>
                        <a:t>act323</a:t>
                      </a:r>
                    </a:p>
                  </a:txBody>
                  <a:tcPr/>
                </a:tc>
                <a:tc>
                  <a:txBody>
                    <a:bodyPr/>
                    <a:lstStyle/>
                    <a:p>
                      <a:pPr>
                        <a:buNone/>
                      </a:pPr>
                      <a:r>
                        <a:rPr lang="en-US"/>
                        <a:t>act363</a:t>
                      </a:r>
                    </a:p>
                  </a:txBody>
                  <a:tcPr/>
                </a:tc>
                <a:tc>
                  <a:txBody>
                    <a:bodyPr/>
                    <a:lstStyle/>
                    <a:p>
                      <a:pPr>
                        <a:buNone/>
                      </a:pPr>
                      <a:r>
                        <a:rPr lang="en-US"/>
                        <a:t>act302</a:t>
                      </a:r>
                    </a:p>
                  </a:txBody>
                  <a:tcPr/>
                </a:tc>
                <a:tc>
                  <a:txBody>
                    <a:bodyPr/>
                    <a:lstStyle/>
                    <a:p>
                      <a:pPr>
                        <a:buNone/>
                      </a:pPr>
                      <a:r>
                        <a:rPr lang="en-US"/>
                        <a:t>latitude</a:t>
                      </a:r>
                    </a:p>
                  </a:txBody>
                  <a:tcPr/>
                </a:tc>
                <a:tc>
                  <a:txBody>
                    <a:bodyPr/>
                    <a:lstStyle/>
                    <a:p>
                      <a:pPr>
                        <a:buNone/>
                      </a:pPr>
                      <a:r>
                        <a:rPr lang="en-US"/>
                        <a:t>longitude</a:t>
                      </a:r>
                    </a:p>
                  </a:txBody>
                  <a:tcPr/>
                </a:tc>
                <a:extLst>
                  <a:ext uri="{0D108BD9-81ED-4DB2-BD59-A6C34878D82A}">
                    <a16:rowId xmlns:a16="http://schemas.microsoft.com/office/drawing/2014/main" val="10000"/>
                  </a:ext>
                </a:extLst>
              </a:tr>
              <a:tr h="680720">
                <a:tc>
                  <a:txBody>
                    <a:bodyPr/>
                    <a:lstStyle/>
                    <a:p>
                      <a:pPr>
                        <a:buNone/>
                      </a:pPr>
                      <a:r>
                        <a:rPr lang="en-US"/>
                        <a:t>28-02-2022</a:t>
                      </a:r>
                    </a:p>
                    <a:p>
                      <a:pPr>
                        <a:buNone/>
                      </a:pPr>
                      <a:r>
                        <a:rPr lang="en-US"/>
                        <a:t>21:00</a:t>
                      </a:r>
                    </a:p>
                  </a:txBody>
                  <a:tcPr/>
                </a:tc>
                <a:tc>
                  <a:txBody>
                    <a:bodyPr/>
                    <a:lstStyle/>
                    <a:p>
                      <a:pPr>
                        <a:buNone/>
                      </a:pPr>
                      <a:r>
                        <a:rPr lang="en-US"/>
                        <a:t>1</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22.73726</a:t>
                      </a:r>
                    </a:p>
                  </a:txBody>
                  <a:tcPr/>
                </a:tc>
                <a:tc>
                  <a:txBody>
                    <a:bodyPr/>
                    <a:lstStyle/>
                    <a:p>
                      <a:pPr>
                        <a:buNone/>
                      </a:pPr>
                      <a:r>
                        <a:rPr lang="en-US"/>
                        <a:t>75.87599</a:t>
                      </a:r>
                    </a:p>
                  </a:txBody>
                  <a:tcPr/>
                </a:tc>
                <a:extLst>
                  <a:ext uri="{0D108BD9-81ED-4DB2-BD59-A6C34878D82A}">
                    <a16:rowId xmlns:a16="http://schemas.microsoft.com/office/drawing/2014/main" val="10001"/>
                  </a:ext>
                </a:extLst>
              </a:tr>
              <a:tr h="510540">
                <a:tc>
                  <a:txBody>
                    <a:bodyPr/>
                    <a:lstStyle/>
                    <a:p>
                      <a:pPr>
                        <a:buNone/>
                      </a:pPr>
                      <a:r>
                        <a:rPr lang="en-US"/>
                        <a:t>28-02-2022</a:t>
                      </a:r>
                    </a:p>
                    <a:p>
                      <a:pPr>
                        <a:buNone/>
                      </a:pPr>
                      <a:r>
                        <a:rPr lang="en-US"/>
                        <a:t>21:15</a:t>
                      </a:r>
                    </a:p>
                  </a:txBody>
                  <a:tcPr/>
                </a:tc>
                <a:tc>
                  <a:txBody>
                    <a:bodyPr/>
                    <a:lstStyle/>
                    <a:p>
                      <a:pPr>
                        <a:buNone/>
                      </a:pPr>
                      <a:r>
                        <a:rPr lang="en-US"/>
                        <a:t>1</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22.72099</a:t>
                      </a:r>
                    </a:p>
                  </a:txBody>
                  <a:tcPr/>
                </a:tc>
                <a:tc>
                  <a:txBody>
                    <a:bodyPr/>
                    <a:lstStyle/>
                    <a:p>
                      <a:pPr>
                        <a:buNone/>
                      </a:pPr>
                      <a:r>
                        <a:rPr lang="en-US"/>
                        <a:t>75.87608</a:t>
                      </a:r>
                    </a:p>
                  </a:txBody>
                  <a:tcPr/>
                </a:tc>
                <a:extLst>
                  <a:ext uri="{0D108BD9-81ED-4DB2-BD59-A6C34878D82A}">
                    <a16:rowId xmlns:a16="http://schemas.microsoft.com/office/drawing/2014/main" val="10002"/>
                  </a:ext>
                </a:extLst>
              </a:tr>
              <a:tr h="442595">
                <a:tc>
                  <a:txBody>
                    <a:bodyPr/>
                    <a:lstStyle/>
                    <a:p>
                      <a:pPr>
                        <a:buNone/>
                      </a:pPr>
                      <a:r>
                        <a:rPr lang="en-US"/>
                        <a:t>28-02-2022</a:t>
                      </a:r>
                    </a:p>
                    <a:p>
                      <a:pPr>
                        <a:buNone/>
                      </a:pPr>
                      <a:r>
                        <a:rPr lang="en-US"/>
                        <a:t>10:15</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1</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22.73668</a:t>
                      </a:r>
                    </a:p>
                  </a:txBody>
                  <a:tcPr/>
                </a:tc>
                <a:tc>
                  <a:txBody>
                    <a:bodyPr/>
                    <a:lstStyle/>
                    <a:p>
                      <a:pPr>
                        <a:buNone/>
                      </a:pPr>
                      <a:r>
                        <a:rPr lang="en-US"/>
                        <a:t>75.88317</a:t>
                      </a:r>
                    </a:p>
                  </a:txBody>
                  <a:tcPr/>
                </a:tc>
                <a:extLst>
                  <a:ext uri="{0D108BD9-81ED-4DB2-BD59-A6C34878D82A}">
                    <a16:rowId xmlns:a16="http://schemas.microsoft.com/office/drawing/2014/main" val="10003"/>
                  </a:ext>
                </a:extLst>
              </a:tr>
              <a:tr h="288925">
                <a:tc>
                  <a:txBody>
                    <a:bodyPr/>
                    <a:lstStyle/>
                    <a:p>
                      <a:pPr>
                        <a:buNone/>
                      </a:pPr>
                      <a:r>
                        <a:rPr lang="en-US"/>
                        <a:t>28-02-2022</a:t>
                      </a:r>
                    </a:p>
                    <a:p>
                      <a:pPr>
                        <a:buNone/>
                      </a:pPr>
                      <a:r>
                        <a:rPr lang="en-US"/>
                        <a:t>10:15</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1</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0</a:t>
                      </a:r>
                    </a:p>
                  </a:txBody>
                  <a:tcPr/>
                </a:tc>
                <a:tc>
                  <a:txBody>
                    <a:bodyPr/>
                    <a:lstStyle/>
                    <a:p>
                      <a:pPr>
                        <a:buNone/>
                      </a:pPr>
                      <a:r>
                        <a:rPr lang="en-US"/>
                        <a:t>22.74653</a:t>
                      </a:r>
                    </a:p>
                  </a:txBody>
                  <a:tcPr/>
                </a:tc>
                <a:tc>
                  <a:txBody>
                    <a:bodyPr/>
                    <a:lstStyle/>
                    <a:p>
                      <a:pPr>
                        <a:buNone/>
                      </a:pPr>
                      <a:r>
                        <a:rPr lang="en-US"/>
                        <a:t>75.88714</a:t>
                      </a:r>
                    </a:p>
                  </a:txBody>
                  <a:tcPr/>
                </a:tc>
                <a:extLst>
                  <a:ext uri="{0D108BD9-81ED-4DB2-BD59-A6C34878D82A}">
                    <a16:rowId xmlns:a16="http://schemas.microsoft.com/office/drawing/2014/main" val="10004"/>
                  </a:ext>
                </a:extLst>
              </a:tr>
            </a:tbl>
          </a:graphicData>
        </a:graphic>
      </p:graphicFrame>
      <p:sp>
        <p:nvSpPr>
          <p:cNvPr id="7" name="Text Box 6"/>
          <p:cNvSpPr txBox="1"/>
          <p:nvPr/>
        </p:nvSpPr>
        <p:spPr>
          <a:xfrm>
            <a:off x="850900" y="4237355"/>
            <a:ext cx="10490200" cy="1753235"/>
          </a:xfrm>
          <a:prstGeom prst="rect">
            <a:avLst/>
          </a:prstGeom>
          <a:noFill/>
        </p:spPr>
        <p:txBody>
          <a:bodyPr wrap="square" rtlCol="0">
            <a:spAutoFit/>
          </a:bodyPr>
          <a:lstStyle/>
          <a:p>
            <a:pPr algn="l"/>
            <a:r>
              <a:rPr lang="en-US" dirty="0">
                <a:latin typeface="Sitka Display" pitchFamily="2" charset="0"/>
              </a:rPr>
              <a:t>After the preprocessing described in the previous sections, we had three different classifications problems to solve, which we proceeded to attack with an assortment of classification algorithms. The following are the algorithms which we are using:</a:t>
            </a:r>
          </a:p>
          <a:p>
            <a:pPr marL="285750" indent="-285750" algn="l">
              <a:buFont typeface="Arial" panose="020B0604020202020204" pitchFamily="34" charset="0"/>
              <a:buChar char="•"/>
            </a:pPr>
            <a:r>
              <a:rPr lang="en-US" dirty="0">
                <a:latin typeface="Sitka Display" pitchFamily="2" charset="0"/>
              </a:rPr>
              <a:t> KNN( K- Nearest neighbors)</a:t>
            </a:r>
          </a:p>
          <a:p>
            <a:pPr marL="285750" indent="-285750" algn="l">
              <a:buFont typeface="Arial" panose="020B0604020202020204" pitchFamily="34" charset="0"/>
              <a:buChar char="•"/>
            </a:pPr>
            <a:r>
              <a:rPr lang="en-US" dirty="0">
                <a:latin typeface="Sitka Display" pitchFamily="2" charset="0"/>
              </a:rPr>
              <a:t> Decision Tree</a:t>
            </a:r>
          </a:p>
          <a:p>
            <a:pPr marL="285750" indent="-285750" algn="l">
              <a:buFont typeface="Arial" panose="020B0604020202020204" pitchFamily="34" charset="0"/>
              <a:buChar char="•"/>
            </a:pPr>
            <a:r>
              <a:rPr lang="en-US" dirty="0">
                <a:latin typeface="Sitka Display" pitchFamily="2" charset="0"/>
              </a:rPr>
              <a:t> Random Forests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RESULT AND DISCUSSION</a:t>
            </a:r>
          </a:p>
        </p:txBody>
      </p:sp>
      <p:pic>
        <p:nvPicPr>
          <p:cNvPr id="4" name="Content Placeholder 3" descr="1"/>
          <p:cNvPicPr>
            <a:picLocks noGrp="1" noChangeAspect="1"/>
          </p:cNvPicPr>
          <p:nvPr>
            <p:ph sz="half" idx="1"/>
          </p:nvPr>
        </p:nvPicPr>
        <p:blipFill>
          <a:blip r:embed="rId2"/>
          <a:stretch>
            <a:fillRect/>
          </a:stretch>
        </p:blipFill>
        <p:spPr>
          <a:xfrm>
            <a:off x="1318895" y="2560320"/>
            <a:ext cx="2991485" cy="3310255"/>
          </a:xfrm>
          <a:prstGeom prst="rect">
            <a:avLst/>
          </a:prstGeom>
        </p:spPr>
      </p:pic>
      <p:pic>
        <p:nvPicPr>
          <p:cNvPr id="5" name="Content Placeholder 4" descr="2"/>
          <p:cNvPicPr>
            <a:picLocks noGrp="1" noChangeAspect="1"/>
          </p:cNvPicPr>
          <p:nvPr>
            <p:ph sz="half" idx="2"/>
          </p:nvPr>
        </p:nvPicPr>
        <p:blipFill>
          <a:blip r:embed="rId3"/>
          <a:stretch>
            <a:fillRect/>
          </a:stretch>
        </p:blipFill>
        <p:spPr>
          <a:xfrm>
            <a:off x="4431030" y="2560320"/>
            <a:ext cx="2812415" cy="3310255"/>
          </a:xfrm>
          <a:prstGeom prst="rect">
            <a:avLst/>
          </a:prstGeom>
        </p:spPr>
      </p:pic>
      <p:pic>
        <p:nvPicPr>
          <p:cNvPr id="6" name="Picture 5" descr="3"/>
          <p:cNvPicPr>
            <a:picLocks noChangeAspect="1"/>
          </p:cNvPicPr>
          <p:nvPr/>
        </p:nvPicPr>
        <p:blipFill>
          <a:blip r:embed="rId4"/>
          <a:stretch>
            <a:fillRect/>
          </a:stretch>
        </p:blipFill>
        <p:spPr>
          <a:xfrm>
            <a:off x="7364095" y="2560320"/>
            <a:ext cx="3535680" cy="3309620"/>
          </a:xfrm>
          <a:prstGeom prst="rect">
            <a:avLst/>
          </a:prstGeom>
        </p:spPr>
      </p:pic>
      <p:sp>
        <p:nvSpPr>
          <p:cNvPr id="7" name="Text Box 6"/>
          <p:cNvSpPr txBox="1"/>
          <p:nvPr/>
        </p:nvSpPr>
        <p:spPr>
          <a:xfrm>
            <a:off x="2511425" y="5963285"/>
            <a:ext cx="340360" cy="368300"/>
          </a:xfrm>
          <a:prstGeom prst="rect">
            <a:avLst/>
          </a:prstGeom>
          <a:noFill/>
        </p:spPr>
        <p:txBody>
          <a:bodyPr wrap="none" rtlCol="0">
            <a:spAutoFit/>
          </a:bodyPr>
          <a:lstStyle/>
          <a:p>
            <a:r>
              <a:rPr lang="en-US"/>
              <a:t>1.</a:t>
            </a:r>
          </a:p>
        </p:txBody>
      </p:sp>
      <p:sp>
        <p:nvSpPr>
          <p:cNvPr id="8" name="Text Box 7"/>
          <p:cNvSpPr txBox="1"/>
          <p:nvPr/>
        </p:nvSpPr>
        <p:spPr>
          <a:xfrm>
            <a:off x="5697855" y="5963285"/>
            <a:ext cx="340360" cy="368300"/>
          </a:xfrm>
          <a:prstGeom prst="rect">
            <a:avLst/>
          </a:prstGeom>
          <a:noFill/>
        </p:spPr>
        <p:txBody>
          <a:bodyPr wrap="none" rtlCol="0">
            <a:spAutoFit/>
          </a:bodyPr>
          <a:lstStyle/>
          <a:p>
            <a:r>
              <a:rPr lang="en-US"/>
              <a:t>2.</a:t>
            </a:r>
          </a:p>
        </p:txBody>
      </p:sp>
      <p:sp>
        <p:nvSpPr>
          <p:cNvPr id="9" name="Text Box 8"/>
          <p:cNvSpPr txBox="1"/>
          <p:nvPr/>
        </p:nvSpPr>
        <p:spPr>
          <a:xfrm>
            <a:off x="8961755" y="5963285"/>
            <a:ext cx="340360" cy="368300"/>
          </a:xfrm>
          <a:prstGeom prst="rect">
            <a:avLst/>
          </a:prstGeom>
          <a:noFill/>
        </p:spPr>
        <p:txBody>
          <a:bodyPr wrap="none" rtlCol="0">
            <a:spAutoFit/>
          </a:bodyPr>
          <a:lstStyle/>
          <a:p>
            <a:r>
              <a:rPr lang="en-US"/>
              <a:t>3.</a:t>
            </a:r>
          </a:p>
        </p:txBody>
      </p:sp>
      <p:cxnSp>
        <p:nvCxnSpPr>
          <p:cNvPr id="10" name="Straight Connector 9"/>
          <p:cNvCxnSpPr/>
          <p:nvPr/>
        </p:nvCxnSpPr>
        <p:spPr>
          <a:xfrm>
            <a:off x="4334510" y="2541270"/>
            <a:ext cx="40640" cy="349885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7276465" y="2541270"/>
            <a:ext cx="30480" cy="354965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
          <p:cNvPicPr>
            <a:picLocks noChangeAspect="1"/>
          </p:cNvPicPr>
          <p:nvPr/>
        </p:nvPicPr>
        <p:blipFill>
          <a:blip r:embed="rId2"/>
          <a:stretch>
            <a:fillRect/>
          </a:stretch>
        </p:blipFill>
        <p:spPr>
          <a:xfrm>
            <a:off x="817880" y="723900"/>
            <a:ext cx="3587115" cy="2690495"/>
          </a:xfrm>
          <a:prstGeom prst="rect">
            <a:avLst/>
          </a:prstGeom>
        </p:spPr>
      </p:pic>
      <p:pic>
        <p:nvPicPr>
          <p:cNvPr id="5" name="Picture 4" descr="5"/>
          <p:cNvPicPr>
            <a:picLocks noChangeAspect="1"/>
          </p:cNvPicPr>
          <p:nvPr/>
        </p:nvPicPr>
        <p:blipFill>
          <a:blip r:embed="rId3"/>
          <a:stretch>
            <a:fillRect/>
          </a:stretch>
        </p:blipFill>
        <p:spPr>
          <a:xfrm>
            <a:off x="4507230" y="723900"/>
            <a:ext cx="3571875" cy="2690495"/>
          </a:xfrm>
          <a:prstGeom prst="rect">
            <a:avLst/>
          </a:prstGeom>
        </p:spPr>
      </p:pic>
      <p:pic>
        <p:nvPicPr>
          <p:cNvPr id="6" name="Picture 5" descr="6"/>
          <p:cNvPicPr>
            <a:picLocks noChangeAspect="1"/>
          </p:cNvPicPr>
          <p:nvPr/>
        </p:nvPicPr>
        <p:blipFill>
          <a:blip r:embed="rId4"/>
          <a:stretch>
            <a:fillRect/>
          </a:stretch>
        </p:blipFill>
        <p:spPr>
          <a:xfrm>
            <a:off x="8181340" y="723900"/>
            <a:ext cx="3220720" cy="2690495"/>
          </a:xfrm>
          <a:prstGeom prst="rect">
            <a:avLst/>
          </a:prstGeom>
        </p:spPr>
      </p:pic>
      <p:sp>
        <p:nvSpPr>
          <p:cNvPr id="7" name="Text Box 6"/>
          <p:cNvSpPr txBox="1"/>
          <p:nvPr/>
        </p:nvSpPr>
        <p:spPr>
          <a:xfrm>
            <a:off x="864235" y="2950845"/>
            <a:ext cx="294005" cy="368300"/>
          </a:xfrm>
          <a:prstGeom prst="rect">
            <a:avLst/>
          </a:prstGeom>
          <a:noFill/>
        </p:spPr>
        <p:txBody>
          <a:bodyPr wrap="square" rtlCol="0">
            <a:spAutoFit/>
          </a:bodyPr>
          <a:lstStyle/>
          <a:p>
            <a:r>
              <a:rPr lang="en-US"/>
              <a:t>4.</a:t>
            </a:r>
          </a:p>
        </p:txBody>
      </p:sp>
      <p:sp>
        <p:nvSpPr>
          <p:cNvPr id="8" name="Text Box 7"/>
          <p:cNvSpPr txBox="1"/>
          <p:nvPr/>
        </p:nvSpPr>
        <p:spPr>
          <a:xfrm>
            <a:off x="4604385" y="2950845"/>
            <a:ext cx="340360" cy="368300"/>
          </a:xfrm>
          <a:prstGeom prst="rect">
            <a:avLst/>
          </a:prstGeom>
          <a:noFill/>
        </p:spPr>
        <p:txBody>
          <a:bodyPr wrap="none" rtlCol="0">
            <a:spAutoFit/>
          </a:bodyPr>
          <a:lstStyle/>
          <a:p>
            <a:r>
              <a:rPr lang="en-US"/>
              <a:t>5.</a:t>
            </a:r>
          </a:p>
        </p:txBody>
      </p:sp>
      <p:sp>
        <p:nvSpPr>
          <p:cNvPr id="9" name="Text Box 8"/>
          <p:cNvSpPr txBox="1"/>
          <p:nvPr/>
        </p:nvSpPr>
        <p:spPr>
          <a:xfrm>
            <a:off x="8279765" y="2950845"/>
            <a:ext cx="340360" cy="368300"/>
          </a:xfrm>
          <a:prstGeom prst="rect">
            <a:avLst/>
          </a:prstGeom>
          <a:noFill/>
        </p:spPr>
        <p:txBody>
          <a:bodyPr wrap="none" rtlCol="0">
            <a:spAutoFit/>
          </a:bodyPr>
          <a:lstStyle/>
          <a:p>
            <a:r>
              <a:rPr lang="en-US"/>
              <a:t>6.</a:t>
            </a:r>
          </a:p>
        </p:txBody>
      </p:sp>
      <p:pic>
        <p:nvPicPr>
          <p:cNvPr id="10" name="Picture 9" descr="7"/>
          <p:cNvPicPr>
            <a:picLocks noChangeAspect="1"/>
          </p:cNvPicPr>
          <p:nvPr/>
        </p:nvPicPr>
        <p:blipFill>
          <a:blip r:embed="rId5"/>
          <a:stretch>
            <a:fillRect/>
          </a:stretch>
        </p:blipFill>
        <p:spPr>
          <a:xfrm>
            <a:off x="817880" y="3559810"/>
            <a:ext cx="3586480" cy="2575560"/>
          </a:xfrm>
          <a:prstGeom prst="rect">
            <a:avLst/>
          </a:prstGeom>
        </p:spPr>
      </p:pic>
      <p:sp>
        <p:nvSpPr>
          <p:cNvPr id="11" name="Text Box 10"/>
          <p:cNvSpPr txBox="1"/>
          <p:nvPr/>
        </p:nvSpPr>
        <p:spPr>
          <a:xfrm>
            <a:off x="817880" y="5832475"/>
            <a:ext cx="340360" cy="368300"/>
          </a:xfrm>
          <a:prstGeom prst="rect">
            <a:avLst/>
          </a:prstGeom>
          <a:noFill/>
        </p:spPr>
        <p:txBody>
          <a:bodyPr wrap="none" rtlCol="0">
            <a:spAutoFit/>
          </a:bodyPr>
          <a:lstStyle/>
          <a:p>
            <a:r>
              <a:rPr lang="en-US"/>
              <a:t>7.</a:t>
            </a:r>
          </a:p>
        </p:txBody>
      </p:sp>
      <p:pic>
        <p:nvPicPr>
          <p:cNvPr id="12" name="Picture 11" descr="8"/>
          <p:cNvPicPr>
            <a:picLocks noChangeAspect="1"/>
          </p:cNvPicPr>
          <p:nvPr/>
        </p:nvPicPr>
        <p:blipFill>
          <a:blip r:embed="rId6"/>
          <a:stretch>
            <a:fillRect/>
          </a:stretch>
        </p:blipFill>
        <p:spPr>
          <a:xfrm>
            <a:off x="4605020" y="3559175"/>
            <a:ext cx="3473450" cy="2641600"/>
          </a:xfrm>
          <a:prstGeom prst="rect">
            <a:avLst/>
          </a:prstGeom>
        </p:spPr>
      </p:pic>
      <p:pic>
        <p:nvPicPr>
          <p:cNvPr id="14" name="Picture 13" descr="9"/>
          <p:cNvPicPr>
            <a:picLocks noChangeAspect="1"/>
          </p:cNvPicPr>
          <p:nvPr/>
        </p:nvPicPr>
        <p:blipFill>
          <a:blip r:embed="rId7"/>
          <a:stretch>
            <a:fillRect/>
          </a:stretch>
        </p:blipFill>
        <p:spPr>
          <a:xfrm>
            <a:off x="8181340" y="3559810"/>
            <a:ext cx="3220720" cy="2574925"/>
          </a:xfrm>
          <a:prstGeom prst="rect">
            <a:avLst/>
          </a:prstGeom>
        </p:spPr>
      </p:pic>
      <p:sp>
        <p:nvSpPr>
          <p:cNvPr id="15" name="Text Box 14"/>
          <p:cNvSpPr txBox="1"/>
          <p:nvPr/>
        </p:nvSpPr>
        <p:spPr>
          <a:xfrm>
            <a:off x="4505325" y="5627370"/>
            <a:ext cx="340360" cy="368300"/>
          </a:xfrm>
          <a:prstGeom prst="rect">
            <a:avLst/>
          </a:prstGeom>
          <a:noFill/>
        </p:spPr>
        <p:txBody>
          <a:bodyPr wrap="none" rtlCol="0">
            <a:spAutoFit/>
          </a:bodyPr>
          <a:lstStyle/>
          <a:p>
            <a:r>
              <a:rPr lang="en-US"/>
              <a:t>8.</a:t>
            </a:r>
          </a:p>
        </p:txBody>
      </p:sp>
      <p:sp>
        <p:nvSpPr>
          <p:cNvPr id="16" name="Text Box 15"/>
          <p:cNvSpPr txBox="1"/>
          <p:nvPr/>
        </p:nvSpPr>
        <p:spPr>
          <a:xfrm>
            <a:off x="11061700" y="5259070"/>
            <a:ext cx="340360" cy="368300"/>
          </a:xfrm>
          <a:prstGeom prst="rect">
            <a:avLst/>
          </a:prstGeom>
          <a:noFill/>
        </p:spPr>
        <p:txBody>
          <a:bodyPr wrap="none" rtlCol="0">
            <a:spAutoFit/>
          </a:bodyPr>
          <a:lstStyle/>
          <a:p>
            <a:r>
              <a:rPr lang="en-US"/>
              <a:t>9.</a:t>
            </a:r>
          </a:p>
        </p:txBody>
      </p:sp>
      <p:cxnSp>
        <p:nvCxnSpPr>
          <p:cNvPr id="17" name="Straight Connector 16"/>
          <p:cNvCxnSpPr/>
          <p:nvPr/>
        </p:nvCxnSpPr>
        <p:spPr>
          <a:xfrm>
            <a:off x="754380" y="3433445"/>
            <a:ext cx="10650220" cy="4064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456430" y="624205"/>
            <a:ext cx="10160" cy="554799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8138795" y="603885"/>
            <a:ext cx="0" cy="557847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
          <p:cNvPicPr>
            <a:picLocks noChangeAspect="1"/>
          </p:cNvPicPr>
          <p:nvPr/>
        </p:nvPicPr>
        <p:blipFill>
          <a:blip r:embed="rId2"/>
          <a:stretch>
            <a:fillRect/>
          </a:stretch>
        </p:blipFill>
        <p:spPr>
          <a:xfrm>
            <a:off x="734060" y="701675"/>
            <a:ext cx="3373120" cy="2668270"/>
          </a:xfrm>
          <a:prstGeom prst="rect">
            <a:avLst/>
          </a:prstGeom>
        </p:spPr>
      </p:pic>
      <p:pic>
        <p:nvPicPr>
          <p:cNvPr id="5" name="Picture 4" descr="11"/>
          <p:cNvPicPr>
            <a:picLocks noChangeAspect="1"/>
          </p:cNvPicPr>
          <p:nvPr/>
        </p:nvPicPr>
        <p:blipFill>
          <a:blip r:embed="rId3"/>
          <a:stretch>
            <a:fillRect/>
          </a:stretch>
        </p:blipFill>
        <p:spPr>
          <a:xfrm>
            <a:off x="4235450" y="701675"/>
            <a:ext cx="3442335" cy="2668905"/>
          </a:xfrm>
          <a:prstGeom prst="rect">
            <a:avLst/>
          </a:prstGeom>
        </p:spPr>
      </p:pic>
      <p:pic>
        <p:nvPicPr>
          <p:cNvPr id="6" name="Picture 5" descr="12"/>
          <p:cNvPicPr>
            <a:picLocks noChangeAspect="1"/>
          </p:cNvPicPr>
          <p:nvPr/>
        </p:nvPicPr>
        <p:blipFill>
          <a:blip r:embed="rId4"/>
          <a:stretch>
            <a:fillRect/>
          </a:stretch>
        </p:blipFill>
        <p:spPr>
          <a:xfrm>
            <a:off x="7806055" y="701675"/>
            <a:ext cx="3632835" cy="2668905"/>
          </a:xfrm>
          <a:prstGeom prst="rect">
            <a:avLst/>
          </a:prstGeom>
        </p:spPr>
      </p:pic>
      <p:pic>
        <p:nvPicPr>
          <p:cNvPr id="7" name="Picture 6" descr="13"/>
          <p:cNvPicPr>
            <a:picLocks noChangeAspect="1"/>
          </p:cNvPicPr>
          <p:nvPr/>
        </p:nvPicPr>
        <p:blipFill>
          <a:blip r:embed="rId5"/>
          <a:stretch>
            <a:fillRect/>
          </a:stretch>
        </p:blipFill>
        <p:spPr>
          <a:xfrm>
            <a:off x="734060" y="3501390"/>
            <a:ext cx="3433445" cy="2585085"/>
          </a:xfrm>
          <a:prstGeom prst="rect">
            <a:avLst/>
          </a:prstGeom>
        </p:spPr>
      </p:pic>
      <p:pic>
        <p:nvPicPr>
          <p:cNvPr id="8" name="Picture 7" descr="14"/>
          <p:cNvPicPr>
            <a:picLocks noChangeAspect="1"/>
          </p:cNvPicPr>
          <p:nvPr/>
        </p:nvPicPr>
        <p:blipFill>
          <a:blip r:embed="rId6"/>
          <a:stretch>
            <a:fillRect/>
          </a:stretch>
        </p:blipFill>
        <p:spPr>
          <a:xfrm>
            <a:off x="4291330" y="3501390"/>
            <a:ext cx="3387090" cy="2658110"/>
          </a:xfrm>
          <a:prstGeom prst="rect">
            <a:avLst/>
          </a:prstGeom>
        </p:spPr>
      </p:pic>
      <p:pic>
        <p:nvPicPr>
          <p:cNvPr id="9" name="Picture 8" descr="15"/>
          <p:cNvPicPr>
            <a:picLocks noChangeAspect="1"/>
          </p:cNvPicPr>
          <p:nvPr/>
        </p:nvPicPr>
        <p:blipFill>
          <a:blip r:embed="rId7"/>
          <a:stretch>
            <a:fillRect/>
          </a:stretch>
        </p:blipFill>
        <p:spPr>
          <a:xfrm>
            <a:off x="7802245" y="3500755"/>
            <a:ext cx="3636645" cy="2585720"/>
          </a:xfrm>
          <a:prstGeom prst="rect">
            <a:avLst/>
          </a:prstGeom>
        </p:spPr>
      </p:pic>
      <p:sp>
        <p:nvSpPr>
          <p:cNvPr id="10" name="Text Box 9"/>
          <p:cNvSpPr txBox="1"/>
          <p:nvPr/>
        </p:nvSpPr>
        <p:spPr>
          <a:xfrm>
            <a:off x="642620" y="3051175"/>
            <a:ext cx="447675" cy="368300"/>
          </a:xfrm>
          <a:prstGeom prst="rect">
            <a:avLst/>
          </a:prstGeom>
          <a:noFill/>
        </p:spPr>
        <p:txBody>
          <a:bodyPr wrap="none" rtlCol="0">
            <a:spAutoFit/>
          </a:bodyPr>
          <a:lstStyle/>
          <a:p>
            <a:r>
              <a:rPr lang="en-US"/>
              <a:t>10.</a:t>
            </a:r>
          </a:p>
        </p:txBody>
      </p:sp>
      <p:sp>
        <p:nvSpPr>
          <p:cNvPr id="11" name="Text Box 10"/>
          <p:cNvSpPr txBox="1"/>
          <p:nvPr/>
        </p:nvSpPr>
        <p:spPr>
          <a:xfrm>
            <a:off x="4235450" y="3001645"/>
            <a:ext cx="447675" cy="368300"/>
          </a:xfrm>
          <a:prstGeom prst="rect">
            <a:avLst/>
          </a:prstGeom>
          <a:noFill/>
        </p:spPr>
        <p:txBody>
          <a:bodyPr wrap="none" rtlCol="0">
            <a:spAutoFit/>
          </a:bodyPr>
          <a:lstStyle/>
          <a:p>
            <a:r>
              <a:rPr lang="en-US"/>
              <a:t>11.</a:t>
            </a:r>
          </a:p>
        </p:txBody>
      </p:sp>
      <p:sp>
        <p:nvSpPr>
          <p:cNvPr id="12" name="Text Box 11"/>
          <p:cNvSpPr txBox="1"/>
          <p:nvPr/>
        </p:nvSpPr>
        <p:spPr>
          <a:xfrm>
            <a:off x="7806055" y="3001645"/>
            <a:ext cx="447675" cy="368300"/>
          </a:xfrm>
          <a:prstGeom prst="rect">
            <a:avLst/>
          </a:prstGeom>
          <a:noFill/>
        </p:spPr>
        <p:txBody>
          <a:bodyPr wrap="none" rtlCol="0">
            <a:spAutoFit/>
          </a:bodyPr>
          <a:lstStyle/>
          <a:p>
            <a:r>
              <a:rPr lang="en-US"/>
              <a:t>12.</a:t>
            </a:r>
          </a:p>
        </p:txBody>
      </p:sp>
      <p:sp>
        <p:nvSpPr>
          <p:cNvPr id="13" name="Text Box 12"/>
          <p:cNvSpPr txBox="1"/>
          <p:nvPr/>
        </p:nvSpPr>
        <p:spPr>
          <a:xfrm>
            <a:off x="734060" y="5624830"/>
            <a:ext cx="447675" cy="368300"/>
          </a:xfrm>
          <a:prstGeom prst="rect">
            <a:avLst/>
          </a:prstGeom>
          <a:noFill/>
        </p:spPr>
        <p:txBody>
          <a:bodyPr wrap="none" rtlCol="0">
            <a:spAutoFit/>
          </a:bodyPr>
          <a:lstStyle/>
          <a:p>
            <a:r>
              <a:rPr lang="en-US"/>
              <a:t>13.</a:t>
            </a:r>
          </a:p>
        </p:txBody>
      </p:sp>
      <p:sp>
        <p:nvSpPr>
          <p:cNvPr id="14" name="Text Box 13"/>
          <p:cNvSpPr txBox="1"/>
          <p:nvPr/>
        </p:nvSpPr>
        <p:spPr>
          <a:xfrm>
            <a:off x="4267835" y="5791200"/>
            <a:ext cx="447675" cy="368300"/>
          </a:xfrm>
          <a:prstGeom prst="rect">
            <a:avLst/>
          </a:prstGeom>
          <a:noFill/>
        </p:spPr>
        <p:txBody>
          <a:bodyPr wrap="none" rtlCol="0">
            <a:spAutoFit/>
          </a:bodyPr>
          <a:lstStyle/>
          <a:p>
            <a:r>
              <a:rPr lang="en-US"/>
              <a:t>14.</a:t>
            </a:r>
          </a:p>
        </p:txBody>
      </p:sp>
      <p:sp>
        <p:nvSpPr>
          <p:cNvPr id="15" name="Text Box 14"/>
          <p:cNvSpPr txBox="1"/>
          <p:nvPr/>
        </p:nvSpPr>
        <p:spPr>
          <a:xfrm>
            <a:off x="11070590" y="5718175"/>
            <a:ext cx="447675" cy="368300"/>
          </a:xfrm>
          <a:prstGeom prst="rect">
            <a:avLst/>
          </a:prstGeom>
          <a:noFill/>
        </p:spPr>
        <p:txBody>
          <a:bodyPr wrap="none" rtlCol="0">
            <a:spAutoFit/>
          </a:bodyPr>
          <a:lstStyle/>
          <a:p>
            <a:r>
              <a:rPr lang="en-US"/>
              <a:t>15.</a:t>
            </a:r>
          </a:p>
        </p:txBody>
      </p:sp>
      <p:cxnSp>
        <p:nvCxnSpPr>
          <p:cNvPr id="16" name="Straight Connector 15"/>
          <p:cNvCxnSpPr/>
          <p:nvPr/>
        </p:nvCxnSpPr>
        <p:spPr>
          <a:xfrm>
            <a:off x="723900" y="3433445"/>
            <a:ext cx="10731500" cy="2032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4192905" y="614045"/>
            <a:ext cx="0" cy="564959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7762875" y="614045"/>
            <a:ext cx="10160" cy="566991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
          <p:cNvPicPr>
            <a:picLocks noChangeAspect="1"/>
          </p:cNvPicPr>
          <p:nvPr/>
        </p:nvPicPr>
        <p:blipFill>
          <a:blip r:embed="rId2"/>
          <a:stretch>
            <a:fillRect/>
          </a:stretch>
        </p:blipFill>
        <p:spPr>
          <a:xfrm>
            <a:off x="720725" y="647065"/>
            <a:ext cx="4706620" cy="2642235"/>
          </a:xfrm>
          <a:prstGeom prst="rect">
            <a:avLst/>
          </a:prstGeom>
        </p:spPr>
      </p:pic>
      <p:sp>
        <p:nvSpPr>
          <p:cNvPr id="5" name="Text Box 4"/>
          <p:cNvSpPr txBox="1"/>
          <p:nvPr/>
        </p:nvSpPr>
        <p:spPr>
          <a:xfrm>
            <a:off x="1119505" y="3524885"/>
            <a:ext cx="9604375" cy="1198880"/>
          </a:xfrm>
          <a:prstGeom prst="rect">
            <a:avLst/>
          </a:prstGeom>
          <a:noFill/>
        </p:spPr>
        <p:txBody>
          <a:bodyPr wrap="square" rtlCol="0">
            <a:spAutoFit/>
          </a:bodyPr>
          <a:lstStyle/>
          <a:p>
            <a:r>
              <a:rPr lang="en-US" dirty="0">
                <a:latin typeface="Sitka Display" pitchFamily="2" charset="0"/>
              </a:rPr>
              <a:t>the main aim for our project is to make people of our </a:t>
            </a:r>
            <a:r>
              <a:rPr lang="en-US" dirty="0" err="1">
                <a:latin typeface="Sitka Display" pitchFamily="2" charset="0"/>
              </a:rPr>
              <a:t>coutry</a:t>
            </a:r>
            <a:r>
              <a:rPr lang="en-US" dirty="0">
                <a:latin typeface="Sitka Display" pitchFamily="2" charset="0"/>
              </a:rPr>
              <a:t> feel safe and secure even when they are alone or with their family the can move anywhere at anytime freely and </a:t>
            </a:r>
            <a:r>
              <a:rPr lang="en-US" dirty="0" err="1">
                <a:latin typeface="Sitka Display" pitchFamily="2" charset="0"/>
              </a:rPr>
              <a:t>securly</a:t>
            </a:r>
            <a:r>
              <a:rPr lang="en-US" dirty="0">
                <a:latin typeface="Sitka Display" pitchFamily="2" charset="0"/>
              </a:rPr>
              <a:t> , and we will try our best to convert this website into an application so that </a:t>
            </a:r>
            <a:r>
              <a:rPr lang="en-US" dirty="0" err="1">
                <a:latin typeface="Sitka Display" pitchFamily="2" charset="0"/>
              </a:rPr>
              <a:t>officals</a:t>
            </a:r>
            <a:r>
              <a:rPr lang="en-US" dirty="0">
                <a:latin typeface="Sitka Display" pitchFamily="2" charset="0"/>
              </a:rPr>
              <a:t> can also get a small amount of help from our side too.</a:t>
            </a:r>
          </a:p>
        </p:txBody>
      </p:sp>
      <p:sp>
        <p:nvSpPr>
          <p:cNvPr id="6" name="Text Box 5"/>
          <p:cNvSpPr txBox="1"/>
          <p:nvPr/>
        </p:nvSpPr>
        <p:spPr>
          <a:xfrm>
            <a:off x="4827905" y="2439670"/>
            <a:ext cx="447675" cy="368300"/>
          </a:xfrm>
          <a:prstGeom prst="rect">
            <a:avLst/>
          </a:prstGeom>
          <a:noFill/>
        </p:spPr>
        <p:txBody>
          <a:bodyPr wrap="none" rtlCol="0">
            <a:spAutoFit/>
          </a:bodyPr>
          <a:lstStyle/>
          <a:p>
            <a:r>
              <a:rPr lang="en-US"/>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CONCLUSION AND FUTURE SCOPE</a:t>
            </a:r>
          </a:p>
        </p:txBody>
      </p:sp>
      <p:sp>
        <p:nvSpPr>
          <p:cNvPr id="3" name="Content Placeholder 2"/>
          <p:cNvSpPr>
            <a:spLocks noGrp="1"/>
          </p:cNvSpPr>
          <p:nvPr>
            <p:ph idx="1"/>
          </p:nvPr>
        </p:nvSpPr>
        <p:spPr/>
        <p:txBody>
          <a:bodyPr>
            <a:normAutofit/>
          </a:bodyPr>
          <a:lstStyle/>
          <a:p>
            <a:r>
              <a:rPr lang="en-US" dirty="0">
                <a:latin typeface="Sitka Display" pitchFamily="2" charset="0"/>
              </a:rPr>
              <a:t>The initial problem of classifying 6 different crime categories was a challenging multi-class classification problem, and there was not enough predictability in our initial data-set to obtain very high accuracy on it. We found that a more meaningful approach was to collapse the crime categories into fewer, larger groups, in order to find structure in the data. We got high accuracy and precision on Prediction. However, the Violent/Non-violent crime classification did not yield remarkable results with the same classifiers – this was a significantly harder classification problem. Thus, collapsing crime categories is not an obvious task and requires careful choice and consideration. Possible avenues through which to extend this work include time-series modeling of the data to understand temporal correlations in it, which can then be used to predict surges in different categories of crime. It would also be interesting to explore relationships between surges in different categories of crimes – for example, it could be the case that two or more classes of crimes surge and sink together, which would be an interesting relationship to uncover. Other areas to work on include implementing a more accurate multi-class classifier, and exploring better ways to visualize our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3"/>
          <p:cNvPicPr>
            <a:picLocks noGrp="1" noChangeAspect="1"/>
          </p:cNvPicPr>
          <p:nvPr>
            <p:ph type="pic" idx="1"/>
          </p:nvPr>
        </p:nvPicPr>
        <p:blipFill>
          <a:blip r:embed="rId2"/>
          <a:srcRect l="14983" r="14983"/>
          <a:stretch>
            <a:fillRect/>
          </a:stretch>
        </p:blipFill>
        <p:spPr>
          <a:xfrm>
            <a:off x="450272" y="237744"/>
            <a:ext cx="8531352" cy="6382512"/>
          </a:xfrm>
          <a:prstGeom prst="rect">
            <a:avLst/>
          </a:prstGeom>
        </p:spPr>
      </p:pic>
      <p:sp>
        <p:nvSpPr>
          <p:cNvPr id="5" name="Text Placeholder 4"/>
          <p:cNvSpPr>
            <a:spLocks noGrp="1"/>
          </p:cNvSpPr>
          <p:nvPr>
            <p:ph type="body" sz="half" idx="2"/>
          </p:nvPr>
        </p:nvSpPr>
        <p:spPr>
          <a:xfrm>
            <a:off x="895350" y="736600"/>
            <a:ext cx="6870065" cy="5334000"/>
          </a:xfrm>
        </p:spPr>
        <p:txBody>
          <a:bodyPr>
            <a:normAutofit fontScale="97500"/>
          </a:bodyPr>
          <a:lstStyle/>
          <a:p>
            <a:pPr algn="l"/>
            <a:r>
              <a:rPr lang="en-US" b="1" dirty="0">
                <a:solidFill>
                  <a:schemeClr val="bg1"/>
                </a:solidFill>
                <a:latin typeface="Sitka Display" pitchFamily="2" charset="0"/>
                <a:cs typeface="Times New Roman" panose="02020603050405020304" charset="0"/>
                <a:sym typeface="+mn-ea"/>
              </a:rPr>
              <a:t>Future Scope</a:t>
            </a:r>
            <a:endParaRPr lang="en-US" b="1" dirty="0">
              <a:solidFill>
                <a:schemeClr val="bg1"/>
              </a:solidFill>
              <a:latin typeface="Sitka Display" pitchFamily="2" charset="0"/>
              <a:cs typeface="Times New Roman" panose="02020603050405020304" charset="0"/>
            </a:endParaRPr>
          </a:p>
          <a:p>
            <a:pPr marL="0" indent="0" algn="l">
              <a:buNone/>
            </a:pPr>
            <a:r>
              <a:rPr lang="en-US" dirty="0">
                <a:solidFill>
                  <a:schemeClr val="bg1"/>
                </a:solidFill>
                <a:latin typeface="Sitka Display" pitchFamily="2" charset="0"/>
                <a:cs typeface="Times New Roman" panose="02020603050405020304" charset="0"/>
                <a:sym typeface="+mn-ea"/>
              </a:rPr>
              <a:t>The goal of any society shouldn’t be to just catch criminals but to prevent crimes from happening in the first place</a:t>
            </a:r>
            <a:endParaRPr lang="en-US" dirty="0">
              <a:solidFill>
                <a:schemeClr val="bg1"/>
              </a:solidFill>
              <a:latin typeface="Sitka Display" pitchFamily="2" charset="0"/>
              <a:cs typeface="Times New Roman" panose="02020603050405020304" charset="0"/>
            </a:endParaRPr>
          </a:p>
          <a:p>
            <a:pPr algn="l"/>
            <a:r>
              <a:rPr lang="en-US" b="1" dirty="0">
                <a:solidFill>
                  <a:schemeClr val="bg1"/>
                </a:solidFill>
                <a:latin typeface="Sitka Display" pitchFamily="2" charset="0"/>
                <a:cs typeface="Times New Roman" panose="02020603050405020304" charset="0"/>
                <a:sym typeface="+mn-ea"/>
              </a:rPr>
              <a:t>Predicting Future Crime Spots: </a:t>
            </a:r>
            <a:r>
              <a:rPr lang="en-US" dirty="0">
                <a:solidFill>
                  <a:schemeClr val="bg1"/>
                </a:solidFill>
                <a:latin typeface="Sitka Display" pitchFamily="2" charset="0"/>
                <a:cs typeface="Times New Roman" panose="02020603050405020304" charset="0"/>
                <a:sym typeface="+mn-ea"/>
              </a:rPr>
              <a:t>By using historical data and observing where recent crimes took place we can predict where future crimes will likely happen. For example a rash of burglaries in one area could correlate with more burglaries in surrounding areas in the near future. System highlights possible hotspots on a map the police should consider patrolling more heavily</a:t>
            </a:r>
            <a:endParaRPr lang="en-US" b="1" dirty="0">
              <a:solidFill>
                <a:schemeClr val="bg1"/>
              </a:solidFill>
              <a:latin typeface="Sitka Display" pitchFamily="2" charset="0"/>
              <a:cs typeface="Times New Roman" panose="02020603050405020304" charset="0"/>
            </a:endParaRPr>
          </a:p>
          <a:p>
            <a:pPr algn="l"/>
            <a:r>
              <a:rPr lang="en-US" b="1" dirty="0">
                <a:solidFill>
                  <a:schemeClr val="bg1"/>
                </a:solidFill>
                <a:latin typeface="Sitka Display" pitchFamily="2" charset="0"/>
                <a:cs typeface="Times New Roman" panose="02020603050405020304" charset="0"/>
              </a:rPr>
              <a:t>Predicting Who Will Commit a Crime:</a:t>
            </a:r>
            <a:r>
              <a:rPr lang="en-US" dirty="0">
                <a:solidFill>
                  <a:schemeClr val="bg1"/>
                </a:solidFill>
                <a:latin typeface="Sitka Display" pitchFamily="2" charset="0"/>
                <a:cs typeface="Times New Roman" panose="02020603050405020304" charset="0"/>
              </a:rPr>
              <a:t> Using Face Recognition to predict if a individual will commit a crime before it happens. The system will detect if there are any suspicious changes in their behavior or unusual movements. For example if an individual seems to be walking back and forth in a certain area over and over indicating they might be a pickpocket or casing the area for a future crime. It will also track individual over time.</a:t>
            </a:r>
          </a:p>
          <a:p>
            <a:pPr algn="l"/>
            <a:r>
              <a:rPr lang="en-US" b="1" dirty="0">
                <a:solidFill>
                  <a:schemeClr val="bg1"/>
                </a:solidFill>
                <a:latin typeface="Sitka Display" pitchFamily="2" charset="0"/>
                <a:cs typeface="Times New Roman" panose="02020603050405020304" charset="0"/>
              </a:rPr>
              <a:t>Pretrial Release and Parole: </a:t>
            </a:r>
            <a:r>
              <a:rPr lang="en-US" dirty="0">
                <a:solidFill>
                  <a:schemeClr val="bg1"/>
                </a:solidFill>
                <a:latin typeface="Sitka Display" pitchFamily="2" charset="0"/>
                <a:cs typeface="Times New Roman" panose="02020603050405020304" charset="0"/>
              </a:rPr>
              <a:t>After being charged with a crime, most individuals are released until they actually stand trial. In the past deciding who should be released pretrial or what an individual’s bail should be set at is mainly now done by judges using their best judgment.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APPLICATION OF PROJECT</a:t>
            </a:r>
          </a:p>
        </p:txBody>
      </p:sp>
      <p:sp>
        <p:nvSpPr>
          <p:cNvPr id="4" name="Text Placeholder 3"/>
          <p:cNvSpPr>
            <a:spLocks noGrp="1"/>
          </p:cNvSpPr>
          <p:nvPr>
            <p:ph type="body" idx="1"/>
          </p:nvPr>
        </p:nvSpPr>
        <p:spPr/>
        <p:txBody>
          <a:bodyPr/>
          <a:lstStyle/>
          <a:p>
            <a:r>
              <a:rPr lang="en-US"/>
              <a:t>Software Requirements</a:t>
            </a:r>
          </a:p>
        </p:txBody>
      </p:sp>
      <p:sp>
        <p:nvSpPr>
          <p:cNvPr id="5" name="Content Placeholder 4"/>
          <p:cNvSpPr>
            <a:spLocks noGrp="1"/>
          </p:cNvSpPr>
          <p:nvPr>
            <p:ph sz="half" idx="2"/>
          </p:nvPr>
        </p:nvSpPr>
        <p:spPr/>
        <p:txBody>
          <a:bodyPr>
            <a:normAutofit fontScale="95000" lnSpcReduction="10000"/>
          </a:bodyPr>
          <a:lstStyle/>
          <a:p>
            <a:r>
              <a:rPr lang="en-US" dirty="0">
                <a:latin typeface="Times New Roman" panose="02020603050405020304" charset="0"/>
                <a:cs typeface="Times New Roman" panose="02020603050405020304" charset="0"/>
              </a:rPr>
              <a:t> Anaconda Distribution (v5.1)  </a:t>
            </a:r>
          </a:p>
          <a:p>
            <a:r>
              <a:rPr lang="en-US" dirty="0">
                <a:latin typeface="Times New Roman" panose="02020603050405020304" charset="0"/>
                <a:cs typeface="Times New Roman" panose="02020603050405020304" charset="0"/>
              </a:rPr>
              <a:t>Python (3.6.5) </a:t>
            </a:r>
          </a:p>
          <a:p>
            <a:r>
              <a:rPr lang="en-US" dirty="0">
                <a:latin typeface="Times New Roman" panose="02020603050405020304" charset="0"/>
                <a:cs typeface="Times New Roman" panose="02020603050405020304" charset="0"/>
              </a:rPr>
              <a:t>Packages Used:</a:t>
            </a:r>
          </a:p>
          <a:p>
            <a:pPr marL="0" indent="0">
              <a:buNone/>
            </a:pPr>
            <a:r>
              <a:rPr lang="en-US" dirty="0">
                <a:latin typeface="Times New Roman" panose="02020603050405020304" charset="0"/>
                <a:cs typeface="Times New Roman" panose="02020603050405020304" charset="0"/>
              </a:rPr>
              <a:t>Flask(0.12.2);Pandas(0.22.1);</a:t>
            </a:r>
            <a:r>
              <a:rPr lang="en-US" dirty="0" err="1">
                <a:latin typeface="Times New Roman" panose="02020603050405020304" charset="0"/>
                <a:cs typeface="Times New Roman" panose="02020603050405020304" charset="0"/>
              </a:rPr>
              <a:t>Numpy</a:t>
            </a:r>
            <a:r>
              <a:rPr lang="en-US" dirty="0">
                <a:latin typeface="Times New Roman" panose="02020603050405020304" charset="0"/>
                <a:cs typeface="Times New Roman" panose="02020603050405020304" charset="0"/>
              </a:rPr>
              <a:t>(1.14.2); </a:t>
            </a:r>
            <a:r>
              <a:rPr lang="en-US" dirty="0" err="1">
                <a:latin typeface="Times New Roman" panose="02020603050405020304" charset="0"/>
                <a:cs typeface="Times New Roman" panose="02020603050405020304" charset="0"/>
              </a:rPr>
              <a:t>Sklearn</a:t>
            </a:r>
            <a:r>
              <a:rPr lang="en-US" dirty="0">
                <a:latin typeface="Times New Roman" panose="02020603050405020304" charset="0"/>
                <a:cs typeface="Times New Roman" panose="02020603050405020304" charset="0"/>
              </a:rPr>
              <a:t>(0.19.1) ; </a:t>
            </a:r>
            <a:r>
              <a:rPr lang="en-US" dirty="0" err="1">
                <a:latin typeface="Times New Roman" panose="02020603050405020304" charset="0"/>
                <a:cs typeface="Times New Roman" panose="02020603050405020304" charset="0"/>
              </a:rPr>
              <a:t>Geopy</a:t>
            </a:r>
            <a:r>
              <a:rPr lang="en-US" dirty="0">
                <a:latin typeface="Times New Roman" panose="02020603050405020304" charset="0"/>
                <a:cs typeface="Times New Roman" panose="02020603050405020304" charset="0"/>
              </a:rPr>
              <a:t> (1.13.0) </a:t>
            </a:r>
          </a:p>
          <a:p>
            <a:r>
              <a:rPr lang="en-US" dirty="0">
                <a:latin typeface="Times New Roman" panose="02020603050405020304" charset="0"/>
                <a:cs typeface="Times New Roman" panose="02020603050405020304" charset="0"/>
              </a:rPr>
              <a:t>HTML 5</a:t>
            </a:r>
          </a:p>
          <a:p>
            <a:r>
              <a:rPr lang="en-US" dirty="0">
                <a:latin typeface="Times New Roman" panose="02020603050405020304" charset="0"/>
                <a:cs typeface="Times New Roman" panose="02020603050405020304" charset="0"/>
              </a:rPr>
              <a:t>CSS 3</a:t>
            </a:r>
          </a:p>
          <a:p>
            <a:r>
              <a:rPr lang="en-US" dirty="0">
                <a:latin typeface="Times New Roman" panose="02020603050405020304" charset="0"/>
                <a:cs typeface="Times New Roman" panose="02020603050405020304" charset="0"/>
              </a:rPr>
              <a:t>Bootstrap 4</a:t>
            </a:r>
          </a:p>
          <a:p>
            <a:r>
              <a:rPr lang="en-US" dirty="0">
                <a:latin typeface="Times New Roman" panose="02020603050405020304" charset="0"/>
                <a:cs typeface="Times New Roman" panose="02020603050405020304" charset="0"/>
              </a:rPr>
              <a:t>Java Script 1.8</a:t>
            </a:r>
          </a:p>
        </p:txBody>
      </p:sp>
      <p:sp>
        <p:nvSpPr>
          <p:cNvPr id="6" name="Text Placeholder 5"/>
          <p:cNvSpPr>
            <a:spLocks noGrp="1"/>
          </p:cNvSpPr>
          <p:nvPr>
            <p:ph type="body" sz="quarter" idx="3"/>
          </p:nvPr>
        </p:nvSpPr>
        <p:spPr/>
        <p:txBody>
          <a:bodyPr/>
          <a:lstStyle/>
          <a:p>
            <a:r>
              <a:rPr lang="en-US"/>
              <a:t>Hardware Requirements</a:t>
            </a:r>
          </a:p>
        </p:txBody>
      </p:sp>
      <p:sp>
        <p:nvSpPr>
          <p:cNvPr id="7" name="Content Placeholder 6"/>
          <p:cNvSpPr>
            <a:spLocks noGrp="1"/>
          </p:cNvSpPr>
          <p:nvPr>
            <p:ph sz="quarter" idx="4"/>
          </p:nvPr>
        </p:nvSpPr>
        <p:spPr>
          <a:xfrm>
            <a:off x="6181305" y="3235007"/>
            <a:ext cx="4718304" cy="2632605"/>
          </a:xfrm>
        </p:spPr>
        <p:txBody>
          <a:bodyPr>
            <a:normAutofit fontScale="95000" lnSpcReduction="10000"/>
          </a:bodyPr>
          <a:lstStyle/>
          <a:p>
            <a:r>
              <a:rPr lang="en-US" sz="1335" dirty="0">
                <a:latin typeface="Times New Roman" panose="02020603050405020304" charset="0"/>
                <a:cs typeface="Times New Roman" panose="02020603050405020304" charset="0"/>
              </a:rPr>
              <a:t>Operating system: Windows 7 or newer, 64-bit macOS 10.9+, or Linux.</a:t>
            </a:r>
          </a:p>
          <a:p>
            <a:r>
              <a:rPr lang="en-US" sz="1335" dirty="0">
                <a:latin typeface="Times New Roman" panose="02020603050405020304" charset="0"/>
                <a:cs typeface="Times New Roman" panose="02020603050405020304" charset="0"/>
              </a:rPr>
              <a:t>System architecture: 64-bit x86, 32-bit x86 with Windows or Linux.</a:t>
            </a:r>
          </a:p>
          <a:p>
            <a:r>
              <a:rPr lang="en-US" sz="1335" dirty="0">
                <a:latin typeface="Times New Roman" panose="02020603050405020304" charset="0"/>
                <a:cs typeface="Times New Roman" panose="02020603050405020304" charset="0"/>
              </a:rPr>
              <a:t>CPU: Intel Core 2 Quad CPU Q6600 @ 2.40GHz or greater.</a:t>
            </a:r>
          </a:p>
          <a:p>
            <a:r>
              <a:rPr lang="en-US" sz="1335" dirty="0">
                <a:latin typeface="Times New Roman" panose="02020603050405020304" charset="0"/>
                <a:cs typeface="Times New Roman" panose="02020603050405020304" charset="0"/>
              </a:rPr>
              <a:t>RAM: 4 GB or greater.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2037481"/>
          </a:xfrm>
        </p:spPr>
        <p:txBody>
          <a:bodyPr>
            <a:normAutofit/>
          </a:bodyPr>
          <a:lstStyle/>
          <a:p>
            <a:r>
              <a:rPr lang="en-US" dirty="0"/>
              <a:t>Crime Rate Prediction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p:txBody>
          <a:bodyPr>
            <a:noAutofit/>
          </a:bodyPr>
          <a:lstStyle/>
          <a:p>
            <a:pPr marL="342900" indent="-342900">
              <a:buAutoNum type="arabicPeriod"/>
            </a:pPr>
            <a:r>
              <a:rPr lang="en-US" sz="1300" dirty="0">
                <a:latin typeface="Times New Roman" panose="02020603050405020304" charset="0"/>
                <a:cs typeface="Times New Roman" panose="02020603050405020304" charset="0"/>
              </a:rPr>
              <a:t>Gujarat Police Department, 2023. Annual Crime Report: Crime Trends and Statistics in Gujarat. Available at: </a:t>
            </a:r>
            <a:r>
              <a:rPr lang="en-US" sz="1300" dirty="0">
                <a:solidFill>
                  <a:srgbClr val="0070C0"/>
                </a:solidFill>
                <a:latin typeface="Times New Roman" panose="02020603050405020304" charset="0"/>
                <a:cs typeface="Times New Roman" panose="02020603050405020304" charset="0"/>
                <a:hlinkClick r:id="rId2">
                  <a:extLst>
                    <a:ext uri="{A12FA001-AC4F-418D-AE19-62706E023703}">
                      <ahyp:hlinkClr xmlns:ahyp="http://schemas.microsoft.com/office/drawing/2018/hyperlinkcolor" val="tx"/>
                    </a:ext>
                  </a:extLst>
                </a:hlinkClick>
              </a:rPr>
              <a:t>https://gujaratpolice.gov.in</a:t>
            </a:r>
            <a:endParaRPr lang="en-US" sz="1300" dirty="0">
              <a:solidFill>
                <a:srgbClr val="0070C0"/>
              </a:solidFill>
              <a:latin typeface="Times New Roman" panose="02020603050405020304" charset="0"/>
              <a:cs typeface="Times New Roman" panose="02020603050405020304" charset="0"/>
            </a:endParaRPr>
          </a:p>
          <a:p>
            <a:pPr marL="342900" indent="-342900">
              <a:buAutoNum type="arabicPeriod"/>
            </a:pPr>
            <a:r>
              <a:rPr lang="en-US" sz="1300" dirty="0">
                <a:latin typeface="Times New Roman" panose="02020603050405020304" charset="0"/>
                <a:cs typeface="Times New Roman" panose="02020603050405020304" charset="0"/>
              </a:rPr>
              <a:t>Shah, </a:t>
            </a:r>
            <a:r>
              <a:rPr lang="en-US" sz="1300" dirty="0" err="1">
                <a:latin typeface="Times New Roman" panose="02020603050405020304" charset="0"/>
                <a:cs typeface="Times New Roman" panose="02020603050405020304" charset="0"/>
              </a:rPr>
              <a:t>Neerav</a:t>
            </a:r>
            <a:r>
              <a:rPr lang="en-US" sz="1300" dirty="0">
                <a:latin typeface="Times New Roman" panose="02020603050405020304" charset="0"/>
                <a:cs typeface="Times New Roman" panose="02020603050405020304" charset="0"/>
              </a:rPr>
              <a:t>, 2022. Predictive Analytics in Gujarat: Machine Learning Approaches for Crime Hotspot Identification, Journal of Indian Law and Crime Analytics, Vol. 4, pp. 110-125.</a:t>
            </a:r>
          </a:p>
          <a:p>
            <a:pPr marL="342900" indent="-342900">
              <a:buAutoNum type="arabicPeriod"/>
            </a:pPr>
            <a:r>
              <a:rPr lang="en-US" sz="1300" dirty="0">
                <a:latin typeface="Times New Roman" panose="02020603050405020304" charset="0"/>
                <a:cs typeface="Times New Roman" panose="02020603050405020304" charset="0"/>
              </a:rPr>
              <a:t>Joshi, Harish, 2021. Urban Crime in Gujarat: A Statistical Approach to Crime Prediction, Proceedings of the 15th National Conference on Data Science.</a:t>
            </a:r>
          </a:p>
          <a:p>
            <a:pPr marL="342900" indent="-342900">
              <a:buAutoNum type="arabicPeriod"/>
            </a:pPr>
            <a:r>
              <a:rPr lang="en-US" sz="1300" dirty="0">
                <a:latin typeface="Times New Roman" panose="02020603050405020304" charset="0"/>
                <a:cs typeface="Times New Roman" panose="02020603050405020304" charset="0"/>
              </a:rPr>
              <a:t>Government of Gujarat, 2020. VISHWAS CCTV Project and Crime Prevention Strategies, Official Government Publication, Ministry of Home Affairs.</a:t>
            </a:r>
          </a:p>
          <a:p>
            <a:pPr marL="342900" indent="-342900">
              <a:buAutoNum type="arabicPeriod"/>
            </a:pPr>
            <a:r>
              <a:rPr lang="en-US" sz="1300" dirty="0">
                <a:latin typeface="Times New Roman" panose="02020603050405020304" charset="0"/>
                <a:cs typeface="Times New Roman" panose="02020603050405020304" charset="0"/>
              </a:rPr>
              <a:t> Patel, Vinod, 2019. Demographic Influences on Crime Rates in Gujarat: A Spatial Data Mining Approach, Journal of Public Safety and Policy Research, Vol. 7, Issue 3.</a:t>
            </a:r>
          </a:p>
          <a:p>
            <a:pPr marL="342900" indent="-342900">
              <a:buAutoNum type="arabicPeriod"/>
            </a:pPr>
            <a:r>
              <a:rPr lang="en-US" sz="1300" dirty="0">
                <a:latin typeface="Times New Roman" panose="02020603050405020304" charset="0"/>
                <a:cs typeface="Times New Roman" panose="02020603050405020304" charset="0"/>
              </a:rPr>
              <a:t>Rao, Karthik, 2018. Drug-Related Offenses and Public Safety in Gujarat: Data-Driven Insights, Applied Social Studies Research Journal.</a:t>
            </a:r>
          </a:p>
          <a:p>
            <a:pPr marL="342900" indent="-342900">
              <a:buAutoNum type="arabicPeriod"/>
            </a:pPr>
            <a:r>
              <a:rPr lang="en-US" sz="1300" dirty="0">
                <a:latin typeface="Times New Roman" panose="02020603050405020304" charset="0"/>
                <a:cs typeface="Times New Roman" panose="02020603050405020304" charset="0"/>
              </a:rPr>
              <a:t>Mehta, Priya, 2017. Urbanization and Crime: A Study of Ahmedabad and Surat, Indian Journal of Criminology and Data Science.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p:cNvPicPr>
          <p:nvPr/>
        </p:nvPicPr>
        <p:blipFill>
          <a:blip r:embed="rId2"/>
          <a:stretch>
            <a:fillRect/>
          </a:stretch>
        </p:blipFill>
        <p:spPr>
          <a:xfrm>
            <a:off x="1764665" y="1007745"/>
            <a:ext cx="8663305" cy="4805680"/>
          </a:xfrm>
          <a:prstGeom prst="rect">
            <a:avLst/>
          </a:prstGeom>
        </p:spPr>
      </p:pic>
      <p:pic>
        <p:nvPicPr>
          <p:cNvPr id="2" name="Picture 1" descr="4"/>
          <p:cNvPicPr>
            <a:picLocks noChangeAspect="1"/>
          </p:cNvPicPr>
          <p:nvPr/>
        </p:nvPicPr>
        <p:blipFill>
          <a:blip r:embed="rId3"/>
          <a:stretch>
            <a:fillRect/>
          </a:stretch>
        </p:blipFill>
        <p:spPr>
          <a:xfrm>
            <a:off x="4827905" y="3919855"/>
            <a:ext cx="2901315" cy="998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u="sng" dirty="0">
                <a:latin typeface="Times New Roman" panose="02020603050405020304" charset="0"/>
                <a:cs typeface="Times New Roman" panose="02020603050405020304" charset="0"/>
              </a:rPr>
              <a:t>Predictive Analytics Project</a:t>
            </a:r>
            <a:br>
              <a:rPr lang="en-US" altLang="en-IN" dirty="0">
                <a:latin typeface="Times New Roman" panose="02020603050405020304" charset="0"/>
                <a:cs typeface="Times New Roman" panose="02020603050405020304" charset="0"/>
              </a:rPr>
            </a:br>
            <a:r>
              <a:rPr lang="en-US" altLang="en-IN" dirty="0">
                <a:latin typeface="Times New Roman" panose="02020603050405020304" charset="0"/>
                <a:cs typeface="Times New Roman" panose="02020603050405020304" charset="0"/>
              </a:rPr>
              <a:t>Crime Rate Prediction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1131712"/>
              </p:ext>
            </p:extLst>
          </p:nvPr>
        </p:nvGraphicFramePr>
        <p:xfrm>
          <a:off x="1066800" y="2103438"/>
          <a:ext cx="10058398" cy="1955165"/>
        </p:xfrm>
        <a:graphic>
          <a:graphicData uri="http://schemas.openxmlformats.org/drawingml/2006/table">
            <a:tbl>
              <a:tblPr firstRow="1" bandRow="1">
                <a:tableStyleId>{5C22544A-7EE6-4342-B048-85BDC9FD1C3A}</a:tableStyleId>
              </a:tblPr>
              <a:tblGrid>
                <a:gridCol w="2340307">
                  <a:extLst>
                    <a:ext uri="{9D8B030D-6E8A-4147-A177-3AD203B41FA5}">
                      <a16:colId xmlns:a16="http://schemas.microsoft.com/office/drawing/2014/main" val="20000"/>
                    </a:ext>
                  </a:extLst>
                </a:gridCol>
                <a:gridCol w="2378890">
                  <a:extLst>
                    <a:ext uri="{9D8B030D-6E8A-4147-A177-3AD203B41FA5}">
                      <a16:colId xmlns:a16="http://schemas.microsoft.com/office/drawing/2014/main" val="20001"/>
                    </a:ext>
                  </a:extLst>
                </a:gridCol>
                <a:gridCol w="2302389">
                  <a:extLst>
                    <a:ext uri="{9D8B030D-6E8A-4147-A177-3AD203B41FA5}">
                      <a16:colId xmlns:a16="http://schemas.microsoft.com/office/drawing/2014/main" val="20002"/>
                    </a:ext>
                  </a:extLst>
                </a:gridCol>
                <a:gridCol w="3036812">
                  <a:extLst>
                    <a:ext uri="{9D8B030D-6E8A-4147-A177-3AD203B41FA5}">
                      <a16:colId xmlns:a16="http://schemas.microsoft.com/office/drawing/2014/main" val="20003"/>
                    </a:ext>
                  </a:extLst>
                </a:gridCol>
              </a:tblGrid>
              <a:tr h="381000">
                <a:tc>
                  <a:txBody>
                    <a:bodyPr/>
                    <a:lstStyle/>
                    <a:p>
                      <a:pPr algn="ctr">
                        <a:buNone/>
                      </a:pPr>
                      <a:r>
                        <a:rPr lang="en-US" sz="2000">
                          <a:latin typeface="Times New Roman" panose="02020603050405020304" charset="0"/>
                          <a:cs typeface="Times New Roman" panose="02020603050405020304" charset="0"/>
                        </a:rPr>
                        <a:t>Member’s Name</a:t>
                      </a:r>
                    </a:p>
                  </a:txBody>
                  <a:tcPr marL="95794" marR="95794"/>
                </a:tc>
                <a:tc>
                  <a:txBody>
                    <a:bodyPr/>
                    <a:lstStyle/>
                    <a:p>
                      <a:pPr algn="ctr">
                        <a:buNone/>
                      </a:pPr>
                      <a:r>
                        <a:rPr lang="en-US" sz="2000" dirty="0">
                          <a:latin typeface="Times New Roman" panose="02020603050405020304" charset="0"/>
                          <a:cs typeface="Times New Roman" panose="02020603050405020304" charset="0"/>
                        </a:rPr>
                        <a:t>Roll Number</a:t>
                      </a:r>
                    </a:p>
                  </a:txBody>
                  <a:tcPr marL="95794" marR="95794"/>
                </a:tc>
                <a:tc>
                  <a:txBody>
                    <a:bodyPr/>
                    <a:lstStyle/>
                    <a:p>
                      <a:pPr algn="ctr">
                        <a:buNone/>
                      </a:pPr>
                      <a:r>
                        <a:rPr lang="en-US" sz="2000" dirty="0">
                          <a:latin typeface="Times New Roman" panose="02020603050405020304" charset="0"/>
                          <a:cs typeface="Times New Roman" panose="02020603050405020304" charset="0"/>
                        </a:rPr>
                        <a:t>Sap ID</a:t>
                      </a:r>
                    </a:p>
                    <a:p>
                      <a:pPr algn="ctr">
                        <a:buNone/>
                      </a:pPr>
                      <a:endParaRPr lang="en-US" sz="2000" dirty="0">
                        <a:latin typeface="Times New Roman" panose="02020603050405020304" charset="0"/>
                        <a:cs typeface="Times New Roman" panose="02020603050405020304" charset="0"/>
                      </a:endParaRPr>
                    </a:p>
                  </a:txBody>
                  <a:tcPr marL="95794" marR="95794"/>
                </a:tc>
                <a:tc>
                  <a:txBody>
                    <a:bodyPr/>
                    <a:lstStyle/>
                    <a:p>
                      <a:pPr algn="ctr">
                        <a:buNone/>
                      </a:pPr>
                      <a:r>
                        <a:rPr lang="en-US" sz="2000">
                          <a:latin typeface="Times New Roman" panose="02020603050405020304" charset="0"/>
                          <a:cs typeface="Times New Roman" panose="02020603050405020304" charset="0"/>
                        </a:rPr>
                        <a:t>Branch</a:t>
                      </a:r>
                    </a:p>
                  </a:txBody>
                  <a:tcPr marL="95794" marR="95794"/>
                </a:tc>
                <a:extLst>
                  <a:ext uri="{0D108BD9-81ED-4DB2-BD59-A6C34878D82A}">
                    <a16:rowId xmlns:a16="http://schemas.microsoft.com/office/drawing/2014/main" val="10000"/>
                  </a:ext>
                </a:extLst>
              </a:tr>
              <a:tr h="381000">
                <a:tc>
                  <a:txBody>
                    <a:bodyPr/>
                    <a:lstStyle/>
                    <a:p>
                      <a:pPr algn="ctr">
                        <a:buNone/>
                      </a:pPr>
                      <a:r>
                        <a:rPr lang="en-US" dirty="0">
                          <a:latin typeface="Times New Roman" panose="02020603050405020304" charset="0"/>
                          <a:cs typeface="Times New Roman" panose="02020603050405020304" charset="0"/>
                        </a:rPr>
                        <a:t>Suraj </a:t>
                      </a:r>
                      <a:r>
                        <a:rPr lang="en-US" dirty="0" err="1">
                          <a:latin typeface="Times New Roman" panose="02020603050405020304" charset="0"/>
                          <a:cs typeface="Times New Roman" panose="02020603050405020304" charset="0"/>
                        </a:rPr>
                        <a:t>Tuteja</a:t>
                      </a:r>
                      <a:endParaRPr lang="en-US" dirty="0">
                        <a:latin typeface="Times New Roman" panose="02020603050405020304" charset="0"/>
                        <a:cs typeface="Times New Roman" panose="02020603050405020304" charset="0"/>
                      </a:endParaRPr>
                    </a:p>
                  </a:txBody>
                  <a:tcPr marL="95794" marR="95794"/>
                </a:tc>
                <a:tc>
                  <a:txBody>
                    <a:bodyPr/>
                    <a:lstStyle/>
                    <a:p>
                      <a:pPr algn="ctr">
                        <a:buNone/>
                      </a:pPr>
                      <a:r>
                        <a:rPr lang="en-US" dirty="0">
                          <a:latin typeface="Times New Roman" panose="02020603050405020304" charset="0"/>
                          <a:cs typeface="Times New Roman" panose="02020603050405020304" charset="0"/>
                        </a:rPr>
                        <a:t>R2142221174</a:t>
                      </a:r>
                    </a:p>
                  </a:txBody>
                  <a:tcPr marL="95794" marR="95794"/>
                </a:tc>
                <a:tc>
                  <a:txBody>
                    <a:bodyPr/>
                    <a:lstStyle/>
                    <a:p>
                      <a:pPr algn="ctr">
                        <a:buNone/>
                      </a:pPr>
                      <a:r>
                        <a:rPr lang="en-US" dirty="0">
                          <a:latin typeface="Times New Roman" panose="02020603050405020304" charset="0"/>
                          <a:cs typeface="Times New Roman" panose="02020603050405020304" charset="0"/>
                        </a:rPr>
                        <a:t>500109573</a:t>
                      </a:r>
                    </a:p>
                  </a:txBody>
                  <a:tcPr marL="95794" marR="95794"/>
                </a:tc>
                <a:tc>
                  <a:txBody>
                    <a:bodyPr/>
                    <a:lstStyle/>
                    <a:p>
                      <a:pPr algn="ctr">
                        <a:buNone/>
                      </a:pPr>
                      <a:r>
                        <a:rPr lang="en-US" dirty="0">
                          <a:latin typeface="Times New Roman" panose="02020603050405020304" charset="0"/>
                          <a:cs typeface="Times New Roman" panose="02020603050405020304" charset="0"/>
                        </a:rPr>
                        <a:t>AIML(B9 Non-Hons)</a:t>
                      </a:r>
                    </a:p>
                  </a:txBody>
                  <a:tcPr marL="95794" marR="95794"/>
                </a:tc>
                <a:extLst>
                  <a:ext uri="{0D108BD9-81ED-4DB2-BD59-A6C34878D82A}">
                    <a16:rowId xmlns:a16="http://schemas.microsoft.com/office/drawing/2014/main" val="10001"/>
                  </a:ext>
                </a:extLst>
              </a:tr>
              <a:tr h="492125">
                <a:tc>
                  <a:txBody>
                    <a:bodyPr/>
                    <a:lstStyle/>
                    <a:p>
                      <a:pPr algn="ctr">
                        <a:buNone/>
                      </a:pPr>
                      <a:r>
                        <a:rPr lang="en-US" dirty="0" err="1">
                          <a:latin typeface="Times New Roman" panose="02020603050405020304" charset="0"/>
                          <a:cs typeface="Times New Roman" panose="02020603050405020304" charset="0"/>
                        </a:rPr>
                        <a:t>Aaditya</a:t>
                      </a:r>
                      <a:r>
                        <a:rPr lang="en-US" dirty="0">
                          <a:latin typeface="Times New Roman" panose="02020603050405020304" charset="0"/>
                          <a:cs typeface="Times New Roman" panose="02020603050405020304" charset="0"/>
                        </a:rPr>
                        <a:t> Vikram Joshi</a:t>
                      </a:r>
                    </a:p>
                  </a:txBody>
                  <a:tcPr marL="95794" marR="95794"/>
                </a:tc>
                <a:tc>
                  <a:txBody>
                    <a:bodyPr/>
                    <a:lstStyle/>
                    <a:p>
                      <a:pPr algn="ctr">
                        <a:buNone/>
                      </a:pPr>
                      <a:r>
                        <a:rPr lang="en-US" dirty="0">
                          <a:latin typeface="Times New Roman" panose="02020603050405020304" charset="0"/>
                          <a:cs typeface="Times New Roman" panose="02020603050405020304" charset="0"/>
                        </a:rPr>
                        <a:t>R2142220378</a:t>
                      </a:r>
                    </a:p>
                  </a:txBody>
                  <a:tcPr marL="95794" marR="95794"/>
                </a:tc>
                <a:tc>
                  <a:txBody>
                    <a:bodyPr/>
                    <a:lstStyle/>
                    <a:p>
                      <a:pPr algn="ctr">
                        <a:buNone/>
                      </a:pPr>
                      <a:r>
                        <a:rPr lang="en-US" dirty="0">
                          <a:latin typeface="Times New Roman" panose="02020603050405020304" charset="0"/>
                          <a:cs typeface="Times New Roman" panose="02020603050405020304" charset="0"/>
                        </a:rPr>
                        <a:t>500105913</a:t>
                      </a:r>
                    </a:p>
                  </a:txBody>
                  <a:tcPr marL="95794" marR="95794"/>
                </a:tc>
                <a:tc>
                  <a:txBody>
                    <a:bodyPr/>
                    <a:lstStyle/>
                    <a:p>
                      <a:pPr algn="ctr">
                        <a:buNone/>
                      </a:pPr>
                      <a:r>
                        <a:rPr lang="en-US" dirty="0">
                          <a:latin typeface="Times New Roman" panose="02020603050405020304" charset="0"/>
                          <a:cs typeface="Times New Roman" panose="02020603050405020304" charset="0"/>
                        </a:rPr>
                        <a:t>AIML(B9 Non-Hons)</a:t>
                      </a:r>
                    </a:p>
                  </a:txBody>
                  <a:tcPr marL="95794" marR="95794"/>
                </a:tc>
                <a:extLst>
                  <a:ext uri="{0D108BD9-81ED-4DB2-BD59-A6C34878D82A}">
                    <a16:rowId xmlns:a16="http://schemas.microsoft.com/office/drawing/2014/main" val="10002"/>
                  </a:ext>
                </a:extLst>
              </a:tr>
              <a:tr h="381000">
                <a:tc>
                  <a:txBody>
                    <a:bodyPr/>
                    <a:lstStyle/>
                    <a:p>
                      <a:pPr algn="ctr">
                        <a:buNone/>
                      </a:pPr>
                      <a:r>
                        <a:rPr lang="en-US" dirty="0">
                          <a:latin typeface="Times New Roman" panose="02020603050405020304" charset="0"/>
                          <a:cs typeface="Times New Roman" panose="02020603050405020304" charset="0"/>
                        </a:rPr>
                        <a:t>Harshvardhan Singh</a:t>
                      </a:r>
                    </a:p>
                  </a:txBody>
                  <a:tcPr marL="95794" marR="95794"/>
                </a:tc>
                <a:tc>
                  <a:txBody>
                    <a:bodyPr/>
                    <a:lstStyle/>
                    <a:p>
                      <a:pPr algn="ctr">
                        <a:buNone/>
                      </a:pPr>
                      <a:r>
                        <a:rPr lang="en-US" dirty="0">
                          <a:latin typeface="Times New Roman" panose="02020603050405020304" charset="0"/>
                          <a:cs typeface="Times New Roman" panose="02020603050405020304" charset="0"/>
                        </a:rPr>
                        <a:t>R2142220918</a:t>
                      </a:r>
                    </a:p>
                  </a:txBody>
                  <a:tcPr marL="95794" marR="95794"/>
                </a:tc>
                <a:tc>
                  <a:txBody>
                    <a:bodyPr/>
                    <a:lstStyle/>
                    <a:p>
                      <a:pPr algn="ctr">
                        <a:buNone/>
                      </a:pPr>
                      <a:r>
                        <a:rPr lang="en-US" dirty="0">
                          <a:latin typeface="Times New Roman" panose="02020603050405020304" charset="0"/>
                          <a:cs typeface="Times New Roman" panose="02020603050405020304" charset="0"/>
                        </a:rPr>
                        <a:t>500106133</a:t>
                      </a:r>
                    </a:p>
                  </a:txBody>
                  <a:tcPr marL="95794" marR="95794"/>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charset="0"/>
                          <a:cs typeface="Times New Roman" panose="02020603050405020304" charset="0"/>
                        </a:rPr>
                        <a:t>AIML(B9 Non-Hons)</a:t>
                      </a:r>
                    </a:p>
                  </a:txBody>
                  <a:tcPr marL="95794" marR="95794"/>
                </a:tc>
                <a:extLst>
                  <a:ext uri="{0D108BD9-81ED-4DB2-BD59-A6C34878D82A}">
                    <a16:rowId xmlns:a16="http://schemas.microsoft.com/office/drawing/2014/main" val="10004"/>
                  </a:ext>
                </a:extLst>
              </a:tr>
            </a:tbl>
          </a:graphicData>
        </a:graphic>
      </p:graphicFrame>
      <p:sp>
        <p:nvSpPr>
          <p:cNvPr id="5" name="Text Box 4"/>
          <p:cNvSpPr txBox="1"/>
          <p:nvPr/>
        </p:nvSpPr>
        <p:spPr>
          <a:xfrm>
            <a:off x="4214495" y="5358765"/>
            <a:ext cx="4170045" cy="706755"/>
          </a:xfrm>
          <a:prstGeom prst="rect">
            <a:avLst/>
          </a:prstGeom>
          <a:noFill/>
        </p:spPr>
        <p:txBody>
          <a:bodyPr wrap="square" rtlCol="0">
            <a:spAutoFit/>
          </a:bodyPr>
          <a:lstStyle/>
          <a:p>
            <a:pPr algn="ctr"/>
            <a:r>
              <a:rPr lang="en-US" sz="2000" b="1" u="sng" dirty="0"/>
              <a:t>Under the guidance of</a:t>
            </a:r>
          </a:p>
          <a:p>
            <a:pPr algn="ctr"/>
            <a:r>
              <a:rPr lang="en-US" sz="2000" b="1" u="sng" dirty="0"/>
              <a:t>Dr. </a:t>
            </a:r>
            <a:r>
              <a:rPr lang="en-US" sz="2000" b="1" u="sng" dirty="0" err="1"/>
              <a:t>Achala</a:t>
            </a:r>
            <a:r>
              <a:rPr lang="en-US" sz="2000" b="1" u="sng" dirty="0"/>
              <a:t> Shakya</a:t>
            </a:r>
          </a:p>
        </p:txBody>
      </p:sp>
      <p:sp>
        <p:nvSpPr>
          <p:cNvPr id="6" name="Text Box 5"/>
          <p:cNvSpPr txBox="1"/>
          <p:nvPr/>
        </p:nvSpPr>
        <p:spPr>
          <a:xfrm>
            <a:off x="10525036" y="5697220"/>
            <a:ext cx="1026884" cy="369332"/>
          </a:xfrm>
          <a:prstGeom prst="rect">
            <a:avLst/>
          </a:prstGeom>
          <a:noFill/>
        </p:spPr>
        <p:txBody>
          <a:bodyPr wrap="none" rtlCol="0">
            <a:spAutoFit/>
          </a:bodyPr>
          <a:lstStyle/>
          <a:p>
            <a:pPr algn="r"/>
            <a:r>
              <a:rPr lang="en-US" b="1" dirty="0">
                <a:latin typeface="Times New Roman" panose="02020603050405020304" charset="0"/>
                <a:cs typeface="Times New Roman" panose="02020603050405020304" charset="0"/>
              </a:rPr>
              <a:t>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31190"/>
            <a:ext cx="9601200" cy="1155700"/>
          </a:xfrm>
        </p:spPr>
        <p:txBody>
          <a:bodyPr>
            <a:normAutofit/>
          </a:bodyPr>
          <a:lstStyle/>
          <a:p>
            <a:r>
              <a:rPr lang="en-US" sz="4400" b="1" u="sng" dirty="0">
                <a:latin typeface="Times New Roman" panose="02020603050405020304" charset="0"/>
                <a:cs typeface="Times New Roman" panose="02020603050405020304" charset="0"/>
              </a:rPr>
              <a:t>CONTENTS</a:t>
            </a:r>
          </a:p>
        </p:txBody>
      </p:sp>
      <p:sp>
        <p:nvSpPr>
          <p:cNvPr id="3" name="Content Placeholder 2"/>
          <p:cNvSpPr>
            <a:spLocks noGrp="1"/>
          </p:cNvSpPr>
          <p:nvPr>
            <p:ph idx="1"/>
          </p:nvPr>
        </p:nvSpPr>
        <p:spPr>
          <a:xfrm>
            <a:off x="1295400" y="2445385"/>
            <a:ext cx="9601200" cy="3780155"/>
          </a:xfrm>
        </p:spPr>
        <p:txBody>
          <a:bodyPr>
            <a:noAutofit/>
          </a:bodyPr>
          <a:lstStyle/>
          <a:p>
            <a:r>
              <a:rPr lang="en-US" sz="1900" b="1" dirty="0">
                <a:latin typeface="Times New Roman" panose="02020603050405020304" charset="0"/>
                <a:cs typeface="Times New Roman" panose="02020603050405020304" charset="0"/>
              </a:rPr>
              <a:t>Introduction</a:t>
            </a:r>
          </a:p>
          <a:p>
            <a:r>
              <a:rPr lang="en-US" sz="1900" b="1" dirty="0">
                <a:latin typeface="Times New Roman" panose="02020603050405020304" charset="0"/>
                <a:cs typeface="Times New Roman" panose="02020603050405020304" charset="0"/>
              </a:rPr>
              <a:t>Motivation</a:t>
            </a:r>
          </a:p>
          <a:p>
            <a:r>
              <a:rPr lang="en-US" sz="1900" b="1" dirty="0">
                <a:latin typeface="Times New Roman" panose="02020603050405020304" charset="0"/>
                <a:cs typeface="Times New Roman" panose="02020603050405020304" charset="0"/>
              </a:rPr>
              <a:t>Literature Review</a:t>
            </a:r>
          </a:p>
          <a:p>
            <a:r>
              <a:rPr lang="en-US" sz="1900" b="1" dirty="0">
                <a:latin typeface="Times New Roman" panose="02020603050405020304" charset="0"/>
                <a:cs typeface="Times New Roman" panose="02020603050405020304" charset="0"/>
              </a:rPr>
              <a:t>Problem Statement</a:t>
            </a:r>
          </a:p>
          <a:p>
            <a:r>
              <a:rPr lang="en-US" sz="1900" b="1" dirty="0">
                <a:latin typeface="Times New Roman" panose="02020603050405020304" charset="0"/>
                <a:cs typeface="Times New Roman" panose="02020603050405020304" charset="0"/>
              </a:rPr>
              <a:t>Objective</a:t>
            </a:r>
          </a:p>
          <a:p>
            <a:r>
              <a:rPr lang="en-US" sz="1900" b="1" dirty="0">
                <a:latin typeface="Times New Roman" panose="02020603050405020304" charset="0"/>
                <a:cs typeface="Times New Roman" panose="02020603050405020304" charset="0"/>
              </a:rPr>
              <a:t>Methodology</a:t>
            </a:r>
          </a:p>
          <a:p>
            <a:r>
              <a:rPr lang="en-US" sz="1900" b="1" dirty="0">
                <a:latin typeface="Times New Roman" panose="02020603050405020304" charset="0"/>
                <a:cs typeface="Times New Roman" panose="02020603050405020304" charset="0"/>
              </a:rPr>
              <a:t>Result and Discussion</a:t>
            </a:r>
          </a:p>
          <a:p>
            <a:r>
              <a:rPr lang="en-US" sz="1900" b="1" dirty="0">
                <a:latin typeface="Times New Roman" panose="02020603050405020304" charset="0"/>
                <a:cs typeface="Times New Roman" panose="02020603050405020304" charset="0"/>
              </a:rPr>
              <a:t>Conclusion and Future scope, Application of project</a:t>
            </a:r>
          </a:p>
          <a:p>
            <a:r>
              <a:rPr lang="en-US" sz="1900" b="1" dirty="0">
                <a:latin typeface="Times New Roman" panose="02020603050405020304" charset="0"/>
                <a:cs typeface="Times New Roman" panose="02020603050405020304" charset="0"/>
              </a:rPr>
              <a:t>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4400" b="1" u="sng"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p:txBody>
          <a:bodyPr>
            <a:normAutofit fontScale="95000" lnSpcReduction="10000"/>
          </a:bodyPr>
          <a:lstStyle/>
          <a:p>
            <a:r>
              <a:rPr lang="en-US" altLang="en-IN" sz="2500" dirty="0">
                <a:latin typeface="Times New Roman" panose="02020603050405020304" charset="0"/>
                <a:cs typeface="Times New Roman" panose="02020603050405020304" charset="0"/>
              </a:rPr>
              <a:t>As our project is all about prediction and analysis of crime ,to be better  prepared to respond to criminal activity, it is important to understand patterns in crime. In our project, we analyze crime data from the city of Gujrat, scraped from publicly available website of Gujrat Police and from the research papers through google.</a:t>
            </a:r>
          </a:p>
          <a:p>
            <a:r>
              <a:rPr lang="en-US" altLang="en-IN" sz="2500" dirty="0">
                <a:latin typeface="Times New Roman" panose="02020603050405020304" charset="0"/>
                <a:cs typeface="Times New Roman" panose="02020603050405020304" charset="0"/>
              </a:rPr>
              <a:t>A better understanding of crime is beneficial in multiple ways: it can lead to targeted and sensitive practices by law enforcement authorities to mitigate crime, and more concerted efforts by citizens and authorities to create healthy neighborhood environments. With the advent of the Big Data era and the availability of fast, efficient algorithms for data analysis, understanding patterns in crime from data is an active and growing field of 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latin typeface="Times New Roman" panose="02020603050405020304" charset="0"/>
                <a:cs typeface="Times New Roman" panose="02020603050405020304" charset="0"/>
              </a:rPr>
              <a:t>MOTIVATION</a:t>
            </a:r>
          </a:p>
        </p:txBody>
      </p:sp>
      <p:sp>
        <p:nvSpPr>
          <p:cNvPr id="3" name="Content Placeholder 2"/>
          <p:cNvSpPr>
            <a:spLocks noGrp="1"/>
          </p:cNvSpPr>
          <p:nvPr>
            <p:ph idx="1"/>
          </p:nvPr>
        </p:nvSpPr>
        <p:spPr/>
        <p:txBody>
          <a:bodyPr>
            <a:noAutofit/>
          </a:bodyPr>
          <a:lstStyle/>
          <a:p>
            <a:pPr marL="0" indent="0">
              <a:buNone/>
            </a:pPr>
            <a:r>
              <a:rPr lang="en-US" sz="2400" dirty="0">
                <a:latin typeface="Times New Roman" panose="02020603050405020304" charset="0"/>
                <a:cs typeface="Times New Roman" panose="02020603050405020304" charset="0"/>
              </a:rPr>
              <a:t>With Gujarat experiencing a rise in custodial deaths, crimes against women, and drug-related offenses, there is growing concern about public safety. Cities like Ahmedabad and Surat report some of the highest crime rates in the country, despite a decline in the overall crime rate. Urbanization has fueled these challenges, including theft, sexual violence, and trafficking. However, initiatives like the VISHWAS CCTV project have shown promise in crime prevention. This project aims to use machine learning to predict crime patterns, helping law enforcement act before crimes happen and improve safety across cities.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LITERATURE REVIEW</a:t>
            </a:r>
          </a:p>
        </p:txBody>
      </p:sp>
      <p:sp>
        <p:nvSpPr>
          <p:cNvPr id="3" name="Content Placeholder 2"/>
          <p:cNvSpPr>
            <a:spLocks noGrp="1"/>
          </p:cNvSpPr>
          <p:nvPr>
            <p:ph idx="1"/>
          </p:nvPr>
        </p:nvSpPr>
        <p:spPr/>
        <p:txBody>
          <a:bodyPr>
            <a:normAutofit/>
          </a:bodyPr>
          <a:lstStyle/>
          <a:p>
            <a:r>
              <a:rPr lang="en-US" dirty="0">
                <a:latin typeface="Times New Roman" panose="02020603050405020304" charset="0"/>
                <a:cs typeface="Times New Roman" panose="02020603050405020304" charset="0"/>
              </a:rPr>
              <a:t>There is a great deal of literature on crime prediction, both scientific and lay. Much of the scientific literature on crime prediction has focused on the development of statistical models that can be used to predict crime rates in specific geographic areas. These models typically take into account a variety of factors, including population density, demographics, economic conditions, and the like. While such models can be quite accurate, they are often criticized for being too general and for failing to take into account the specific circumstances of individual crimes.</a:t>
            </a: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lay literature on crime prediction is often much more speculative, and often focuses on the idea of using psychological profiling to predict who is likely to commit a crime. This approach has been popularized in books and movies, but has little scientific basis.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33450" y="1155065"/>
            <a:ext cx="10325735" cy="470789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Times New Roman" panose="02020603050405020304" charset="0"/>
                <a:cs typeface="Times New Roman" panose="02020603050405020304" charset="0"/>
              </a:rPr>
              <a:t>Shiju Sathyadevan, Devan M.S, proposed that Day by day the crime rate is increasing considerably. Crime cannot be predicted since it is neither systematic nor random. Also the modern technologies and hi-tech methods help criminals in achieving their misdeeds. According to Crime Records Bureau crimes like burglary, arson etc have been decreased while crimes like murder, sex abuse, gang rape etc have been increased. Even though we cannot predict who all may be the victims of crime but can predict the place that has probability for its occurrence. The predicted results cannot be assured of 100% accuracy but the results shows that our application helps in reducing crime rate to a certain extent by providing security in crime sensitive areas. So for building such a powerful crime analytics tool we have to collect crime records and evaluate it .It is only within the last few decades that the technology made spatial data mining a practical solution for wide audiences of Law enforcement officials which is affordable and available. Since the availability of criminal data or records is limited we are collecting crime data from various sources like web sites, news sites, blogs, social media, RSS feeds etc. This huge data is used as a record for creating a crime record database. So the main challenge in front of us is developing a better, efficient crime pattern detection tool to identify crime patterns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t>PROBLEM STATEMENT</a:t>
            </a:r>
          </a:p>
        </p:txBody>
      </p:sp>
      <p:sp>
        <p:nvSpPr>
          <p:cNvPr id="3" name="Content Placeholder 2"/>
          <p:cNvSpPr>
            <a:spLocks noGrp="1"/>
          </p:cNvSpPr>
          <p:nvPr>
            <p:ph idx="1"/>
          </p:nvPr>
        </p:nvSpPr>
        <p:spPr/>
        <p:txBody>
          <a:bodyPr>
            <a:normAutofit/>
          </a:bodyPr>
          <a:lstStyle/>
          <a:p>
            <a:r>
              <a:rPr lang="en-US" sz="2400" dirty="0">
                <a:latin typeface="Times New Roman" panose="02020603050405020304" charset="0"/>
                <a:cs typeface="Times New Roman" panose="02020603050405020304" charset="0"/>
              </a:rPr>
              <a:t>Criminals are nuisance for the society in all corners of world for a long time now and measures are required to eradicate crimes from our world. Our mission is to offer crime prevention application to keep public safe. Current policing strategies work towards finding the criminals, basically after the crime has occurred. But, with the help of technological advancement, we can use historic crime data to recognize crime patterns and use these patterns to predict crimes beforehand. We are using clustering algorithms to predict crime prone areas.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68</TotalTime>
  <Words>2054</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Garamond</vt:lpstr>
      <vt:lpstr>Sitka Display</vt:lpstr>
      <vt:lpstr>Times New Roman</vt:lpstr>
      <vt:lpstr>Savon</vt:lpstr>
      <vt:lpstr>PowerPoint Presentation</vt:lpstr>
      <vt:lpstr>Crime Rate Prediction</vt:lpstr>
      <vt:lpstr>Predictive Analytics Project Crime Rate Prediction</vt:lpstr>
      <vt:lpstr>CONTENTS</vt:lpstr>
      <vt:lpstr>INTRODUCTION</vt:lpstr>
      <vt:lpstr>MOTIVATION</vt:lpstr>
      <vt:lpstr>LITERATURE REVIEW</vt:lpstr>
      <vt:lpstr>PowerPoint Presentation</vt:lpstr>
      <vt:lpstr>PROBLEM STATEMENT</vt:lpstr>
      <vt:lpstr>OBJECTIVE</vt:lpstr>
      <vt:lpstr>BASIC METHODOLOGY</vt:lpstr>
      <vt:lpstr>PowerPoint Presentation</vt:lpstr>
      <vt:lpstr>RESULT AND DISCUSSION</vt:lpstr>
      <vt:lpstr>PowerPoint Presentation</vt:lpstr>
      <vt:lpstr>PowerPoint Presentation</vt:lpstr>
      <vt:lpstr>PowerPoint Presentation</vt:lpstr>
      <vt:lpstr>CONCLUSION AND FUTURE SCOPE</vt:lpstr>
      <vt:lpstr>PowerPoint Presentation</vt:lpstr>
      <vt:lpstr>APPLICATION OF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dc:title>
  <dc:creator>Acer</dc:creator>
  <cp:lastModifiedBy>Harshvardhan Singh</cp:lastModifiedBy>
  <cp:revision>14</cp:revision>
  <dcterms:created xsi:type="dcterms:W3CDTF">2022-08-24T05:50:00Z</dcterms:created>
  <dcterms:modified xsi:type="dcterms:W3CDTF">2024-10-22T16:57:17Z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54DA775BE42F4F0EB3875D96661ACCD9</vt:lpwstr>
  </property>
  <property fmtid="{D5CDD505-2E9C-101B-9397-08002B2CF9AE}" pid="3" name="KSOProductBuildVer">
    <vt:lpwstr>1033-11.2.0.11380</vt:lpwstr>
  </property>
</Properties>
</file>