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74" r:id="rId6"/>
    <p:sldId id="376" r:id="rId7"/>
    <p:sldId id="365" r:id="rId8"/>
    <p:sldId id="377" r:id="rId9"/>
    <p:sldId id="353" r:id="rId10"/>
    <p:sldId id="380" r:id="rId11"/>
    <p:sldId id="354" r:id="rId12"/>
    <p:sldId id="366" r:id="rId13"/>
    <p:sldId id="373" r:id="rId14"/>
    <p:sldId id="378" r:id="rId15"/>
    <p:sldId id="379" r:id="rId16"/>
    <p:sldId id="355"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23" autoAdjust="0"/>
  </p:normalViewPr>
  <p:slideViewPr>
    <p:cSldViewPr snapToGrid="0">
      <p:cViewPr varScale="1">
        <p:scale>
          <a:sx n="110" d="100"/>
          <a:sy n="110" d="100"/>
        </p:scale>
        <p:origin x="78" y="10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59740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634820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69674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7323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62914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88244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93150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647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1814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577418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2178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7,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7,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7,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683000" y="1540934"/>
            <a:ext cx="8175625" cy="2478734"/>
          </a:xfrm>
        </p:spPr>
        <p:txBody>
          <a:bodyPr/>
          <a:lstStyle/>
          <a:p>
            <a:pPr algn="r"/>
            <a:r>
              <a:rPr lang="en-US" dirty="0">
                <a:latin typeface="Amasis MT Pro Black" panose="02040A04050005020304" pitchFamily="18" charset="0"/>
              </a:rPr>
              <a:t>Predicting posture of a person based on their personality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363729"/>
            <a:ext cx="5491570" cy="2028604"/>
          </a:xfrm>
        </p:spPr>
        <p:txBody>
          <a:bodyPr/>
          <a:lstStyle/>
          <a:p>
            <a:r>
              <a:rPr lang="en-US" dirty="0">
                <a:latin typeface="+mj-lt"/>
              </a:rPr>
              <a:t>Suraj Rana Vujjini</a:t>
            </a:r>
            <a:endParaRPr lang="en-US" dirty="0"/>
          </a:p>
          <a:p>
            <a:r>
              <a:rPr lang="en-US" dirty="0"/>
              <a:t>GJ58372</a:t>
            </a:r>
          </a:p>
          <a:p>
            <a:r>
              <a:rPr lang="en-US" dirty="0"/>
              <a:t>Department of Data Science</a:t>
            </a:r>
          </a:p>
          <a:p>
            <a:r>
              <a:rPr lang="en-US" dirty="0"/>
              <a:t>Capstone in Data Science </a:t>
            </a: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Autofit/>
          </a:bodyPr>
          <a:lstStyle/>
          <a:p>
            <a:r>
              <a:rPr lang="en-US" sz="3200" dirty="0"/>
              <a:t>Classification – Logistic regression</a:t>
            </a:r>
          </a:p>
        </p:txBody>
      </p:sp>
      <p:pic>
        <p:nvPicPr>
          <p:cNvPr id="5" name="Picture 4">
            <a:extLst>
              <a:ext uri="{FF2B5EF4-FFF2-40B4-BE49-F238E27FC236}">
                <a16:creationId xmlns:a16="http://schemas.microsoft.com/office/drawing/2014/main" id="{42BC2EA0-86AE-5374-E21C-D163D2C3AF1C}"/>
              </a:ext>
            </a:extLst>
          </p:cNvPr>
          <p:cNvPicPr>
            <a:picLocks noChangeAspect="1"/>
          </p:cNvPicPr>
          <p:nvPr/>
        </p:nvPicPr>
        <p:blipFill>
          <a:blip r:embed="rId3"/>
          <a:stretch>
            <a:fillRect/>
          </a:stretch>
        </p:blipFill>
        <p:spPr>
          <a:xfrm>
            <a:off x="1162187" y="2644842"/>
            <a:ext cx="4277322" cy="1838582"/>
          </a:xfrm>
          <a:prstGeom prst="rect">
            <a:avLst/>
          </a:prstGeom>
        </p:spPr>
      </p:pic>
      <p:pic>
        <p:nvPicPr>
          <p:cNvPr id="7" name="Picture 6">
            <a:extLst>
              <a:ext uri="{FF2B5EF4-FFF2-40B4-BE49-F238E27FC236}">
                <a16:creationId xmlns:a16="http://schemas.microsoft.com/office/drawing/2014/main" id="{9F4BCC9E-DABA-1395-84F4-F824E56CC6EB}"/>
              </a:ext>
            </a:extLst>
          </p:cNvPr>
          <p:cNvPicPr>
            <a:picLocks noChangeAspect="1"/>
          </p:cNvPicPr>
          <p:nvPr/>
        </p:nvPicPr>
        <p:blipFill>
          <a:blip r:embed="rId4"/>
          <a:stretch>
            <a:fillRect/>
          </a:stretch>
        </p:blipFill>
        <p:spPr>
          <a:xfrm>
            <a:off x="6379826" y="2644842"/>
            <a:ext cx="4172532" cy="1781424"/>
          </a:xfrm>
          <a:prstGeom prst="rect">
            <a:avLst/>
          </a:prstGeom>
        </p:spPr>
      </p:pic>
      <p:sp>
        <p:nvSpPr>
          <p:cNvPr id="8" name="TextBox 7">
            <a:extLst>
              <a:ext uri="{FF2B5EF4-FFF2-40B4-BE49-F238E27FC236}">
                <a16:creationId xmlns:a16="http://schemas.microsoft.com/office/drawing/2014/main" id="{FFAB56D1-6726-D78E-9B51-D02D949BF5ED}"/>
              </a:ext>
            </a:extLst>
          </p:cNvPr>
          <p:cNvSpPr txBox="1"/>
          <p:nvPr/>
        </p:nvSpPr>
        <p:spPr>
          <a:xfrm>
            <a:off x="964023" y="4554583"/>
            <a:ext cx="4548503" cy="307777"/>
          </a:xfrm>
          <a:prstGeom prst="rect">
            <a:avLst/>
          </a:prstGeom>
          <a:noFill/>
        </p:spPr>
        <p:txBody>
          <a:bodyPr wrap="square" rtlCol="0">
            <a:spAutoFit/>
          </a:bodyPr>
          <a:lstStyle/>
          <a:p>
            <a:pPr algn="ctr"/>
            <a:r>
              <a:rPr lang="en-US" sz="1400" dirty="0">
                <a:solidFill>
                  <a:schemeClr val="bg1"/>
                </a:solidFill>
              </a:rPr>
              <a:t>With use of MBTI column</a:t>
            </a:r>
          </a:p>
        </p:txBody>
      </p:sp>
      <p:sp>
        <p:nvSpPr>
          <p:cNvPr id="9" name="TextBox 8">
            <a:extLst>
              <a:ext uri="{FF2B5EF4-FFF2-40B4-BE49-F238E27FC236}">
                <a16:creationId xmlns:a16="http://schemas.microsoft.com/office/drawing/2014/main" id="{5C33ABFA-9BF8-5781-FB6D-83F092042011}"/>
              </a:ext>
            </a:extLst>
          </p:cNvPr>
          <p:cNvSpPr txBox="1"/>
          <p:nvPr/>
        </p:nvSpPr>
        <p:spPr>
          <a:xfrm>
            <a:off x="6191840" y="4461653"/>
            <a:ext cx="4548503" cy="307777"/>
          </a:xfrm>
          <a:prstGeom prst="rect">
            <a:avLst/>
          </a:prstGeom>
          <a:noFill/>
        </p:spPr>
        <p:txBody>
          <a:bodyPr wrap="square" rtlCol="0">
            <a:spAutoFit/>
          </a:bodyPr>
          <a:lstStyle/>
          <a:p>
            <a:pPr algn="ctr"/>
            <a:r>
              <a:rPr lang="en-US" sz="1400" dirty="0">
                <a:solidFill>
                  <a:schemeClr val="bg1"/>
                </a:solidFill>
              </a:rPr>
              <a:t>Without the use of MBTI column</a:t>
            </a:r>
          </a:p>
        </p:txBody>
      </p:sp>
    </p:spTree>
    <p:extLst>
      <p:ext uri="{BB962C8B-B14F-4D97-AF65-F5344CB8AC3E}">
        <p14:creationId xmlns:p14="http://schemas.microsoft.com/office/powerpoint/2010/main" val="224941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Autofit/>
          </a:bodyPr>
          <a:lstStyle/>
          <a:p>
            <a:r>
              <a:rPr lang="en-US" sz="3200" dirty="0"/>
              <a:t>Classification – Decision Tree</a:t>
            </a:r>
          </a:p>
        </p:txBody>
      </p:sp>
      <p:pic>
        <p:nvPicPr>
          <p:cNvPr id="4" name="Picture 3">
            <a:extLst>
              <a:ext uri="{FF2B5EF4-FFF2-40B4-BE49-F238E27FC236}">
                <a16:creationId xmlns:a16="http://schemas.microsoft.com/office/drawing/2014/main" id="{90798213-0A28-9A56-E398-C0332EE01FB7}"/>
              </a:ext>
            </a:extLst>
          </p:cNvPr>
          <p:cNvPicPr>
            <a:picLocks noChangeAspect="1"/>
          </p:cNvPicPr>
          <p:nvPr/>
        </p:nvPicPr>
        <p:blipFill>
          <a:blip r:embed="rId3"/>
          <a:stretch>
            <a:fillRect/>
          </a:stretch>
        </p:blipFill>
        <p:spPr>
          <a:xfrm>
            <a:off x="3180783" y="2793289"/>
            <a:ext cx="5188154" cy="2124561"/>
          </a:xfrm>
          <a:prstGeom prst="rect">
            <a:avLst/>
          </a:prstGeom>
        </p:spPr>
      </p:pic>
      <p:sp>
        <p:nvSpPr>
          <p:cNvPr id="6" name="TextBox 5">
            <a:extLst>
              <a:ext uri="{FF2B5EF4-FFF2-40B4-BE49-F238E27FC236}">
                <a16:creationId xmlns:a16="http://schemas.microsoft.com/office/drawing/2014/main" id="{3728254E-BF8B-5E0E-3F98-3549022C608B}"/>
              </a:ext>
            </a:extLst>
          </p:cNvPr>
          <p:cNvSpPr txBox="1"/>
          <p:nvPr/>
        </p:nvSpPr>
        <p:spPr>
          <a:xfrm>
            <a:off x="3352800" y="5225143"/>
            <a:ext cx="5188154" cy="369332"/>
          </a:xfrm>
          <a:prstGeom prst="rect">
            <a:avLst/>
          </a:prstGeom>
          <a:noFill/>
        </p:spPr>
        <p:txBody>
          <a:bodyPr wrap="square" rtlCol="0">
            <a:spAutoFit/>
          </a:bodyPr>
          <a:lstStyle/>
          <a:p>
            <a:r>
              <a:rPr lang="en-US" dirty="0">
                <a:solidFill>
                  <a:schemeClr val="bg1"/>
                </a:solidFill>
              </a:rPr>
              <a:t>Accuracy: 60%</a:t>
            </a:r>
          </a:p>
        </p:txBody>
      </p:sp>
    </p:spTree>
    <p:extLst>
      <p:ext uri="{BB962C8B-B14F-4D97-AF65-F5344CB8AC3E}">
        <p14:creationId xmlns:p14="http://schemas.microsoft.com/office/powerpoint/2010/main" val="54867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Autofit/>
          </a:bodyPr>
          <a:lstStyle/>
          <a:p>
            <a:r>
              <a:rPr lang="en-US" sz="3200" dirty="0"/>
              <a:t>Classification – Gradient boosting</a:t>
            </a:r>
          </a:p>
        </p:txBody>
      </p:sp>
      <p:sp>
        <p:nvSpPr>
          <p:cNvPr id="6" name="TextBox 5">
            <a:extLst>
              <a:ext uri="{FF2B5EF4-FFF2-40B4-BE49-F238E27FC236}">
                <a16:creationId xmlns:a16="http://schemas.microsoft.com/office/drawing/2014/main" id="{3728254E-BF8B-5E0E-3F98-3549022C608B}"/>
              </a:ext>
            </a:extLst>
          </p:cNvPr>
          <p:cNvSpPr txBox="1"/>
          <p:nvPr/>
        </p:nvSpPr>
        <p:spPr>
          <a:xfrm>
            <a:off x="3352800" y="5225143"/>
            <a:ext cx="5188154" cy="369332"/>
          </a:xfrm>
          <a:prstGeom prst="rect">
            <a:avLst/>
          </a:prstGeom>
          <a:noFill/>
        </p:spPr>
        <p:txBody>
          <a:bodyPr wrap="square" rtlCol="0">
            <a:spAutoFit/>
          </a:bodyPr>
          <a:lstStyle/>
          <a:p>
            <a:r>
              <a:rPr lang="en-US" dirty="0">
                <a:solidFill>
                  <a:schemeClr val="bg1"/>
                </a:solidFill>
              </a:rPr>
              <a:t>Accuracy: 60%</a:t>
            </a:r>
          </a:p>
        </p:txBody>
      </p:sp>
      <p:pic>
        <p:nvPicPr>
          <p:cNvPr id="5" name="Picture 4">
            <a:extLst>
              <a:ext uri="{FF2B5EF4-FFF2-40B4-BE49-F238E27FC236}">
                <a16:creationId xmlns:a16="http://schemas.microsoft.com/office/drawing/2014/main" id="{5B34446C-69FE-5ADD-5E73-1A36728E3451}"/>
              </a:ext>
            </a:extLst>
          </p:cNvPr>
          <p:cNvPicPr>
            <a:picLocks noChangeAspect="1"/>
          </p:cNvPicPr>
          <p:nvPr/>
        </p:nvPicPr>
        <p:blipFill>
          <a:blip r:embed="rId3"/>
          <a:stretch>
            <a:fillRect/>
          </a:stretch>
        </p:blipFill>
        <p:spPr>
          <a:xfrm>
            <a:off x="3188155" y="2786891"/>
            <a:ext cx="5352799" cy="2262774"/>
          </a:xfrm>
          <a:prstGeom prst="rect">
            <a:avLst/>
          </a:prstGeom>
        </p:spPr>
      </p:pic>
    </p:spTree>
    <p:extLst>
      <p:ext uri="{BB962C8B-B14F-4D97-AF65-F5344CB8AC3E}">
        <p14:creationId xmlns:p14="http://schemas.microsoft.com/office/powerpoint/2010/main" val="140789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normAutofit/>
          </a:bodyPr>
          <a:lstStyle/>
          <a:p>
            <a:r>
              <a:rPr lang="en-US" sz="2400" dirty="0"/>
              <a:t>This analysis suggests that there could be a correlation between personality traits of a person and their posture. Analysis of a bigger dataset might give better results as the program will have a larger dataset to train on.</a:t>
            </a:r>
            <a:br>
              <a:rPr lang="en-US" sz="2400" dirty="0"/>
            </a:br>
            <a:endParaRPr lang="en-US" sz="2400" dirty="0"/>
          </a:p>
        </p:txBody>
      </p:sp>
      <p:sp>
        <p:nvSpPr>
          <p:cNvPr id="3" name="Rectangle 2">
            <a:extLst>
              <a:ext uri="{FF2B5EF4-FFF2-40B4-BE49-F238E27FC236}">
                <a16:creationId xmlns:a16="http://schemas.microsoft.com/office/drawing/2014/main" id="{4BBD2A70-CCF0-4148-83AD-11DF19B5399F}"/>
              </a:ext>
            </a:extLst>
          </p:cNvPr>
          <p:cNvSpPr/>
          <p:nvPr/>
        </p:nvSpPr>
        <p:spPr>
          <a:xfrm>
            <a:off x="779929" y="1075765"/>
            <a:ext cx="1497106" cy="11654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D5E629-05EB-4A99-9921-34FF6767258B}"/>
              </a:ext>
            </a:extLst>
          </p:cNvPr>
          <p:cNvSpPr txBox="1"/>
          <p:nvPr/>
        </p:nvSpPr>
        <p:spPr>
          <a:xfrm>
            <a:off x="896471" y="1656401"/>
            <a:ext cx="5351929" cy="584775"/>
          </a:xfrm>
          <a:prstGeom prst="rect">
            <a:avLst/>
          </a:prstGeom>
          <a:noFill/>
        </p:spPr>
        <p:txBody>
          <a:bodyPr wrap="square" rtlCol="0">
            <a:spAutoFit/>
          </a:bodyPr>
          <a:lstStyle/>
          <a:p>
            <a:r>
              <a:rPr lang="en-US" sz="3200" b="1" dirty="0">
                <a:solidFill>
                  <a:schemeClr val="bg1"/>
                </a:solidFill>
                <a:latin typeface="+mj-lt"/>
              </a:rPr>
              <a:t>Conclusion</a:t>
            </a:r>
          </a:p>
        </p:txBody>
      </p:sp>
    </p:spTree>
    <p:extLst>
      <p:ext uri="{BB962C8B-B14F-4D97-AF65-F5344CB8AC3E}">
        <p14:creationId xmlns:p14="http://schemas.microsoft.com/office/powerpoint/2010/main" val="420603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5" name="Picture 2">
            <a:extLst>
              <a:ext uri="{FF2B5EF4-FFF2-40B4-BE49-F238E27FC236}">
                <a16:creationId xmlns:a16="http://schemas.microsoft.com/office/drawing/2014/main" id="{C55ADAAF-5867-4244-A5BC-2C064B6C6B58}"/>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0381" r="20381"/>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9D4D80E-135D-2AFB-664F-65FE4147D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86" t="5660" r="24000" b="12728"/>
          <a:stretch/>
        </p:blipFill>
        <p:spPr bwMode="auto">
          <a:xfrm>
            <a:off x="8638903" y="679269"/>
            <a:ext cx="3213464" cy="5320937"/>
          </a:xfrm>
          <a:prstGeom prst="rect">
            <a:avLst/>
          </a:prstGeom>
          <a:solidFill>
            <a:srgbClr val="FFFFFF"/>
          </a:solid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a:bodyPr>
          <a:lstStyle/>
          <a:p>
            <a:pPr marL="285750" indent="-285750">
              <a:lnSpc>
                <a:spcPct val="90000"/>
              </a:lnSpc>
              <a:buFont typeface="Arial" panose="020B0604020202020204" pitchFamily="34" charset="0"/>
              <a:buChar char="•"/>
            </a:pPr>
            <a:endParaRPr lang="en-US" sz="1500" dirty="0"/>
          </a:p>
          <a:p>
            <a:pPr>
              <a:lnSpc>
                <a:spcPct val="90000"/>
              </a:lnSpc>
            </a:pPr>
            <a:endParaRPr lang="en-US" sz="1500" dirty="0"/>
          </a:p>
        </p:txBody>
      </p:sp>
      <p:sp>
        <p:nvSpPr>
          <p:cNvPr id="2" name="TextBox 1">
            <a:extLst>
              <a:ext uri="{FF2B5EF4-FFF2-40B4-BE49-F238E27FC236}">
                <a16:creationId xmlns:a16="http://schemas.microsoft.com/office/drawing/2014/main" id="{7791DC12-0FFD-FA1E-4641-419798301538}"/>
              </a:ext>
            </a:extLst>
          </p:cNvPr>
          <p:cNvSpPr txBox="1"/>
          <p:nvPr/>
        </p:nvSpPr>
        <p:spPr>
          <a:xfrm>
            <a:off x="832213" y="2289363"/>
            <a:ext cx="7606393"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02020"/>
                </a:solidFill>
                <a:effectLst/>
                <a:latin typeface="Helvetica" panose="020B0604020202020204" pitchFamily="34" charset="0"/>
              </a:rPr>
              <a:t>Posture plays a significant role in back pain and refers to our dynamic, adjustable, and responsive positioning to the environment. Complications with posture and back pain are projected to become a widespread medical and socio-economic issue across the globe, with more than 70% of the population predicted to be engrossed in the problem.</a:t>
            </a:r>
          </a:p>
          <a:p>
            <a:pPr marL="285750" indent="-285750">
              <a:buFont typeface="Arial" panose="020B0604020202020204" pitchFamily="34" charset="0"/>
              <a:buChar char="•"/>
            </a:pPr>
            <a:r>
              <a:rPr lang="en-US" b="0" i="0" dirty="0">
                <a:solidFill>
                  <a:srgbClr val="202020"/>
                </a:solidFill>
                <a:effectLst/>
                <a:latin typeface="Helvetica" panose="020B0604020202020204" pitchFamily="34" charset="0"/>
              </a:rPr>
              <a:t>This project aims to find the relationship between the personality traits and the posture of a person and weather if we can predict the posture of a person based on their personality traits. </a:t>
            </a:r>
          </a:p>
          <a:p>
            <a:pPr marL="285750" indent="-285750">
              <a:buFont typeface="Arial" panose="020B0604020202020204" pitchFamily="34" charset="0"/>
              <a:buChar char="•"/>
            </a:pPr>
            <a:r>
              <a:rPr lang="en-US" dirty="0">
                <a:solidFill>
                  <a:srgbClr val="202020"/>
                </a:solidFill>
                <a:latin typeface="Helvetica" panose="020B0604020202020204" pitchFamily="34" charset="0"/>
              </a:rPr>
              <a:t>The personality traits of a person are calculated from the Myers-Briggs personality trait test.  </a:t>
            </a:r>
            <a:endParaRPr lang="en-US" b="0" i="0" dirty="0">
              <a:solidFill>
                <a:srgbClr val="202020"/>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70397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eline&#10;&#10;Description automatically generated">
            <a:extLst>
              <a:ext uri="{FF2B5EF4-FFF2-40B4-BE49-F238E27FC236}">
                <a16:creationId xmlns:a16="http://schemas.microsoft.com/office/drawing/2014/main" id="{40169D1C-C84D-8086-D643-93345FF6FE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98592" y="0"/>
            <a:ext cx="3624120" cy="6903086"/>
          </a:xfrm>
          <a:prstGeom prst="rect">
            <a:avLst/>
          </a:prstGeom>
          <a:solidFill>
            <a:srgbClr val="FFFFFF"/>
          </a:solidFill>
        </p:spPr>
      </p:pic>
      <p:sp>
        <p:nvSpPr>
          <p:cNvPr id="3" name="Title 2">
            <a:extLst>
              <a:ext uri="{FF2B5EF4-FFF2-40B4-BE49-F238E27FC236}">
                <a16:creationId xmlns:a16="http://schemas.microsoft.com/office/drawing/2014/main" id="{37FCFE6D-4FD4-BC39-C0E5-4C645C24E2FC}"/>
              </a:ext>
            </a:extLst>
          </p:cNvPr>
          <p:cNvSpPr>
            <a:spLocks noGrp="1"/>
          </p:cNvSpPr>
          <p:nvPr>
            <p:ph type="title"/>
          </p:nvPr>
        </p:nvSpPr>
        <p:spPr>
          <a:xfrm>
            <a:off x="964023" y="879063"/>
            <a:ext cx="4941477" cy="610863"/>
          </a:xfrm>
        </p:spPr>
        <p:txBody>
          <a:bodyPr anchor="b">
            <a:normAutofit/>
          </a:bodyPr>
          <a:lstStyle/>
          <a:p>
            <a:r>
              <a:rPr lang="en-US" dirty="0"/>
              <a:t>Myers-Briggs Test</a:t>
            </a:r>
          </a:p>
        </p:txBody>
      </p:sp>
      <p:sp>
        <p:nvSpPr>
          <p:cNvPr id="2055" name="Text Placeholder 3">
            <a:extLst>
              <a:ext uri="{FF2B5EF4-FFF2-40B4-BE49-F238E27FC236}">
                <a16:creationId xmlns:a16="http://schemas.microsoft.com/office/drawing/2014/main" id="{E94B0B64-BFB0-4971-E50B-0C4A1FFD3AD5}"/>
              </a:ext>
            </a:extLst>
          </p:cNvPr>
          <p:cNvSpPr>
            <a:spLocks noGrp="1"/>
          </p:cNvSpPr>
          <p:nvPr>
            <p:ph type="body" sz="quarter" idx="11"/>
          </p:nvPr>
        </p:nvSpPr>
        <p:spPr>
          <a:xfrm>
            <a:off x="964023" y="2219696"/>
            <a:ext cx="7120347" cy="2648396"/>
          </a:xfrm>
        </p:spPr>
        <p:txBody>
          <a:bodyPr/>
          <a:lstStyle/>
          <a:p>
            <a:pPr marL="285750" indent="-285750">
              <a:buFont typeface="Arial" panose="020B0604020202020204" pitchFamily="34" charset="0"/>
              <a:buChar char="•"/>
            </a:pPr>
            <a:r>
              <a:rPr lang="en-US" dirty="0"/>
              <a:t>Myers-Briggs test is one of the most famous personality assessment. It involves a series of questions in four areas of personality. It indicates differing psychological preferences in how people perceive the world and make decisions. </a:t>
            </a:r>
          </a:p>
          <a:p>
            <a:pPr marL="285750" indent="-285750">
              <a:buFont typeface="Arial" panose="020B0604020202020204" pitchFamily="34" charset="0"/>
              <a:buChar char="•"/>
            </a:pPr>
            <a:r>
              <a:rPr lang="en-US" dirty="0"/>
              <a:t>The test attempts to assign values to each of the four categories.</a:t>
            </a:r>
          </a:p>
          <a:p>
            <a:pPr marL="971550" lvl="1" indent="-285750"/>
            <a:r>
              <a:rPr lang="en-US" sz="1600" dirty="0"/>
              <a:t>Introversion or Extroversion</a:t>
            </a:r>
          </a:p>
          <a:p>
            <a:pPr marL="971550" lvl="1" indent="-285750"/>
            <a:r>
              <a:rPr lang="en-US" sz="1600" dirty="0"/>
              <a:t>Sensing or Intuition</a:t>
            </a:r>
          </a:p>
          <a:p>
            <a:pPr marL="971550" lvl="1" indent="-285750"/>
            <a:r>
              <a:rPr lang="en-US" sz="1600" dirty="0"/>
              <a:t>Thinking or Feeling</a:t>
            </a:r>
          </a:p>
          <a:p>
            <a:pPr marL="971550" lvl="1" indent="-285750"/>
            <a:r>
              <a:rPr lang="en-US" sz="1600" dirty="0"/>
              <a:t>Judging or Perceiving</a:t>
            </a:r>
            <a:endParaRPr lang="en-US" sz="1800" dirty="0"/>
          </a:p>
          <a:p>
            <a:endParaRPr lang="en-US" dirty="0"/>
          </a:p>
        </p:txBody>
      </p:sp>
      <p:sp>
        <p:nvSpPr>
          <p:cNvPr id="8" name="TextBox 7">
            <a:extLst>
              <a:ext uri="{FF2B5EF4-FFF2-40B4-BE49-F238E27FC236}">
                <a16:creationId xmlns:a16="http://schemas.microsoft.com/office/drawing/2014/main" id="{D681CC26-E39B-B6B5-9ED5-4C1D052D364F}"/>
              </a:ext>
            </a:extLst>
          </p:cNvPr>
          <p:cNvSpPr txBox="1"/>
          <p:nvPr/>
        </p:nvSpPr>
        <p:spPr>
          <a:xfrm>
            <a:off x="1289545" y="4868092"/>
            <a:ext cx="6705600" cy="369332"/>
          </a:xfrm>
          <a:prstGeom prst="rect">
            <a:avLst/>
          </a:prstGeom>
          <a:noFill/>
        </p:spPr>
        <p:txBody>
          <a:bodyPr wrap="square" rtlCol="0">
            <a:spAutoFit/>
          </a:bodyPr>
          <a:lstStyle/>
          <a:p>
            <a:r>
              <a:rPr lang="en-US" dirty="0">
                <a:solidFill>
                  <a:schemeClr val="bg1"/>
                </a:solidFill>
              </a:rPr>
              <a:t>Example: INTJ or ESFP </a:t>
            </a:r>
          </a:p>
        </p:txBody>
      </p:sp>
    </p:spTree>
    <p:extLst>
      <p:ext uri="{BB962C8B-B14F-4D97-AF65-F5344CB8AC3E}">
        <p14:creationId xmlns:p14="http://schemas.microsoft.com/office/powerpoint/2010/main" val="204372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sz="3200" dirty="0"/>
              <a:t>About the dataset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No. of Rows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97</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No. of columns </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20</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Total number of values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1940</a:t>
            </a:r>
          </a:p>
        </p:txBody>
      </p:sp>
      <p:sp>
        <p:nvSpPr>
          <p:cNvPr id="18" name="TextBox 17">
            <a:extLst>
              <a:ext uri="{FF2B5EF4-FFF2-40B4-BE49-F238E27FC236}">
                <a16:creationId xmlns:a16="http://schemas.microsoft.com/office/drawing/2014/main" id="{90587811-764C-43CB-9910-8EAA910C80EA}"/>
              </a:ext>
            </a:extLst>
          </p:cNvPr>
          <p:cNvSpPr txBox="1"/>
          <p:nvPr/>
        </p:nvSpPr>
        <p:spPr>
          <a:xfrm>
            <a:off x="5905500" y="6411777"/>
            <a:ext cx="4495800" cy="307777"/>
          </a:xfrm>
          <a:prstGeom prst="rect">
            <a:avLst/>
          </a:prstGeom>
          <a:noFill/>
        </p:spPr>
        <p:txBody>
          <a:bodyPr wrap="square" rtlCol="0">
            <a:spAutoFit/>
          </a:bodyPr>
          <a:lstStyle/>
          <a:p>
            <a:r>
              <a:rPr lang="en-US" sz="1400" dirty="0">
                <a:solidFill>
                  <a:schemeClr val="bg1"/>
                </a:solidFill>
              </a:rPr>
              <a:t>SNS heatmap of null values in the dataset</a:t>
            </a:r>
          </a:p>
        </p:txBody>
      </p:sp>
      <p:pic>
        <p:nvPicPr>
          <p:cNvPr id="4" name="Picture 3">
            <a:extLst>
              <a:ext uri="{FF2B5EF4-FFF2-40B4-BE49-F238E27FC236}">
                <a16:creationId xmlns:a16="http://schemas.microsoft.com/office/drawing/2014/main" id="{445C4DAC-88CA-3AD8-3E06-ACEE150680F0}"/>
              </a:ext>
            </a:extLst>
          </p:cNvPr>
          <p:cNvPicPr>
            <a:picLocks noChangeAspect="1"/>
          </p:cNvPicPr>
          <p:nvPr/>
        </p:nvPicPr>
        <p:blipFill>
          <a:blip r:embed="rId3"/>
          <a:stretch>
            <a:fillRect/>
          </a:stretch>
        </p:blipFill>
        <p:spPr>
          <a:xfrm>
            <a:off x="4452914" y="1658482"/>
            <a:ext cx="6067041" cy="4510122"/>
          </a:xfrm>
          <a:prstGeom prst="rect">
            <a:avLst/>
          </a:prstGeom>
        </p:spPr>
      </p:pic>
    </p:spTree>
    <p:extLst>
      <p:ext uri="{BB962C8B-B14F-4D97-AF65-F5344CB8AC3E}">
        <p14:creationId xmlns:p14="http://schemas.microsoft.com/office/powerpoint/2010/main" val="293833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731F-2F99-4E3B-E697-4593A58E88A5}"/>
              </a:ext>
            </a:extLst>
          </p:cNvPr>
          <p:cNvSpPr>
            <a:spLocks noGrp="1"/>
          </p:cNvSpPr>
          <p:nvPr>
            <p:ph type="title"/>
          </p:nvPr>
        </p:nvSpPr>
        <p:spPr/>
        <p:txBody>
          <a:bodyPr/>
          <a:lstStyle/>
          <a:p>
            <a:r>
              <a:rPr lang="en-US" dirty="0"/>
              <a:t>Distributions</a:t>
            </a:r>
          </a:p>
        </p:txBody>
      </p:sp>
      <p:pic>
        <p:nvPicPr>
          <p:cNvPr id="17" name="Picture 16">
            <a:extLst>
              <a:ext uri="{FF2B5EF4-FFF2-40B4-BE49-F238E27FC236}">
                <a16:creationId xmlns:a16="http://schemas.microsoft.com/office/drawing/2014/main" id="{033CF061-99EA-E6AC-1A19-E61F07AE0115}"/>
              </a:ext>
            </a:extLst>
          </p:cNvPr>
          <p:cNvPicPr>
            <a:picLocks noChangeAspect="1"/>
          </p:cNvPicPr>
          <p:nvPr/>
        </p:nvPicPr>
        <p:blipFill>
          <a:blip r:embed="rId2"/>
          <a:stretch>
            <a:fillRect/>
          </a:stretch>
        </p:blipFill>
        <p:spPr>
          <a:xfrm>
            <a:off x="6095260" y="2379817"/>
            <a:ext cx="4007421" cy="3012933"/>
          </a:xfrm>
          <a:prstGeom prst="rect">
            <a:avLst/>
          </a:prstGeom>
        </p:spPr>
      </p:pic>
      <p:pic>
        <p:nvPicPr>
          <p:cNvPr id="19" name="Picture 18">
            <a:extLst>
              <a:ext uri="{FF2B5EF4-FFF2-40B4-BE49-F238E27FC236}">
                <a16:creationId xmlns:a16="http://schemas.microsoft.com/office/drawing/2014/main" id="{3CCC806A-8100-42FA-2A39-FBF75B98D1B0}"/>
              </a:ext>
            </a:extLst>
          </p:cNvPr>
          <p:cNvPicPr>
            <a:picLocks noChangeAspect="1"/>
          </p:cNvPicPr>
          <p:nvPr/>
        </p:nvPicPr>
        <p:blipFill>
          <a:blip r:embed="rId3"/>
          <a:stretch>
            <a:fillRect/>
          </a:stretch>
        </p:blipFill>
        <p:spPr>
          <a:xfrm>
            <a:off x="964023" y="2379817"/>
            <a:ext cx="4007421" cy="3236483"/>
          </a:xfrm>
          <a:prstGeom prst="rect">
            <a:avLst/>
          </a:prstGeom>
        </p:spPr>
      </p:pic>
      <p:sp>
        <p:nvSpPr>
          <p:cNvPr id="20" name="TextBox 19">
            <a:extLst>
              <a:ext uri="{FF2B5EF4-FFF2-40B4-BE49-F238E27FC236}">
                <a16:creationId xmlns:a16="http://schemas.microsoft.com/office/drawing/2014/main" id="{D715D27E-9CF9-3736-B6A8-C450240F1E48}"/>
              </a:ext>
            </a:extLst>
          </p:cNvPr>
          <p:cNvSpPr txBox="1"/>
          <p:nvPr/>
        </p:nvSpPr>
        <p:spPr>
          <a:xfrm>
            <a:off x="964023" y="5895703"/>
            <a:ext cx="4269828" cy="523220"/>
          </a:xfrm>
          <a:prstGeom prst="rect">
            <a:avLst/>
          </a:prstGeom>
          <a:noFill/>
        </p:spPr>
        <p:txBody>
          <a:bodyPr wrap="square" rtlCol="0">
            <a:spAutoFit/>
          </a:bodyPr>
          <a:lstStyle/>
          <a:p>
            <a:r>
              <a:rPr lang="en-US" sz="1400" dirty="0">
                <a:solidFill>
                  <a:schemeClr val="bg1"/>
                </a:solidFill>
              </a:rPr>
              <a:t>The number of Male and Female participants in the survey are nearly equal</a:t>
            </a:r>
          </a:p>
        </p:txBody>
      </p:sp>
      <p:sp>
        <p:nvSpPr>
          <p:cNvPr id="21" name="TextBox 20">
            <a:extLst>
              <a:ext uri="{FF2B5EF4-FFF2-40B4-BE49-F238E27FC236}">
                <a16:creationId xmlns:a16="http://schemas.microsoft.com/office/drawing/2014/main" id="{82341166-9984-124D-0C2C-6EFD003C0255}"/>
              </a:ext>
            </a:extLst>
          </p:cNvPr>
          <p:cNvSpPr txBox="1"/>
          <p:nvPr/>
        </p:nvSpPr>
        <p:spPr>
          <a:xfrm>
            <a:off x="6216441" y="5410167"/>
            <a:ext cx="4741570" cy="1261884"/>
          </a:xfrm>
          <a:prstGeom prst="rect">
            <a:avLst/>
          </a:prstGeom>
          <a:noFill/>
        </p:spPr>
        <p:txBody>
          <a:bodyPr wrap="square" rtlCol="0">
            <a:spAutoFit/>
          </a:bodyPr>
          <a:lstStyle/>
          <a:p>
            <a:r>
              <a:rPr lang="en-US" sz="1400" dirty="0">
                <a:solidFill>
                  <a:schemeClr val="bg1"/>
                </a:solidFill>
              </a:rPr>
              <a:t>Most of the participants seem to have posture B – which is kyphosis-lordosis. </a:t>
            </a:r>
          </a:p>
          <a:p>
            <a:pPr marL="171450" indent="-171450">
              <a:buFont typeface="Arial" panose="020B0604020202020204" pitchFamily="34" charset="0"/>
              <a:buChar char="•"/>
            </a:pPr>
            <a:r>
              <a:rPr lang="en-US" sz="1200" b="0" i="0" dirty="0">
                <a:solidFill>
                  <a:srgbClr val="000000"/>
                </a:solidFill>
                <a:effectLst/>
                <a:latin typeface="Helvetica Neue"/>
              </a:rPr>
              <a:t>A - Ideal posture </a:t>
            </a:r>
          </a:p>
          <a:p>
            <a:pPr marL="171450" indent="-171450">
              <a:buFont typeface="Arial" panose="020B0604020202020204" pitchFamily="34" charset="0"/>
              <a:buChar char="•"/>
            </a:pPr>
            <a:r>
              <a:rPr lang="en-US" sz="1200" b="0" i="0" dirty="0">
                <a:solidFill>
                  <a:srgbClr val="000000"/>
                </a:solidFill>
                <a:effectLst/>
                <a:latin typeface="Helvetica Neue"/>
              </a:rPr>
              <a:t>B - Kyphosis-</a:t>
            </a:r>
            <a:r>
              <a:rPr lang="en-US" sz="1200" b="0" i="0" dirty="0" err="1">
                <a:solidFill>
                  <a:srgbClr val="000000"/>
                </a:solidFill>
                <a:effectLst/>
                <a:latin typeface="Helvetica Neue"/>
              </a:rPr>
              <a:t>Iordosis</a:t>
            </a:r>
            <a:r>
              <a:rPr lang="en-US" sz="1200" b="0" i="0" dirty="0">
                <a:solidFill>
                  <a:srgbClr val="000000"/>
                </a:solidFill>
                <a:effectLst/>
                <a:latin typeface="Helvetica Neue"/>
              </a:rPr>
              <a:t> </a:t>
            </a:r>
          </a:p>
          <a:p>
            <a:pPr marL="171450" indent="-171450">
              <a:buFont typeface="Arial" panose="020B0604020202020204" pitchFamily="34" charset="0"/>
              <a:buChar char="•"/>
            </a:pPr>
            <a:r>
              <a:rPr lang="en-US" sz="1200" b="0" i="0" dirty="0">
                <a:solidFill>
                  <a:srgbClr val="000000"/>
                </a:solidFill>
                <a:effectLst/>
                <a:latin typeface="Helvetica Neue"/>
              </a:rPr>
              <a:t>C - Flat back </a:t>
            </a:r>
          </a:p>
          <a:p>
            <a:pPr marL="171450" indent="-171450">
              <a:buFont typeface="Arial" panose="020B0604020202020204" pitchFamily="34" charset="0"/>
              <a:buChar char="•"/>
            </a:pPr>
            <a:r>
              <a:rPr lang="en-US" sz="1200" b="0" i="0" dirty="0">
                <a:solidFill>
                  <a:srgbClr val="000000"/>
                </a:solidFill>
                <a:effectLst/>
                <a:latin typeface="Helvetica Neue"/>
              </a:rPr>
              <a:t>D - Sway-back</a:t>
            </a:r>
            <a:endParaRPr lang="en-US" sz="1200" dirty="0">
              <a:solidFill>
                <a:schemeClr val="bg1"/>
              </a:solidFill>
            </a:endParaRPr>
          </a:p>
        </p:txBody>
      </p:sp>
    </p:spTree>
    <p:extLst>
      <p:ext uri="{BB962C8B-B14F-4D97-AF65-F5344CB8AC3E}">
        <p14:creationId xmlns:p14="http://schemas.microsoft.com/office/powerpoint/2010/main" val="100404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4EE18B-F9C5-4382-5372-205AC5B2D362}"/>
              </a:ext>
            </a:extLst>
          </p:cNvPr>
          <p:cNvPicPr>
            <a:picLocks noChangeAspect="1"/>
          </p:cNvPicPr>
          <p:nvPr/>
        </p:nvPicPr>
        <p:blipFill>
          <a:blip r:embed="rId3"/>
          <a:stretch>
            <a:fillRect/>
          </a:stretch>
        </p:blipFill>
        <p:spPr>
          <a:xfrm>
            <a:off x="6096000" y="254000"/>
            <a:ext cx="6096000" cy="6349999"/>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anchor="b">
            <a:normAutofit/>
          </a:bodyPr>
          <a:lstStyle/>
          <a:p>
            <a:r>
              <a:rPr lang="en-US" sz="2400" dirty="0"/>
              <a:t>Correlation among the columns</a:t>
            </a:r>
          </a:p>
        </p:txBody>
      </p:sp>
      <p:sp>
        <p:nvSpPr>
          <p:cNvPr id="14" name="Text Placeholder 3">
            <a:extLst>
              <a:ext uri="{FF2B5EF4-FFF2-40B4-BE49-F238E27FC236}">
                <a16:creationId xmlns:a16="http://schemas.microsoft.com/office/drawing/2014/main" id="{5A3EE907-114F-288A-69BF-74DEC8323CE6}"/>
              </a:ext>
            </a:extLst>
          </p:cNvPr>
          <p:cNvSpPr>
            <a:spLocks noGrp="1"/>
          </p:cNvSpPr>
          <p:nvPr>
            <p:ph type="body" sz="quarter" idx="11"/>
          </p:nvPr>
        </p:nvSpPr>
        <p:spPr>
          <a:xfrm>
            <a:off x="952499" y="2289363"/>
            <a:ext cx="4572001" cy="2795232"/>
          </a:xfrm>
        </p:spPr>
        <p:txBody>
          <a:bodyPr>
            <a:normAutofit/>
          </a:bodyPr>
          <a:lstStyle/>
          <a:p>
            <a:pPr marL="285750" indent="-285750">
              <a:buFont typeface="Arial" panose="020B0604020202020204" pitchFamily="34" charset="0"/>
              <a:buChar char="•"/>
            </a:pPr>
            <a:r>
              <a:rPr lang="en-US" dirty="0"/>
              <a:t>The correlation graph seems to be unconclusive without any useful correlation among the columns. </a:t>
            </a:r>
          </a:p>
        </p:txBody>
      </p:sp>
    </p:spTree>
    <p:extLst>
      <p:ext uri="{BB962C8B-B14F-4D97-AF65-F5344CB8AC3E}">
        <p14:creationId xmlns:p14="http://schemas.microsoft.com/office/powerpoint/2010/main" val="252153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52499" y="897897"/>
            <a:ext cx="6935377" cy="610863"/>
          </a:xfrm>
        </p:spPr>
        <p:txBody>
          <a:bodyPr anchor="b">
            <a:normAutofit/>
          </a:bodyPr>
          <a:lstStyle/>
          <a:p>
            <a:r>
              <a:rPr lang="en-US" sz="3200" b="1" dirty="0"/>
              <a:t>Activity level</a:t>
            </a:r>
          </a:p>
        </p:txBody>
      </p:sp>
      <p:sp>
        <p:nvSpPr>
          <p:cNvPr id="25" name="Text Placeholder 3">
            <a:extLst>
              <a:ext uri="{FF2B5EF4-FFF2-40B4-BE49-F238E27FC236}">
                <a16:creationId xmlns:a16="http://schemas.microsoft.com/office/drawing/2014/main" id="{FA9E0EE9-EB60-3131-1DB4-6F0740C79E2D}"/>
              </a:ext>
            </a:extLst>
          </p:cNvPr>
          <p:cNvSpPr>
            <a:spLocks noGrp="1"/>
          </p:cNvSpPr>
          <p:nvPr>
            <p:ph type="body" sz="quarter" idx="11"/>
          </p:nvPr>
        </p:nvSpPr>
        <p:spPr>
          <a:xfrm>
            <a:off x="952499" y="2289363"/>
            <a:ext cx="4572001" cy="2795232"/>
          </a:xfrm>
        </p:spPr>
        <p:txBody>
          <a:bodyPr/>
          <a:lstStyle/>
          <a:p>
            <a:pPr marL="285750" indent="-285750">
              <a:buFont typeface="Arial" panose="020B0604020202020204" pitchFamily="34" charset="0"/>
              <a:buChar char="•"/>
            </a:pPr>
            <a:r>
              <a:rPr lang="en-US" dirty="0"/>
              <a:t>The activity level is categorized into three values, High, Moderate and Low.</a:t>
            </a:r>
          </a:p>
          <a:p>
            <a:pPr marL="285750" indent="-285750">
              <a:buFont typeface="Arial" panose="020B0604020202020204" pitchFamily="34" charset="0"/>
              <a:buChar char="•"/>
            </a:pPr>
            <a:r>
              <a:rPr lang="en-US" dirty="0"/>
              <a:t>As seen in the graph, participants with low activity level have worst posture and the participants with high activity level have better posture. </a:t>
            </a:r>
          </a:p>
        </p:txBody>
      </p:sp>
      <p:pic>
        <p:nvPicPr>
          <p:cNvPr id="5" name="Picture 4">
            <a:extLst>
              <a:ext uri="{FF2B5EF4-FFF2-40B4-BE49-F238E27FC236}">
                <a16:creationId xmlns:a16="http://schemas.microsoft.com/office/drawing/2014/main" id="{670E2095-18CE-B027-A134-EFC388AB7729}"/>
              </a:ext>
            </a:extLst>
          </p:cNvPr>
          <p:cNvPicPr>
            <a:picLocks noChangeAspect="1"/>
          </p:cNvPicPr>
          <p:nvPr/>
        </p:nvPicPr>
        <p:blipFill>
          <a:blip r:embed="rId3"/>
          <a:stretch>
            <a:fillRect/>
          </a:stretch>
        </p:blipFill>
        <p:spPr>
          <a:xfrm>
            <a:off x="5851204" y="1272054"/>
            <a:ext cx="5906324" cy="4829849"/>
          </a:xfrm>
          <a:prstGeom prst="rect">
            <a:avLst/>
          </a:prstGeom>
        </p:spPr>
      </p:pic>
    </p:spTree>
    <p:extLst>
      <p:ext uri="{BB962C8B-B14F-4D97-AF65-F5344CB8AC3E}">
        <p14:creationId xmlns:p14="http://schemas.microsoft.com/office/powerpoint/2010/main" val="194657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52499" y="897897"/>
            <a:ext cx="6935377" cy="610863"/>
          </a:xfrm>
        </p:spPr>
        <p:txBody>
          <a:bodyPr anchor="b">
            <a:normAutofit/>
          </a:bodyPr>
          <a:lstStyle/>
          <a:p>
            <a:r>
              <a:rPr lang="en-US" sz="3200" b="1" dirty="0"/>
              <a:t>Age</a:t>
            </a:r>
          </a:p>
        </p:txBody>
      </p:sp>
      <p:sp>
        <p:nvSpPr>
          <p:cNvPr id="25" name="Text Placeholder 3">
            <a:extLst>
              <a:ext uri="{FF2B5EF4-FFF2-40B4-BE49-F238E27FC236}">
                <a16:creationId xmlns:a16="http://schemas.microsoft.com/office/drawing/2014/main" id="{FA9E0EE9-EB60-3131-1DB4-6F0740C79E2D}"/>
              </a:ext>
            </a:extLst>
          </p:cNvPr>
          <p:cNvSpPr>
            <a:spLocks noGrp="1"/>
          </p:cNvSpPr>
          <p:nvPr>
            <p:ph type="body" sz="quarter" idx="11"/>
          </p:nvPr>
        </p:nvSpPr>
        <p:spPr>
          <a:xfrm>
            <a:off x="952499" y="2289363"/>
            <a:ext cx="4572001" cy="2795232"/>
          </a:xfrm>
        </p:spPr>
        <p:txBody>
          <a:bodyPr/>
          <a:lstStyle/>
          <a:p>
            <a:pPr marL="285750" indent="-285750">
              <a:buFont typeface="Arial" panose="020B0604020202020204" pitchFamily="34" charset="0"/>
              <a:buChar char="•"/>
            </a:pPr>
            <a:r>
              <a:rPr lang="en-US" dirty="0"/>
              <a:t>Using bins and cut functions, we can organize the data into well defined slabs of 10-years, so that the visualization of the data is easier.</a:t>
            </a:r>
          </a:p>
          <a:p>
            <a:pPr marL="285750" indent="-285750">
              <a:buFont typeface="Arial" panose="020B0604020202020204" pitchFamily="34" charset="0"/>
              <a:buChar char="•"/>
            </a:pPr>
            <a:r>
              <a:rPr lang="en-US" dirty="0"/>
              <a:t>As seen from the graph, most of the participants are in the ages of 40-50 years.</a:t>
            </a:r>
          </a:p>
          <a:p>
            <a:pPr marL="285750" indent="-285750">
              <a:buFont typeface="Arial" panose="020B0604020202020204" pitchFamily="34" charset="0"/>
              <a:buChar char="•"/>
            </a:pPr>
            <a:r>
              <a:rPr lang="en-US" dirty="0"/>
              <a:t>Least number of participants are from the ages of 70-80.</a:t>
            </a:r>
          </a:p>
          <a:p>
            <a:pPr marL="285750" indent="-285750">
              <a:buFont typeface="Arial" panose="020B0604020202020204" pitchFamily="34" charset="0"/>
              <a:buChar char="•"/>
            </a:pPr>
            <a:r>
              <a:rPr lang="en-US" dirty="0"/>
              <a:t>When age and posture is compared, we can see that that the participants in the ages of 60-70 have a bad posture.</a:t>
            </a:r>
          </a:p>
        </p:txBody>
      </p:sp>
      <p:pic>
        <p:nvPicPr>
          <p:cNvPr id="4" name="Picture 3">
            <a:extLst>
              <a:ext uri="{FF2B5EF4-FFF2-40B4-BE49-F238E27FC236}">
                <a16:creationId xmlns:a16="http://schemas.microsoft.com/office/drawing/2014/main" id="{FF82660E-ED1E-74FE-4E14-D50F732E9082}"/>
              </a:ext>
            </a:extLst>
          </p:cNvPr>
          <p:cNvPicPr>
            <a:picLocks noChangeAspect="1"/>
          </p:cNvPicPr>
          <p:nvPr/>
        </p:nvPicPr>
        <p:blipFill>
          <a:blip r:embed="rId3"/>
          <a:stretch>
            <a:fillRect/>
          </a:stretch>
        </p:blipFill>
        <p:spPr>
          <a:xfrm>
            <a:off x="6724339" y="88496"/>
            <a:ext cx="3920725" cy="3493647"/>
          </a:xfrm>
          <a:prstGeom prst="rect">
            <a:avLst/>
          </a:prstGeom>
        </p:spPr>
      </p:pic>
      <p:pic>
        <p:nvPicPr>
          <p:cNvPr id="6" name="Picture 5" descr="Chart, bar chart&#10;&#10;Description automatically generated">
            <a:extLst>
              <a:ext uri="{FF2B5EF4-FFF2-40B4-BE49-F238E27FC236}">
                <a16:creationId xmlns:a16="http://schemas.microsoft.com/office/drawing/2014/main" id="{F83FAFE9-FD1C-DEE2-C39B-E2798927E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733" y="3429000"/>
            <a:ext cx="4529936" cy="3397452"/>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4941477" cy="610863"/>
          </a:xfrm>
        </p:spPr>
        <p:txBody>
          <a:bodyPr anchor="b">
            <a:normAutofit/>
          </a:bodyPr>
          <a:lstStyle/>
          <a:p>
            <a:r>
              <a:rPr lang="en-US" sz="3200" b="1" dirty="0"/>
              <a:t>Height</a:t>
            </a:r>
          </a:p>
        </p:txBody>
      </p:sp>
      <p:sp>
        <p:nvSpPr>
          <p:cNvPr id="25" name="Text Placeholder 3">
            <a:extLst>
              <a:ext uri="{FF2B5EF4-FFF2-40B4-BE49-F238E27FC236}">
                <a16:creationId xmlns:a16="http://schemas.microsoft.com/office/drawing/2014/main" id="{FA9E0EE9-EB60-3131-1DB4-6F0740C79E2D}"/>
              </a:ext>
            </a:extLst>
          </p:cNvPr>
          <p:cNvSpPr>
            <a:spLocks noGrp="1"/>
          </p:cNvSpPr>
          <p:nvPr>
            <p:ph type="body" sz="quarter" idx="11"/>
          </p:nvPr>
        </p:nvSpPr>
        <p:spPr>
          <a:xfrm>
            <a:off x="952499" y="2289363"/>
            <a:ext cx="4572001" cy="3689574"/>
          </a:xfrm>
        </p:spPr>
        <p:txBody>
          <a:bodyPr/>
          <a:lstStyle/>
          <a:p>
            <a:pPr marL="285750" indent="-285750">
              <a:buFont typeface="Arial" panose="020B0604020202020204" pitchFamily="34" charset="0"/>
              <a:buChar char="•"/>
            </a:pPr>
            <a:r>
              <a:rPr lang="en-US" dirty="0"/>
              <a:t>With the help of bins and cut functions, we can create height slabs in which the participants are slotted into. </a:t>
            </a:r>
          </a:p>
          <a:p>
            <a:pPr marL="285750" indent="-285750">
              <a:buFont typeface="Arial" panose="020B0604020202020204" pitchFamily="34" charset="0"/>
              <a:buChar char="•"/>
            </a:pPr>
            <a:r>
              <a:rPr lang="en-US" dirty="0"/>
              <a:t>Most of the participants are in between 65 to 70 inches followed closely by 60 to 65 inches tall. Overall, most of the participants are in between 60 to 70 inches tall. </a:t>
            </a:r>
          </a:p>
          <a:p>
            <a:pPr marL="285750" indent="-285750">
              <a:buFont typeface="Arial" panose="020B0604020202020204" pitchFamily="34" charset="0"/>
              <a:buChar char="•"/>
            </a:pPr>
            <a:r>
              <a:rPr lang="en-US" dirty="0"/>
              <a:t>The y-axis consists of posture score which is the sum of the posture values of the participants in that height slab. </a:t>
            </a:r>
          </a:p>
          <a:p>
            <a:pPr marL="285750" indent="-285750">
              <a:buFont typeface="Arial" panose="020B0604020202020204" pitchFamily="34" charset="0"/>
              <a:buChar char="•"/>
            </a:pPr>
            <a:r>
              <a:rPr lang="en-US" dirty="0"/>
              <a:t>It can be understood that lower the height, worse the posture. </a:t>
            </a:r>
          </a:p>
        </p:txBody>
      </p:sp>
      <p:pic>
        <p:nvPicPr>
          <p:cNvPr id="5" name="Picture 4">
            <a:extLst>
              <a:ext uri="{FF2B5EF4-FFF2-40B4-BE49-F238E27FC236}">
                <a16:creationId xmlns:a16="http://schemas.microsoft.com/office/drawing/2014/main" id="{5D2ADBF4-3C2D-8C8F-4295-51E134D80324}"/>
              </a:ext>
            </a:extLst>
          </p:cNvPr>
          <p:cNvPicPr>
            <a:picLocks noChangeAspect="1"/>
          </p:cNvPicPr>
          <p:nvPr/>
        </p:nvPicPr>
        <p:blipFill>
          <a:blip r:embed="rId3"/>
          <a:stretch>
            <a:fillRect/>
          </a:stretch>
        </p:blipFill>
        <p:spPr>
          <a:xfrm>
            <a:off x="6286501" y="0"/>
            <a:ext cx="3734457" cy="3276200"/>
          </a:xfrm>
          <a:prstGeom prst="rect">
            <a:avLst/>
          </a:prstGeom>
        </p:spPr>
      </p:pic>
      <p:pic>
        <p:nvPicPr>
          <p:cNvPr id="7" name="Picture 6">
            <a:extLst>
              <a:ext uri="{FF2B5EF4-FFF2-40B4-BE49-F238E27FC236}">
                <a16:creationId xmlns:a16="http://schemas.microsoft.com/office/drawing/2014/main" id="{6F38EEA5-9444-DFFE-E587-F90AED01CCD9}"/>
              </a:ext>
            </a:extLst>
          </p:cNvPr>
          <p:cNvPicPr>
            <a:picLocks noChangeAspect="1"/>
          </p:cNvPicPr>
          <p:nvPr/>
        </p:nvPicPr>
        <p:blipFill>
          <a:blip r:embed="rId4"/>
          <a:stretch>
            <a:fillRect/>
          </a:stretch>
        </p:blipFill>
        <p:spPr>
          <a:xfrm>
            <a:off x="6286501" y="3301410"/>
            <a:ext cx="4042848" cy="3566370"/>
          </a:xfrm>
          <a:prstGeom prst="rect">
            <a:avLst/>
          </a:prstGeom>
        </p:spPr>
      </p:pic>
    </p:spTree>
    <p:extLst>
      <p:ext uri="{BB962C8B-B14F-4D97-AF65-F5344CB8AC3E}">
        <p14:creationId xmlns:p14="http://schemas.microsoft.com/office/powerpoint/2010/main" val="248948394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16c05727-aa75-4e4a-9b5f-8a80a1165891"/>
    <ds:schemaRef ds:uri="http://schemas.microsoft.com/office/infopath/2007/PartnerControls"/>
    <ds:schemaRef ds:uri="http://schemas.microsoft.com/office/2006/documentManagement/types"/>
    <ds:schemaRef ds:uri="http://www.w3.org/XML/1998/namespace"/>
    <ds:schemaRef ds:uri="http://purl.org/dc/elements/1.1/"/>
    <ds:schemaRef ds:uri="http://purl.org/dc/dcmitype/"/>
    <ds:schemaRef ds:uri="71af3243-3dd4-4a8d-8c0d-dd76da1f02a5"/>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1909</TotalTime>
  <Words>591</Words>
  <Application>Microsoft Office PowerPoint</Application>
  <PresentationFormat>Widescreen</PresentationFormat>
  <Paragraphs>69</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Amasis MT Pro Black</vt:lpstr>
      <vt:lpstr>Arial</vt:lpstr>
      <vt:lpstr>Calibri</vt:lpstr>
      <vt:lpstr>Franklin Gothic Book</vt:lpstr>
      <vt:lpstr>Franklin Gothic Demi</vt:lpstr>
      <vt:lpstr>Helvetica</vt:lpstr>
      <vt:lpstr>Helvetica Neue</vt:lpstr>
      <vt:lpstr>Wingdings</vt:lpstr>
      <vt:lpstr>Theme1</vt:lpstr>
      <vt:lpstr>Predicting posture of a person based on their personality</vt:lpstr>
      <vt:lpstr>Introduction</vt:lpstr>
      <vt:lpstr>Myers-Briggs Test</vt:lpstr>
      <vt:lpstr>About the dataset</vt:lpstr>
      <vt:lpstr>Distributions</vt:lpstr>
      <vt:lpstr>Correlation among the columns</vt:lpstr>
      <vt:lpstr>Activity level</vt:lpstr>
      <vt:lpstr>Age</vt:lpstr>
      <vt:lpstr>Height</vt:lpstr>
      <vt:lpstr>Classification – Logistic regression</vt:lpstr>
      <vt:lpstr>Classification – Decision Tree</vt:lpstr>
      <vt:lpstr>Classification – Gradient boosting</vt:lpstr>
      <vt:lpstr>This analysis suggests that there could be a correlation between personality traits of a person and their posture. Analysis of a bigger dataset might give better results as the program will have a larger dataset to train 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hotel booking cancellations</dc:title>
  <dc:creator>Suraj Rana</dc:creator>
  <cp:lastModifiedBy>Suraj Rana</cp:lastModifiedBy>
  <cp:revision>14</cp:revision>
  <dcterms:created xsi:type="dcterms:W3CDTF">2022-05-04T23:58:22Z</dcterms:created>
  <dcterms:modified xsi:type="dcterms:W3CDTF">2023-05-08T03:41:54Z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