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 id="2147483648" r:id="rId5"/>
    <p:sldMasterId id="2147483879" r:id="rId6"/>
  </p:sldMasterIdLst>
  <p:notesMasterIdLst>
    <p:notesMasterId r:id="rId18"/>
  </p:notesMasterIdLst>
  <p:sldIdLst>
    <p:sldId id="268" r:id="rId7"/>
    <p:sldId id="272" r:id="rId8"/>
    <p:sldId id="260" r:id="rId9"/>
    <p:sldId id="259" r:id="rId10"/>
    <p:sldId id="269" r:id="rId11"/>
    <p:sldId id="288" r:id="rId12"/>
    <p:sldId id="281" r:id="rId13"/>
    <p:sldId id="291" r:id="rId14"/>
    <p:sldId id="292" r:id="rId15"/>
    <p:sldId id="286"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666"/>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49" autoAdjust="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agarwal" userId="9161e27c-c990-4a3f-b808-63441d486a2a" providerId="ADAL" clId="{F6F3F8A4-1553-458D-8D61-7F73C6CBB6C2}"/>
    <pc:docChg chg="modSld">
      <pc:chgData name="suraj agarwal" userId="9161e27c-c990-4a3f-b808-63441d486a2a" providerId="ADAL" clId="{F6F3F8A4-1553-458D-8D61-7F73C6CBB6C2}" dt="2023-06-18T18:09:40.272" v="0" actId="14100"/>
      <pc:docMkLst>
        <pc:docMk/>
      </pc:docMkLst>
      <pc:sldChg chg="modSp mod">
        <pc:chgData name="suraj agarwal" userId="9161e27c-c990-4a3f-b808-63441d486a2a" providerId="ADAL" clId="{F6F3F8A4-1553-458D-8D61-7F73C6CBB6C2}" dt="2023-06-18T18:09:40.272" v="0" actId="14100"/>
        <pc:sldMkLst>
          <pc:docMk/>
          <pc:sldMk cId="429841203" sldId="292"/>
        </pc:sldMkLst>
        <pc:picChg chg="mod">
          <ac:chgData name="suraj agarwal" userId="9161e27c-c990-4a3f-b808-63441d486a2a" providerId="ADAL" clId="{F6F3F8A4-1553-458D-8D61-7F73C6CBB6C2}" dt="2023-06-18T18:09:40.272" v="0" actId="14100"/>
          <ac:picMkLst>
            <pc:docMk/>
            <pc:sldMk cId="429841203" sldId="292"/>
            <ac:picMk id="3" creationId="{2C1F1732-56AA-B204-DAD2-4ADEAB9D85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C9890-0E35-4745-9691-63FDC1A110C6}" type="datetimeFigureOut">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8BBF7-E9C0-450F-A687-701EE74500A5}" type="slidenum">
              <a:t>‹#›</a:t>
            </a:fld>
            <a:endParaRPr lang="en-US"/>
          </a:p>
        </p:txBody>
      </p:sp>
    </p:spTree>
    <p:extLst>
      <p:ext uri="{BB962C8B-B14F-4D97-AF65-F5344CB8AC3E}">
        <p14:creationId xmlns:p14="http://schemas.microsoft.com/office/powerpoint/2010/main" val="390536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Let me quickly walk you through the brief plan for today.  We are going to discuss the need for this program, what it offers to the students, how it will help you choose a fine career pathway, how to get enrolled in this program and so on….</a:t>
            </a:r>
          </a:p>
        </p:txBody>
      </p:sp>
      <p:sp>
        <p:nvSpPr>
          <p:cNvPr id="4" name="Slide Number Placeholder 3"/>
          <p:cNvSpPr>
            <a:spLocks noGrp="1"/>
          </p:cNvSpPr>
          <p:nvPr>
            <p:ph type="sldNum" sz="quarter" idx="5"/>
          </p:nvPr>
        </p:nvSpPr>
        <p:spPr/>
        <p:txBody>
          <a:bodyPr/>
          <a:lstStyle/>
          <a:p>
            <a:fld id="{7AE837CE-94BC-46E1-BA01-A0C26C9EC0B5}" type="slidenum">
              <a:rPr lang="en-IN" smtClean="0"/>
              <a:t>2</a:t>
            </a:fld>
            <a:endParaRPr lang="en-IN"/>
          </a:p>
        </p:txBody>
      </p:sp>
    </p:spTree>
    <p:extLst>
      <p:ext uri="{BB962C8B-B14F-4D97-AF65-F5344CB8AC3E}">
        <p14:creationId xmlns:p14="http://schemas.microsoft.com/office/powerpoint/2010/main" val="274908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now request our technical expert Mr so and so to help you understand the finer details of the course and curriculum. </a:t>
            </a:r>
          </a:p>
        </p:txBody>
      </p:sp>
      <p:sp>
        <p:nvSpPr>
          <p:cNvPr id="4" name="Slide Number Placeholder 3"/>
          <p:cNvSpPr>
            <a:spLocks noGrp="1"/>
          </p:cNvSpPr>
          <p:nvPr>
            <p:ph type="sldNum" sz="quarter" idx="5"/>
          </p:nvPr>
        </p:nvSpPr>
        <p:spPr/>
        <p:txBody>
          <a:bodyPr/>
          <a:lstStyle/>
          <a:p>
            <a:fld id="{8C8DABAE-C56E-42CD-828B-36B7D5E53BAA}" type="slidenum">
              <a:rPr lang="en-IN" smtClean="0"/>
              <a:t>3</a:t>
            </a:fld>
            <a:endParaRPr lang="en-IN"/>
          </a:p>
        </p:txBody>
      </p:sp>
    </p:spTree>
    <p:extLst>
      <p:ext uri="{BB962C8B-B14F-4D97-AF65-F5344CB8AC3E}">
        <p14:creationId xmlns:p14="http://schemas.microsoft.com/office/powerpoint/2010/main" val="247239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8DABAE-C56E-42CD-828B-36B7D5E53BAA}" type="slidenum">
              <a:rPr lang="en-IN" smtClean="0"/>
              <a:t>4</a:t>
            </a:fld>
            <a:endParaRPr lang="en-IN"/>
          </a:p>
        </p:txBody>
      </p:sp>
    </p:spTree>
    <p:extLst>
      <p:ext uri="{BB962C8B-B14F-4D97-AF65-F5344CB8AC3E}">
        <p14:creationId xmlns:p14="http://schemas.microsoft.com/office/powerpoint/2010/main" val="8576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E837CE-94BC-46E1-BA01-A0C26C9EC0B5}" type="slidenum">
              <a:rPr lang="en-IN" smtClean="0"/>
              <a:t>11</a:t>
            </a:fld>
            <a:endParaRPr lang="en-IN"/>
          </a:p>
        </p:txBody>
      </p:sp>
    </p:spTree>
    <p:extLst>
      <p:ext uri="{BB962C8B-B14F-4D97-AF65-F5344CB8AC3E}">
        <p14:creationId xmlns:p14="http://schemas.microsoft.com/office/powerpoint/2010/main" val="348042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994323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75BB925A-087F-44D2-A4EF-34AC02BC127B}"/>
              </a:ext>
            </a:extLst>
          </p:cNvPr>
          <p:cNvPicPr>
            <a:picLocks noChangeAspect="1"/>
          </p:cNvPicPr>
          <p:nvPr/>
        </p:nvPicPr>
        <p:blipFill>
          <a:blip r:embed="rId2"/>
          <a:stretch>
            <a:fillRect/>
          </a:stretch>
        </p:blipFill>
        <p:spPr>
          <a:xfrm>
            <a:off x="10307690" y="6192487"/>
            <a:ext cx="1423099" cy="462853"/>
          </a:xfrm>
          <a:prstGeom prst="rect">
            <a:avLst/>
          </a:prstGeom>
        </p:spPr>
      </p:pic>
    </p:spTree>
    <p:extLst>
      <p:ext uri="{BB962C8B-B14F-4D97-AF65-F5344CB8AC3E}">
        <p14:creationId xmlns:p14="http://schemas.microsoft.com/office/powerpoint/2010/main" val="99432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BCD6A936-922A-4936-9948-445F850E5A38}"/>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61054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pic>
        <p:nvPicPr>
          <p:cNvPr id="9" name="Picture 8" descr="Logo&#10;&#10;Description automatically generated">
            <a:extLst>
              <a:ext uri="{FF2B5EF4-FFF2-40B4-BE49-F238E27FC236}">
                <a16:creationId xmlns:a16="http://schemas.microsoft.com/office/drawing/2014/main" id="{025861E6-3B8C-4258-9803-7B4A65D45ED1}"/>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617457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18-06-2023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7C5FE485-7EE5-4F03-B2B9-9B18DDD9156D}"/>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2000212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5FD36584-983C-4106-8B8C-0E003FE7E936}"/>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88019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18-06-2023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61054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18-06-2023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18-06-2023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174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18-06-2023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0002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880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18-06-2023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18-06-2023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18-06-2023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Logo&#10;&#10;Description automatically generated">
            <a:extLst>
              <a:ext uri="{FF2B5EF4-FFF2-40B4-BE49-F238E27FC236}">
                <a16:creationId xmlns:a16="http://schemas.microsoft.com/office/drawing/2014/main" id="{768AEEF1-88A3-4ABE-8BE4-3FEF118C2971}"/>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6/18/2023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
        <p:nvSpPr>
          <p:cNvPr id="7" name="Rectangle 6">
            <a:extLst>
              <a:ext uri="{FF2B5EF4-FFF2-40B4-BE49-F238E27FC236}">
                <a16:creationId xmlns:a16="http://schemas.microsoft.com/office/drawing/2014/main" id="{91DFE49E-42A4-4D9B-B7E8-6FF242FF10EF}"/>
              </a:ext>
            </a:extLst>
          </p:cNvPr>
          <p:cNvSpPr/>
          <p:nvPr userDrawn="1"/>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7">
            <a:extLst>
              <a:ext uri="{FF2B5EF4-FFF2-40B4-BE49-F238E27FC236}">
                <a16:creationId xmlns:a16="http://schemas.microsoft.com/office/drawing/2014/main" id="{A05FD87A-258B-44BF-B73C-1D10B8FDCAEE}"/>
              </a:ext>
            </a:extLst>
          </p:cNvPr>
          <p:cNvSpPr/>
          <p:nvPr userDrawn="1"/>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F69800AF-5E88-4C90-9BAF-A42D6BA77F0B}"/>
              </a:ext>
            </a:extLst>
          </p:cNvPr>
          <p:cNvSpPr/>
          <p:nvPr userDrawn="1"/>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Logo&#10;&#10;Description automatically generated">
            <a:extLst>
              <a:ext uri="{FF2B5EF4-FFF2-40B4-BE49-F238E27FC236}">
                <a16:creationId xmlns:a16="http://schemas.microsoft.com/office/drawing/2014/main" id="{9202596F-B901-4A5E-B8E9-D56DB7DAE8F0}"/>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18-06-2023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grpSp>
        <p:nvGrpSpPr>
          <p:cNvPr id="7" name="Group 6">
            <a:extLst>
              <a:ext uri="{FF2B5EF4-FFF2-40B4-BE49-F238E27FC236}">
                <a16:creationId xmlns:a16="http://schemas.microsoft.com/office/drawing/2014/main" id="{1FCBEE95-D830-4093-8A75-5C18686AB35C}"/>
              </a:ext>
            </a:extLst>
          </p:cNvPr>
          <p:cNvGrpSpPr/>
          <p:nvPr userDrawn="1"/>
        </p:nvGrpSpPr>
        <p:grpSpPr>
          <a:xfrm>
            <a:off x="446534" y="296884"/>
            <a:ext cx="11298933" cy="98554"/>
            <a:chOff x="446534" y="453643"/>
            <a:chExt cx="11298933" cy="98554"/>
          </a:xfrm>
        </p:grpSpPr>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grpSp>
      <p:pic>
        <p:nvPicPr>
          <p:cNvPr id="13" name="Picture 12" descr="Logo&#10;&#10;Description automatically generated">
            <a:extLst>
              <a:ext uri="{FF2B5EF4-FFF2-40B4-BE49-F238E27FC236}">
                <a16:creationId xmlns:a16="http://schemas.microsoft.com/office/drawing/2014/main" id="{D7E05EB8-8861-4726-8427-C97398BB2B8F}"/>
              </a:ext>
            </a:extLst>
          </p:cNvPr>
          <p:cNvPicPr>
            <a:picLocks noChangeAspect="1"/>
          </p:cNvPicPr>
          <p:nvPr userDrawn="1"/>
        </p:nvPicPr>
        <p:blipFill>
          <a:blip r:embed="rId13"/>
          <a:stretch>
            <a:fillRect/>
          </a:stretch>
        </p:blipFill>
        <p:spPr>
          <a:xfrm>
            <a:off x="10232666" y="6176896"/>
            <a:ext cx="1423099" cy="462853"/>
          </a:xfrm>
          <a:prstGeom prst="rect">
            <a:avLst/>
          </a:prstGeom>
        </p:spPr>
      </p:pic>
      <p:sp>
        <p:nvSpPr>
          <p:cNvPr id="14" name="TextBox 13">
            <a:extLst>
              <a:ext uri="{FF2B5EF4-FFF2-40B4-BE49-F238E27FC236}">
                <a16:creationId xmlns:a16="http://schemas.microsoft.com/office/drawing/2014/main" id="{411BAA4E-BCF2-4D4E-A741-E17C4F0164AB}"/>
              </a:ext>
            </a:extLst>
          </p:cNvPr>
          <p:cNvSpPr txBox="1"/>
          <p:nvPr userDrawn="1"/>
        </p:nvSpPr>
        <p:spPr>
          <a:xfrm>
            <a:off x="446534" y="6158341"/>
            <a:ext cx="1371600" cy="369332"/>
          </a:xfrm>
          <a:prstGeom prst="rect">
            <a:avLst/>
          </a:prstGeom>
          <a:noFill/>
          <a:ln>
            <a:solidFill>
              <a:schemeClr val="bg1">
                <a:lumMod val="50000"/>
              </a:schemeClr>
            </a:solidFill>
          </a:ln>
        </p:spPr>
        <p:txBody>
          <a:bodyPr wrap="square" rtlCol="0">
            <a:spAutoFit/>
          </a:bodyPr>
          <a:lstStyle/>
          <a:p>
            <a:pPr algn="ctr"/>
            <a:r>
              <a:rPr lang="en-US"/>
              <a:t>EY LOGO</a:t>
            </a:r>
          </a:p>
        </p:txBody>
      </p:sp>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jp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7E78BF-6FA0-4759-9753-5850B37555CE}"/>
              </a:ext>
            </a:extLst>
          </p:cNvPr>
          <p:cNvSpPr/>
          <p:nvPr/>
        </p:nvSpPr>
        <p:spPr>
          <a:xfrm>
            <a:off x="0" y="0"/>
            <a:ext cx="122105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D89D81-7395-4F68-927A-C05E6EDC03D5}"/>
              </a:ext>
            </a:extLst>
          </p:cNvPr>
          <p:cNvSpPr/>
          <p:nvPr/>
        </p:nvSpPr>
        <p:spPr>
          <a:xfrm>
            <a:off x="0" y="5587089"/>
            <a:ext cx="12210573" cy="1270911"/>
          </a:xfrm>
          <a:custGeom>
            <a:avLst/>
            <a:gdLst>
              <a:gd name="connsiteX0" fmla="*/ 0 w 12210573"/>
              <a:gd name="connsiteY0" fmla="*/ 0 h 1270911"/>
              <a:gd name="connsiteX1" fmla="*/ 12210573 w 12210573"/>
              <a:gd name="connsiteY1" fmla="*/ 0 h 1270911"/>
              <a:gd name="connsiteX2" fmla="*/ 12210573 w 12210573"/>
              <a:gd name="connsiteY2" fmla="*/ 1270911 h 1270911"/>
              <a:gd name="connsiteX3" fmla="*/ 0 w 12210573"/>
              <a:gd name="connsiteY3" fmla="*/ 1270911 h 1270911"/>
              <a:gd name="connsiteX4" fmla="*/ 0 w 12210573"/>
              <a:gd name="connsiteY4" fmla="*/ 0 h 1270911"/>
              <a:gd name="connsiteX0" fmla="*/ 0 w 12210573"/>
              <a:gd name="connsiteY0" fmla="*/ 0 h 1270911"/>
              <a:gd name="connsiteX1" fmla="*/ 12197321 w 12210573"/>
              <a:gd name="connsiteY1" fmla="*/ 318052 h 1270911"/>
              <a:gd name="connsiteX2" fmla="*/ 12210573 w 12210573"/>
              <a:gd name="connsiteY2" fmla="*/ 1270911 h 1270911"/>
              <a:gd name="connsiteX3" fmla="*/ 0 w 12210573"/>
              <a:gd name="connsiteY3" fmla="*/ 1270911 h 1270911"/>
              <a:gd name="connsiteX4" fmla="*/ 0 w 12210573"/>
              <a:gd name="connsiteY4" fmla="*/ 0 h 127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1270911">
                <a:moveTo>
                  <a:pt x="0" y="0"/>
                </a:moveTo>
                <a:lnTo>
                  <a:pt x="12197321" y="318052"/>
                </a:lnTo>
                <a:lnTo>
                  <a:pt x="12210573" y="1270911"/>
                </a:lnTo>
                <a:lnTo>
                  <a:pt x="0" y="1270911"/>
                </a:lnTo>
                <a:lnTo>
                  <a:pt x="0" y="0"/>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B5D5D8-F67F-4BE1-AA3C-FA1D7E8E8F82}"/>
              </a:ext>
            </a:extLst>
          </p:cNvPr>
          <p:cNvSpPr txBox="1"/>
          <p:nvPr/>
        </p:nvSpPr>
        <p:spPr>
          <a:xfrm>
            <a:off x="1068092" y="5719609"/>
            <a:ext cx="3084260"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panose="020B0604020202020204" pitchFamily="34" charset="0"/>
                <a:ea typeface="+mn-lt"/>
                <a:cs typeface="Arial" panose="020B0604020202020204" pitchFamily="34" charset="0"/>
              </a:rPr>
              <a:t>https://nextgen.edunetworld.com</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1" name="Graphic 10" descr="Internet">
            <a:extLst>
              <a:ext uri="{FF2B5EF4-FFF2-40B4-BE49-F238E27FC236}">
                <a16:creationId xmlns:a16="http://schemas.microsoft.com/office/drawing/2014/main" id="{B46EEF54-9073-474F-905F-C02D0D82A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348" y="5791203"/>
            <a:ext cx="435148" cy="456344"/>
          </a:xfrm>
          <a:prstGeom prst="rect">
            <a:avLst/>
          </a:prstGeom>
        </p:spPr>
      </p:pic>
      <p:sp>
        <p:nvSpPr>
          <p:cNvPr id="12" name="TextBox 11">
            <a:extLst>
              <a:ext uri="{FF2B5EF4-FFF2-40B4-BE49-F238E27FC236}">
                <a16:creationId xmlns:a16="http://schemas.microsoft.com/office/drawing/2014/main" id="{6A9E8ABD-C89E-4E1E-BCF3-525F353A992A}"/>
              </a:ext>
            </a:extLst>
          </p:cNvPr>
          <p:cNvSpPr txBox="1"/>
          <p:nvPr/>
        </p:nvSpPr>
        <p:spPr>
          <a:xfrm>
            <a:off x="1016942" y="6114784"/>
            <a:ext cx="3214515"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a:ea typeface="+mn-lt"/>
                <a:cs typeface="+mn-lt"/>
              </a:rPr>
              <a:t> nextgenep@edunetfoundation.org</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3" name="Graphic 12" descr="Email">
            <a:extLst>
              <a:ext uri="{FF2B5EF4-FFF2-40B4-BE49-F238E27FC236}">
                <a16:creationId xmlns:a16="http://schemas.microsoft.com/office/drawing/2014/main" id="{FF87498D-7ED5-4E98-91C7-1DECD0BA8C1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399" y="6243617"/>
            <a:ext cx="378503" cy="314258"/>
          </a:xfrm>
          <a:prstGeom prst="rect">
            <a:avLst/>
          </a:prstGeom>
        </p:spPr>
      </p:pic>
      <p:pic>
        <p:nvPicPr>
          <p:cNvPr id="5" name="Picture 4">
            <a:extLst>
              <a:ext uri="{FF2B5EF4-FFF2-40B4-BE49-F238E27FC236}">
                <a16:creationId xmlns:a16="http://schemas.microsoft.com/office/drawing/2014/main" id="{A0AFE77A-4A92-4904-B6BF-26E0649435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4728" y="962740"/>
            <a:ext cx="6665845" cy="4865172"/>
          </a:xfrm>
          <a:prstGeom prst="rect">
            <a:avLst/>
          </a:prstGeom>
        </p:spPr>
      </p:pic>
      <p:sp>
        <p:nvSpPr>
          <p:cNvPr id="15" name="Rectangle 14">
            <a:extLst>
              <a:ext uri="{FF2B5EF4-FFF2-40B4-BE49-F238E27FC236}">
                <a16:creationId xmlns:a16="http://schemas.microsoft.com/office/drawing/2014/main" id="{A07242BD-83F2-4C36-BA28-7FD2BACD9370}"/>
              </a:ext>
            </a:extLst>
          </p:cNvPr>
          <p:cNvSpPr/>
          <p:nvPr/>
        </p:nvSpPr>
        <p:spPr>
          <a:xfrm>
            <a:off x="1" y="861069"/>
            <a:ext cx="6665844" cy="4938053"/>
          </a:xfrm>
          <a:custGeom>
            <a:avLst/>
            <a:gdLst>
              <a:gd name="connsiteX0" fmla="*/ 0 w 6276183"/>
              <a:gd name="connsiteY0" fmla="*/ 0 h 2498391"/>
              <a:gd name="connsiteX1" fmla="*/ 6276183 w 6276183"/>
              <a:gd name="connsiteY1" fmla="*/ 0 h 2498391"/>
              <a:gd name="connsiteX2" fmla="*/ 6276183 w 6276183"/>
              <a:gd name="connsiteY2" fmla="*/ 2498391 h 2498391"/>
              <a:gd name="connsiteX3" fmla="*/ 0 w 6276183"/>
              <a:gd name="connsiteY3" fmla="*/ 2498391 h 2498391"/>
              <a:gd name="connsiteX4" fmla="*/ 0 w 6276183"/>
              <a:gd name="connsiteY4" fmla="*/ 0 h 2498391"/>
              <a:gd name="connsiteX0" fmla="*/ 0 w 6276183"/>
              <a:gd name="connsiteY0" fmla="*/ 13252 h 2511643"/>
              <a:gd name="connsiteX1" fmla="*/ 6276183 w 6276183"/>
              <a:gd name="connsiteY1" fmla="*/ 0 h 2511643"/>
              <a:gd name="connsiteX2" fmla="*/ 6276183 w 6276183"/>
              <a:gd name="connsiteY2" fmla="*/ 2511643 h 2511643"/>
              <a:gd name="connsiteX3" fmla="*/ 0 w 6276183"/>
              <a:gd name="connsiteY3" fmla="*/ 2511643 h 2511643"/>
              <a:gd name="connsiteX4" fmla="*/ 0 w 6276183"/>
              <a:gd name="connsiteY4" fmla="*/ 13252 h 2511643"/>
              <a:gd name="connsiteX0" fmla="*/ 0 w 6580983"/>
              <a:gd name="connsiteY0" fmla="*/ 0 h 2498391"/>
              <a:gd name="connsiteX1" fmla="*/ 6580983 w 6580983"/>
              <a:gd name="connsiteY1" fmla="*/ 1 h 2498391"/>
              <a:gd name="connsiteX2" fmla="*/ 6276183 w 6580983"/>
              <a:gd name="connsiteY2" fmla="*/ 2498391 h 2498391"/>
              <a:gd name="connsiteX3" fmla="*/ 0 w 6580983"/>
              <a:gd name="connsiteY3" fmla="*/ 2498391 h 2498391"/>
              <a:gd name="connsiteX4" fmla="*/ 0 w 6580983"/>
              <a:gd name="connsiteY4" fmla="*/ 0 h 2498391"/>
              <a:gd name="connsiteX0" fmla="*/ 0 w 6580983"/>
              <a:gd name="connsiteY0" fmla="*/ 0 h 2617272"/>
              <a:gd name="connsiteX1" fmla="*/ 6580983 w 6580983"/>
              <a:gd name="connsiteY1" fmla="*/ 1 h 2617272"/>
              <a:gd name="connsiteX2" fmla="*/ 6290484 w 6580983"/>
              <a:gd name="connsiteY2" fmla="*/ 2617272 h 2617272"/>
              <a:gd name="connsiteX3" fmla="*/ 0 w 6580983"/>
              <a:gd name="connsiteY3" fmla="*/ 2498391 h 2617272"/>
              <a:gd name="connsiteX4" fmla="*/ 0 w 6580983"/>
              <a:gd name="connsiteY4" fmla="*/ 0 h 2617272"/>
              <a:gd name="connsiteX0" fmla="*/ 0 w 6580983"/>
              <a:gd name="connsiteY0" fmla="*/ 0 h 2617272"/>
              <a:gd name="connsiteX1" fmla="*/ 6580983 w 6580983"/>
              <a:gd name="connsiteY1" fmla="*/ 1 h 2617272"/>
              <a:gd name="connsiteX2" fmla="*/ 6204680 w 6580983"/>
              <a:gd name="connsiteY2" fmla="*/ 2617272 h 2617272"/>
              <a:gd name="connsiteX3" fmla="*/ 0 w 6580983"/>
              <a:gd name="connsiteY3" fmla="*/ 2498391 h 2617272"/>
              <a:gd name="connsiteX4" fmla="*/ 0 w 6580983"/>
              <a:gd name="connsiteY4" fmla="*/ 0 h 2617272"/>
              <a:gd name="connsiteX0" fmla="*/ 0 w 6824095"/>
              <a:gd name="connsiteY0" fmla="*/ 0 h 2617272"/>
              <a:gd name="connsiteX1" fmla="*/ 6824095 w 6824095"/>
              <a:gd name="connsiteY1" fmla="*/ 1 h 2617272"/>
              <a:gd name="connsiteX2" fmla="*/ 6204680 w 6824095"/>
              <a:gd name="connsiteY2" fmla="*/ 2617272 h 2617272"/>
              <a:gd name="connsiteX3" fmla="*/ 0 w 6824095"/>
              <a:gd name="connsiteY3" fmla="*/ 2498391 h 2617272"/>
              <a:gd name="connsiteX4" fmla="*/ 0 w 6824095"/>
              <a:gd name="connsiteY4" fmla="*/ 0 h 2617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095" h="2617272">
                <a:moveTo>
                  <a:pt x="0" y="0"/>
                </a:moveTo>
                <a:lnTo>
                  <a:pt x="6824095" y="1"/>
                </a:lnTo>
                <a:lnTo>
                  <a:pt x="6204680" y="2617272"/>
                </a:lnTo>
                <a:lnTo>
                  <a:pt x="0" y="249839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21FD953-2013-4583-B36B-4F4249F6F5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5950628" cy="5511983"/>
          </a:xfrm>
          <a:prstGeom prst="rect">
            <a:avLst/>
          </a:prstGeom>
        </p:spPr>
      </p:pic>
      <p:sp>
        <p:nvSpPr>
          <p:cNvPr id="14" name="Rectangle 13">
            <a:extLst>
              <a:ext uri="{FF2B5EF4-FFF2-40B4-BE49-F238E27FC236}">
                <a16:creationId xmlns:a16="http://schemas.microsoft.com/office/drawing/2014/main" id="{DFF6A43A-1F42-42C1-90CA-5F268F29DBBC}"/>
              </a:ext>
            </a:extLst>
          </p:cNvPr>
          <p:cNvSpPr/>
          <p:nvPr/>
        </p:nvSpPr>
        <p:spPr>
          <a:xfrm>
            <a:off x="0" y="5489649"/>
            <a:ext cx="12210573" cy="662614"/>
          </a:xfrm>
          <a:custGeom>
            <a:avLst/>
            <a:gdLst>
              <a:gd name="connsiteX0" fmla="*/ 0 w 12210573"/>
              <a:gd name="connsiteY0" fmla="*/ 0 h 119275"/>
              <a:gd name="connsiteX1" fmla="*/ 12210573 w 12210573"/>
              <a:gd name="connsiteY1" fmla="*/ 0 h 119275"/>
              <a:gd name="connsiteX2" fmla="*/ 12210573 w 12210573"/>
              <a:gd name="connsiteY2" fmla="*/ 119275 h 119275"/>
              <a:gd name="connsiteX3" fmla="*/ 0 w 12210573"/>
              <a:gd name="connsiteY3" fmla="*/ 119275 h 119275"/>
              <a:gd name="connsiteX4" fmla="*/ 0 w 12210573"/>
              <a:gd name="connsiteY4" fmla="*/ 0 h 119275"/>
              <a:gd name="connsiteX0" fmla="*/ 0 w 12210573"/>
              <a:gd name="connsiteY0" fmla="*/ 0 h 662614"/>
              <a:gd name="connsiteX1" fmla="*/ 12210573 w 12210573"/>
              <a:gd name="connsiteY1" fmla="*/ 0 h 662614"/>
              <a:gd name="connsiteX2" fmla="*/ 12197321 w 12210573"/>
              <a:gd name="connsiteY2" fmla="*/ 662614 h 662614"/>
              <a:gd name="connsiteX3" fmla="*/ 0 w 12210573"/>
              <a:gd name="connsiteY3" fmla="*/ 119275 h 662614"/>
              <a:gd name="connsiteX4" fmla="*/ 0 w 12210573"/>
              <a:gd name="connsiteY4" fmla="*/ 0 h 662614"/>
              <a:gd name="connsiteX0" fmla="*/ 0 w 12210573"/>
              <a:gd name="connsiteY0" fmla="*/ 0 h 662614"/>
              <a:gd name="connsiteX1" fmla="*/ 12210573 w 12210573"/>
              <a:gd name="connsiteY1" fmla="*/ 344557 h 662614"/>
              <a:gd name="connsiteX2" fmla="*/ 12197321 w 12210573"/>
              <a:gd name="connsiteY2" fmla="*/ 662614 h 662614"/>
              <a:gd name="connsiteX3" fmla="*/ 0 w 12210573"/>
              <a:gd name="connsiteY3" fmla="*/ 119275 h 662614"/>
              <a:gd name="connsiteX4" fmla="*/ 0 w 12210573"/>
              <a:gd name="connsiteY4" fmla="*/ 0 h 662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662614">
                <a:moveTo>
                  <a:pt x="0" y="0"/>
                </a:moveTo>
                <a:lnTo>
                  <a:pt x="12210573" y="344557"/>
                </a:lnTo>
                <a:lnTo>
                  <a:pt x="12197321" y="662614"/>
                </a:lnTo>
                <a:lnTo>
                  <a:pt x="0" y="119275"/>
                </a:lnTo>
                <a:lnTo>
                  <a:pt x="0" y="0"/>
                </a:lnTo>
                <a:close/>
              </a:path>
            </a:pathLst>
          </a:cu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D109EF31-08E6-4CE1-AA76-60F334B0A193}"/>
              </a:ext>
            </a:extLst>
          </p:cNvPr>
          <p:cNvPicPr>
            <a:picLocks noChangeAspect="1"/>
          </p:cNvPicPr>
          <p:nvPr/>
        </p:nvPicPr>
        <p:blipFill>
          <a:blip r:embed="rId8"/>
          <a:stretch>
            <a:fillRect/>
          </a:stretch>
        </p:blipFill>
        <p:spPr>
          <a:xfrm>
            <a:off x="10232666" y="306178"/>
            <a:ext cx="1423099" cy="462853"/>
          </a:xfrm>
          <a:prstGeom prst="rect">
            <a:avLst/>
          </a:prstGeom>
        </p:spPr>
      </p:pic>
      <p:sp>
        <p:nvSpPr>
          <p:cNvPr id="24" name="Rectangle 23">
            <a:extLst>
              <a:ext uri="{FF2B5EF4-FFF2-40B4-BE49-F238E27FC236}">
                <a16:creationId xmlns:a16="http://schemas.microsoft.com/office/drawing/2014/main" id="{4E20EE1B-A84F-401D-A9BE-54DC8586CDCB}"/>
              </a:ext>
            </a:extLst>
          </p:cNvPr>
          <p:cNvSpPr/>
          <p:nvPr/>
        </p:nvSpPr>
        <p:spPr>
          <a:xfrm>
            <a:off x="0" y="0"/>
            <a:ext cx="5950628" cy="540394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617F66-74F1-477F-8B95-A29B791B66C5}"/>
              </a:ext>
            </a:extLst>
          </p:cNvPr>
          <p:cNvSpPr txBox="1"/>
          <p:nvPr/>
        </p:nvSpPr>
        <p:spPr>
          <a:xfrm>
            <a:off x="468373" y="1254576"/>
            <a:ext cx="5950628" cy="2123658"/>
          </a:xfrm>
          <a:prstGeom prst="rect">
            <a:avLst/>
          </a:prstGeom>
          <a:noFill/>
        </p:spPr>
        <p:txBody>
          <a:bodyPr wrap="square" rtlCol="0">
            <a:spAutoFit/>
          </a:bodyPr>
          <a:lstStyle/>
          <a:p>
            <a:r>
              <a:rPr lang="en-US" sz="4400" b="1" dirty="0">
                <a:solidFill>
                  <a:srgbClr val="243666"/>
                </a:solidFill>
                <a:latin typeface="Arial" panose="020B0604020202020204" pitchFamily="34" charset="0"/>
                <a:cs typeface="Arial" panose="020B0604020202020204" pitchFamily="34" charset="0"/>
              </a:rPr>
              <a:t>NEXT GEN EMPLOYABILITY PROGRAM</a:t>
            </a:r>
          </a:p>
        </p:txBody>
      </p:sp>
      <p:sp>
        <p:nvSpPr>
          <p:cNvPr id="19" name="TextBox 18">
            <a:extLst>
              <a:ext uri="{FF2B5EF4-FFF2-40B4-BE49-F238E27FC236}">
                <a16:creationId xmlns:a16="http://schemas.microsoft.com/office/drawing/2014/main" id="{E23E936F-34FC-4B8A-9705-F59EDF1920AC}"/>
              </a:ext>
            </a:extLst>
          </p:cNvPr>
          <p:cNvSpPr txBox="1"/>
          <p:nvPr/>
        </p:nvSpPr>
        <p:spPr>
          <a:xfrm>
            <a:off x="627398" y="3602944"/>
            <a:ext cx="4741013" cy="830997"/>
          </a:xfrm>
          <a:prstGeom prst="rect">
            <a:avLst/>
          </a:prstGeom>
          <a:noFill/>
        </p:spPr>
        <p:txBody>
          <a:bodyPr wrap="square" lIns="91440" tIns="45720" rIns="91440" bIns="45720" rtlCol="0" anchor="t">
            <a:spAutoFit/>
          </a:bodyPr>
          <a:lstStyle/>
          <a:p>
            <a:r>
              <a:rPr lang="en-US" sz="2400" b="1" dirty="0">
                <a:solidFill>
                  <a:schemeClr val="bg2">
                    <a:lumMod val="10000"/>
                  </a:schemeClr>
                </a:solidFill>
                <a:latin typeface="Arial"/>
                <a:cs typeface="Arial"/>
              </a:rPr>
              <a:t>College Name: T john college</a:t>
            </a:r>
          </a:p>
          <a:p>
            <a:r>
              <a:rPr lang="en-US" sz="2400" b="1" dirty="0">
                <a:solidFill>
                  <a:schemeClr val="bg2">
                    <a:lumMod val="10000"/>
                  </a:schemeClr>
                </a:solidFill>
                <a:latin typeface="Arial"/>
                <a:cs typeface="Arial"/>
              </a:rPr>
              <a:t>Team Name</a:t>
            </a:r>
            <a:r>
              <a:rPr lang="en-US" sz="2400" b="1">
                <a:solidFill>
                  <a:schemeClr val="bg2">
                    <a:lumMod val="10000"/>
                  </a:schemeClr>
                </a:solidFill>
                <a:latin typeface="Arial"/>
                <a:cs typeface="Arial"/>
              </a:rPr>
              <a:t>: Suma and </a:t>
            </a:r>
            <a:r>
              <a:rPr lang="en-US" sz="2400" b="1" dirty="0">
                <a:solidFill>
                  <a:schemeClr val="bg2">
                    <a:lumMod val="10000"/>
                  </a:schemeClr>
                </a:solidFill>
                <a:latin typeface="Arial"/>
                <a:cs typeface="Arial"/>
              </a:rPr>
              <a:t>team</a:t>
            </a:r>
            <a:endParaRPr lang="en-US" sz="1600" dirty="0">
              <a:solidFill>
                <a:schemeClr val="bg2">
                  <a:lumMod val="10000"/>
                </a:schemeClr>
              </a:solidFill>
            </a:endParaRPr>
          </a:p>
        </p:txBody>
      </p:sp>
      <p:cxnSp>
        <p:nvCxnSpPr>
          <p:cNvPr id="30" name="Straight Connector 29">
            <a:extLst>
              <a:ext uri="{FF2B5EF4-FFF2-40B4-BE49-F238E27FC236}">
                <a16:creationId xmlns:a16="http://schemas.microsoft.com/office/drawing/2014/main" id="{1AF088EC-96F3-4905-B95F-924688D7337C}"/>
              </a:ext>
            </a:extLst>
          </p:cNvPr>
          <p:cNvCxnSpPr>
            <a:cxnSpLocks/>
          </p:cNvCxnSpPr>
          <p:nvPr/>
        </p:nvCxnSpPr>
        <p:spPr>
          <a:xfrm>
            <a:off x="605557" y="3460475"/>
            <a:ext cx="0" cy="1164534"/>
          </a:xfrm>
          <a:prstGeom prst="line">
            <a:avLst/>
          </a:prstGeom>
          <a:ln w="57150">
            <a:solidFill>
              <a:srgbClr val="FFE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FB26-266D-758D-B81C-FF701B4472C2}"/>
              </a:ext>
            </a:extLst>
          </p:cNvPr>
          <p:cNvSpPr>
            <a:spLocks noGrp="1"/>
          </p:cNvSpPr>
          <p:nvPr>
            <p:ph type="title"/>
          </p:nvPr>
        </p:nvSpPr>
        <p:spPr>
          <a:xfrm>
            <a:off x="381424" y="539206"/>
            <a:ext cx="10780728" cy="971183"/>
          </a:xfrm>
        </p:spPr>
        <p:txBody>
          <a:bodyPr>
            <a:normAutofit/>
          </a:bodyPr>
          <a:lstStyle/>
          <a:p>
            <a:r>
              <a:rPr lang="en-US" sz="3600" b="1" dirty="0">
                <a:solidFill>
                  <a:schemeClr val="tx2"/>
                </a:solidFill>
                <a:latin typeface="Arial Nova"/>
              </a:rPr>
              <a:t>Meet our team</a:t>
            </a:r>
          </a:p>
        </p:txBody>
      </p:sp>
      <p:sp>
        <p:nvSpPr>
          <p:cNvPr id="3" name="TextBox 2">
            <a:extLst>
              <a:ext uri="{FF2B5EF4-FFF2-40B4-BE49-F238E27FC236}">
                <a16:creationId xmlns:a16="http://schemas.microsoft.com/office/drawing/2014/main" id="{21F40818-ADCD-BDD9-A5E3-4F1C096965FA}"/>
              </a:ext>
            </a:extLst>
          </p:cNvPr>
          <p:cNvSpPr txBox="1"/>
          <p:nvPr/>
        </p:nvSpPr>
        <p:spPr>
          <a:xfrm>
            <a:off x="4767620" y="3391811"/>
            <a:ext cx="2172929" cy="338554"/>
          </a:xfrm>
          <a:prstGeom prst="rect">
            <a:avLst/>
          </a:prstGeom>
          <a:noFill/>
        </p:spPr>
        <p:txBody>
          <a:bodyPr wrap="square" rtlCol="0">
            <a:spAutoFit/>
          </a:bodyPr>
          <a:lstStyle/>
          <a:p>
            <a:r>
              <a:rPr lang="en-US" sz="1400" b="1" dirty="0">
                <a:latin typeface="+mj-lt"/>
              </a:rPr>
              <a:t>Team leader:- </a:t>
            </a:r>
            <a:r>
              <a:rPr lang="en-US" sz="1600" b="1" dirty="0">
                <a:latin typeface="+mj-lt"/>
              </a:rPr>
              <a:t>Suma</a:t>
            </a:r>
            <a:endParaRPr lang="en-US" sz="1400" b="1" dirty="0">
              <a:latin typeface="+mj-lt"/>
            </a:endParaRPr>
          </a:p>
        </p:txBody>
      </p:sp>
      <p:pic>
        <p:nvPicPr>
          <p:cNvPr id="5" name="Picture 4">
            <a:extLst>
              <a:ext uri="{FF2B5EF4-FFF2-40B4-BE49-F238E27FC236}">
                <a16:creationId xmlns:a16="http://schemas.microsoft.com/office/drawing/2014/main" id="{AE55B7FA-674E-7CCD-2E43-530C868DE7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891801" y="1425887"/>
            <a:ext cx="1759974" cy="1836175"/>
          </a:xfrm>
          <a:prstGeom prst="rect">
            <a:avLst/>
          </a:prstGeom>
        </p:spPr>
      </p:pic>
      <p:pic>
        <p:nvPicPr>
          <p:cNvPr id="9" name="Picture 8">
            <a:extLst>
              <a:ext uri="{FF2B5EF4-FFF2-40B4-BE49-F238E27FC236}">
                <a16:creationId xmlns:a16="http://schemas.microsoft.com/office/drawing/2014/main" id="{D06A17FB-05A5-4B4F-A2D6-8BE1FC5233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0804" y="3907662"/>
            <a:ext cx="2288266" cy="2085066"/>
          </a:xfrm>
          <a:prstGeom prst="rect">
            <a:avLst/>
          </a:prstGeom>
        </p:spPr>
      </p:pic>
      <p:pic>
        <p:nvPicPr>
          <p:cNvPr id="13" name="Picture 12">
            <a:extLst>
              <a:ext uri="{FF2B5EF4-FFF2-40B4-BE49-F238E27FC236}">
                <a16:creationId xmlns:a16="http://schemas.microsoft.com/office/drawing/2014/main" id="{A4409DCF-3281-3447-017F-F835F4751E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431" y="3907662"/>
            <a:ext cx="2172929" cy="2010360"/>
          </a:xfrm>
          <a:prstGeom prst="rect">
            <a:avLst/>
          </a:prstGeom>
        </p:spPr>
      </p:pic>
      <p:sp>
        <p:nvSpPr>
          <p:cNvPr id="15" name="TextBox 14">
            <a:extLst>
              <a:ext uri="{FF2B5EF4-FFF2-40B4-BE49-F238E27FC236}">
                <a16:creationId xmlns:a16="http://schemas.microsoft.com/office/drawing/2014/main" id="{4F4A5E5E-03BE-9ACA-8E6A-7135CE7FEA90}"/>
              </a:ext>
            </a:extLst>
          </p:cNvPr>
          <p:cNvSpPr txBox="1"/>
          <p:nvPr/>
        </p:nvSpPr>
        <p:spPr>
          <a:xfrm>
            <a:off x="0" y="5926527"/>
            <a:ext cx="2281791" cy="369332"/>
          </a:xfrm>
          <a:prstGeom prst="rect">
            <a:avLst/>
          </a:prstGeom>
          <a:noFill/>
        </p:spPr>
        <p:txBody>
          <a:bodyPr wrap="square">
            <a:spAutoFit/>
          </a:bodyPr>
          <a:lstStyle/>
          <a:p>
            <a:pPr algn="ctr"/>
            <a:r>
              <a:rPr lang="en-IN" sz="1800" dirty="0">
                <a:latin typeface="+mj-lt"/>
              </a:rPr>
              <a:t>i.Likitha</a:t>
            </a:r>
            <a:endParaRPr lang="en-IN" dirty="0"/>
          </a:p>
        </p:txBody>
      </p:sp>
      <p:sp>
        <p:nvSpPr>
          <p:cNvPr id="17" name="TextBox 16">
            <a:extLst>
              <a:ext uri="{FF2B5EF4-FFF2-40B4-BE49-F238E27FC236}">
                <a16:creationId xmlns:a16="http://schemas.microsoft.com/office/drawing/2014/main" id="{7FE290DD-400F-3846-AA79-90C21E17CC52}"/>
              </a:ext>
            </a:extLst>
          </p:cNvPr>
          <p:cNvSpPr txBox="1"/>
          <p:nvPr/>
        </p:nvSpPr>
        <p:spPr>
          <a:xfrm>
            <a:off x="3022346" y="6008768"/>
            <a:ext cx="2288266" cy="371478"/>
          </a:xfrm>
          <a:prstGeom prst="rect">
            <a:avLst/>
          </a:prstGeom>
          <a:noFill/>
        </p:spPr>
        <p:txBody>
          <a:bodyPr wrap="square">
            <a:spAutoFit/>
          </a:bodyPr>
          <a:lstStyle/>
          <a:p>
            <a:pPr algn="ctr"/>
            <a:r>
              <a:rPr lang="en-IN" sz="1800" dirty="0">
                <a:latin typeface="+mj-lt"/>
              </a:rPr>
              <a:t>ii.Pranav</a:t>
            </a:r>
          </a:p>
        </p:txBody>
      </p:sp>
      <p:pic>
        <p:nvPicPr>
          <p:cNvPr id="21" name="Picture 20">
            <a:extLst>
              <a:ext uri="{FF2B5EF4-FFF2-40B4-BE49-F238E27FC236}">
                <a16:creationId xmlns:a16="http://schemas.microsoft.com/office/drawing/2014/main" id="{DCAD45BE-6957-7BAF-4931-E7A6C03E3D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74553" y="3907662"/>
            <a:ext cx="2422945" cy="2085066"/>
          </a:xfrm>
          <a:prstGeom prst="rect">
            <a:avLst/>
          </a:prstGeom>
        </p:spPr>
      </p:pic>
      <p:sp>
        <p:nvSpPr>
          <p:cNvPr id="23" name="TextBox 22">
            <a:extLst>
              <a:ext uri="{FF2B5EF4-FFF2-40B4-BE49-F238E27FC236}">
                <a16:creationId xmlns:a16="http://schemas.microsoft.com/office/drawing/2014/main" id="{83B406BE-E934-DA0E-B98E-1B980413A712}"/>
              </a:ext>
            </a:extLst>
          </p:cNvPr>
          <p:cNvSpPr txBox="1"/>
          <p:nvPr/>
        </p:nvSpPr>
        <p:spPr>
          <a:xfrm>
            <a:off x="6145836" y="6008768"/>
            <a:ext cx="2280377" cy="374249"/>
          </a:xfrm>
          <a:prstGeom prst="rect">
            <a:avLst/>
          </a:prstGeom>
          <a:noFill/>
        </p:spPr>
        <p:txBody>
          <a:bodyPr wrap="square">
            <a:spAutoFit/>
          </a:bodyPr>
          <a:lstStyle/>
          <a:p>
            <a:pPr algn="ctr"/>
            <a:r>
              <a:rPr lang="en-IN" sz="1800" dirty="0">
                <a:latin typeface="+mj-lt"/>
              </a:rPr>
              <a:t>iii.Sathvik</a:t>
            </a:r>
            <a:endParaRPr lang="en-US" sz="1800" dirty="0">
              <a:latin typeface="+mj-lt"/>
            </a:endParaRPr>
          </a:p>
        </p:txBody>
      </p:sp>
      <p:pic>
        <p:nvPicPr>
          <p:cNvPr id="25" name="Picture 24">
            <a:extLst>
              <a:ext uri="{FF2B5EF4-FFF2-40B4-BE49-F238E27FC236}">
                <a16:creationId xmlns:a16="http://schemas.microsoft.com/office/drawing/2014/main" id="{A31D61BC-0D4B-92D7-21FC-865EE47BAE4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9232981" y="3734396"/>
            <a:ext cx="2281791" cy="2085066"/>
          </a:xfrm>
          <a:prstGeom prst="rect">
            <a:avLst/>
          </a:prstGeom>
        </p:spPr>
      </p:pic>
      <p:sp>
        <p:nvSpPr>
          <p:cNvPr id="26" name="TextBox 25">
            <a:extLst>
              <a:ext uri="{FF2B5EF4-FFF2-40B4-BE49-F238E27FC236}">
                <a16:creationId xmlns:a16="http://schemas.microsoft.com/office/drawing/2014/main" id="{3881B13F-0CAD-5827-3EEA-6A6557301859}"/>
              </a:ext>
            </a:extLst>
          </p:cNvPr>
          <p:cNvSpPr txBox="1"/>
          <p:nvPr/>
        </p:nvSpPr>
        <p:spPr>
          <a:xfrm>
            <a:off x="9287411" y="5837238"/>
            <a:ext cx="2281791" cy="369332"/>
          </a:xfrm>
          <a:prstGeom prst="rect">
            <a:avLst/>
          </a:prstGeom>
          <a:noFill/>
        </p:spPr>
        <p:txBody>
          <a:bodyPr wrap="square" rtlCol="0">
            <a:spAutoFit/>
          </a:bodyPr>
          <a:lstStyle/>
          <a:p>
            <a:pPr algn="ctr"/>
            <a:r>
              <a:rPr lang="en-US" b="1" dirty="0"/>
              <a:t>iv.Suraj Agri</a:t>
            </a:r>
            <a:endParaRPr lang="en-IN" b="1" dirty="0"/>
          </a:p>
        </p:txBody>
      </p:sp>
    </p:spTree>
    <p:extLst>
      <p:ext uri="{BB962C8B-B14F-4D97-AF65-F5344CB8AC3E}">
        <p14:creationId xmlns:p14="http://schemas.microsoft.com/office/powerpoint/2010/main" val="136090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A8A82-1D5B-EB4D-A1AF-0F29FFDE6221}"/>
              </a:ext>
            </a:extLst>
          </p:cNvPr>
          <p:cNvSpPr txBox="1"/>
          <p:nvPr/>
        </p:nvSpPr>
        <p:spPr>
          <a:xfrm>
            <a:off x="374095" y="4764880"/>
            <a:ext cx="5606604" cy="1077218"/>
          </a:xfrm>
          <a:prstGeom prst="rect">
            <a:avLst/>
          </a:prstGeom>
          <a:noFill/>
        </p:spPr>
        <p:txBody>
          <a:bodyPr wrap="square" lIns="91440" tIns="45720" rIns="91440" bIns="45720" rtlCol="0" anchor="t">
            <a:spAutoFit/>
          </a:bodyPr>
          <a:lstStyle/>
          <a:p>
            <a:pPr algn="ctr"/>
            <a:r>
              <a:rPr lang="en-US" sz="3200" b="1">
                <a:solidFill>
                  <a:srgbClr val="243666"/>
                </a:solidFill>
                <a:latin typeface="Arial"/>
                <a:cs typeface="Arial"/>
              </a:rPr>
              <a:t>Any </a:t>
            </a:r>
            <a:endParaRPr lang="en-US"/>
          </a:p>
          <a:p>
            <a:pPr algn="ctr"/>
            <a:r>
              <a:rPr lang="en-US" sz="3200" b="1">
                <a:solidFill>
                  <a:srgbClr val="243666"/>
                </a:solidFill>
                <a:latin typeface="Arial"/>
                <a:cs typeface="Arial"/>
              </a:rPr>
              <a:t>questions/comments?</a:t>
            </a:r>
            <a:endParaRPr lang="en-US"/>
          </a:p>
        </p:txBody>
      </p:sp>
      <p:pic>
        <p:nvPicPr>
          <p:cNvPr id="5" name="Picture 5" descr="A picture containing icon&#10;&#10;Description automatically generated">
            <a:extLst>
              <a:ext uri="{FF2B5EF4-FFF2-40B4-BE49-F238E27FC236}">
                <a16:creationId xmlns:a16="http://schemas.microsoft.com/office/drawing/2014/main" id="{49C053A8-1939-DEBE-CD28-5A4A3E3021DE}"/>
              </a:ext>
            </a:extLst>
          </p:cNvPr>
          <p:cNvPicPr>
            <a:picLocks noChangeAspect="1"/>
          </p:cNvPicPr>
          <p:nvPr/>
        </p:nvPicPr>
        <p:blipFill>
          <a:blip r:embed="rId3"/>
          <a:stretch>
            <a:fillRect/>
          </a:stretch>
        </p:blipFill>
        <p:spPr>
          <a:xfrm>
            <a:off x="6305911" y="1000577"/>
            <a:ext cx="5474897" cy="4856843"/>
          </a:xfrm>
          <a:prstGeom prst="rect">
            <a:avLst/>
          </a:prstGeom>
        </p:spPr>
      </p:pic>
      <p:pic>
        <p:nvPicPr>
          <p:cNvPr id="7" name="Picture 7" descr="Icon&#10;&#10;Description automatically generated">
            <a:extLst>
              <a:ext uri="{FF2B5EF4-FFF2-40B4-BE49-F238E27FC236}">
                <a16:creationId xmlns:a16="http://schemas.microsoft.com/office/drawing/2014/main" id="{4DEEFF58-347F-2407-410C-52B71AF28773}"/>
              </a:ext>
            </a:extLst>
          </p:cNvPr>
          <p:cNvPicPr>
            <a:picLocks noChangeAspect="1"/>
          </p:cNvPicPr>
          <p:nvPr/>
        </p:nvPicPr>
        <p:blipFill>
          <a:blip r:embed="rId4"/>
          <a:stretch>
            <a:fillRect/>
          </a:stretch>
        </p:blipFill>
        <p:spPr>
          <a:xfrm>
            <a:off x="2294627" y="1510606"/>
            <a:ext cx="2067465" cy="3074788"/>
          </a:xfrm>
          <a:prstGeom prst="rect">
            <a:avLst/>
          </a:prstGeom>
        </p:spPr>
      </p:pic>
    </p:spTree>
    <p:extLst>
      <p:ext uri="{BB962C8B-B14F-4D97-AF65-F5344CB8AC3E}">
        <p14:creationId xmlns:p14="http://schemas.microsoft.com/office/powerpoint/2010/main" val="85271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346DBD-5513-46D2-AB06-13FE478B3A17}"/>
              </a:ext>
            </a:extLst>
          </p:cNvPr>
          <p:cNvSpPr/>
          <p:nvPr/>
        </p:nvSpPr>
        <p:spPr>
          <a:xfrm>
            <a:off x="0" y="1157288"/>
            <a:ext cx="12192000" cy="3429000"/>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4"/>
          <p:cNvSpPr txBox="1"/>
          <p:nvPr/>
        </p:nvSpPr>
        <p:spPr>
          <a:xfrm>
            <a:off x="415955" y="253765"/>
            <a:ext cx="2057400" cy="2226171"/>
          </a:xfrm>
          <a:prstGeom prst="rect">
            <a:avLst/>
          </a:prstGeom>
        </p:spPr>
        <p:txBody>
          <a:bodyPr lIns="33867" tIns="33867" rIns="33867" bIns="33867" rtlCol="0" anchor="ctr"/>
          <a:lstStyle/>
          <a:p>
            <a:pPr algn="ctr">
              <a:lnSpc>
                <a:spcPts val="2023"/>
              </a:lnSpc>
            </a:pPr>
            <a:endParaRPr sz="1200"/>
          </a:p>
        </p:txBody>
      </p:sp>
      <p:sp>
        <p:nvSpPr>
          <p:cNvPr id="5" name="TextBox 5"/>
          <p:cNvSpPr txBox="1"/>
          <p:nvPr/>
        </p:nvSpPr>
        <p:spPr>
          <a:xfrm>
            <a:off x="2833844" y="2414932"/>
            <a:ext cx="6524311" cy="456856"/>
          </a:xfrm>
          <a:prstGeom prst="rect">
            <a:avLst/>
          </a:prstGeom>
        </p:spPr>
        <p:txBody>
          <a:bodyPr wrap="square" lIns="0" tIns="0" rIns="0" bIns="0" rtlCol="0" anchor="t">
            <a:spAutoFit/>
          </a:body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7" name="TextBox 7"/>
          <p:cNvSpPr txBox="1"/>
          <p:nvPr/>
        </p:nvSpPr>
        <p:spPr>
          <a:xfrm>
            <a:off x="2010981" y="5764022"/>
            <a:ext cx="8395386" cy="512320"/>
          </a:xfrm>
          <a:prstGeom prst="rect">
            <a:avLst/>
          </a:prstGeom>
        </p:spPr>
        <p:txBody>
          <a:bodyPr wrap="square" lIns="0" tIns="0" rIns="0" bIns="0" rtlCol="0" anchor="t">
            <a:spAutoFit/>
          </a:bodyPr>
          <a:lstStyle/>
          <a:p>
            <a:pPr algn="ctr">
              <a:lnSpc>
                <a:spcPts val="1996"/>
              </a:lnSpc>
              <a:spcBef>
                <a:spcPct val="0"/>
              </a:spcBef>
            </a:pPr>
            <a:r>
              <a:rPr lang="en-US" sz="1650" dirty="0">
                <a:solidFill>
                  <a:schemeClr val="accent2">
                    <a:lumMod val="75000"/>
                  </a:schemeClr>
                </a:solidFill>
                <a:latin typeface="Poppins"/>
              </a:rPr>
              <a:t>Problem Statement| Project Overview|</a:t>
            </a:r>
            <a:r>
              <a:rPr lang="en-US" sz="1650" dirty="0">
                <a:solidFill>
                  <a:schemeClr val="accent2">
                    <a:lumMod val="75000"/>
                  </a:schemeClr>
                </a:solidFill>
                <a:latin typeface="Poppins"/>
                <a:ea typeface="+mn-lt"/>
                <a:cs typeface="Poppins"/>
              </a:rPr>
              <a:t> </a:t>
            </a:r>
            <a:r>
              <a:rPr lang="en-US" sz="1650" dirty="0">
                <a:solidFill>
                  <a:schemeClr val="accent2">
                    <a:lumMod val="75000"/>
                  </a:schemeClr>
                </a:solidFill>
                <a:latin typeface="Poppins"/>
                <a:ea typeface="+mn-lt"/>
                <a:cs typeface="+mn-lt"/>
              </a:rPr>
              <a:t>Solution &amp; Proposed Value Proposition</a:t>
            </a:r>
            <a:r>
              <a:rPr lang="en-US" sz="1650" dirty="0">
                <a:solidFill>
                  <a:schemeClr val="accent2">
                    <a:lumMod val="75000"/>
                  </a:schemeClr>
                </a:solidFill>
                <a:latin typeface="Poppins"/>
              </a:rPr>
              <a:t> | </a:t>
            </a:r>
            <a:r>
              <a:rPr lang="en-US" sz="1650" dirty="0">
                <a:solidFill>
                  <a:schemeClr val="accent2">
                    <a:lumMod val="75000"/>
                  </a:schemeClr>
                </a:solidFill>
                <a:latin typeface="Poppins"/>
                <a:ea typeface="+mn-lt"/>
                <a:cs typeface="Poppins"/>
              </a:rPr>
              <a:t>Wow Factor</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Team Intro | Q&amp;A</a:t>
            </a:r>
            <a:endParaRPr lang="en-US" dirty="0">
              <a:solidFill>
                <a:schemeClr val="accent2">
                  <a:lumMod val="75000"/>
                </a:schemeClr>
              </a:solidFill>
              <a:latin typeface="Poppins"/>
              <a:cs typeface="Poppins"/>
            </a:endParaRPr>
          </a:p>
        </p:txBody>
      </p:sp>
      <p:sp>
        <p:nvSpPr>
          <p:cNvPr id="8" name="AutoShape 8"/>
          <p:cNvSpPr/>
          <p:nvPr/>
        </p:nvSpPr>
        <p:spPr>
          <a:xfrm>
            <a:off x="4369390" y="5278430"/>
            <a:ext cx="3453221" cy="0"/>
          </a:xfrm>
          <a:prstGeom prst="line">
            <a:avLst/>
          </a:prstGeom>
          <a:ln w="19050" cap="flat">
            <a:solidFill>
              <a:srgbClr val="FFC000"/>
            </a:solidFill>
            <a:prstDash val="solid"/>
            <a:headEnd type="none" w="sm" len="sm"/>
            <a:tailEnd type="none" w="sm" len="sm"/>
          </a:ln>
        </p:spPr>
      </p:sp>
      <p:sp>
        <p:nvSpPr>
          <p:cNvPr id="10" name="TextBox 10"/>
          <p:cNvSpPr txBox="1"/>
          <p:nvPr/>
        </p:nvSpPr>
        <p:spPr>
          <a:xfrm>
            <a:off x="2089598" y="4971150"/>
            <a:ext cx="8265289" cy="256865"/>
          </a:xfrm>
          <a:prstGeom prst="rect">
            <a:avLst/>
          </a:prstGeom>
        </p:spPr>
        <p:txBody>
          <a:bodyPr lIns="0" tIns="0" rIns="0" bIns="0" rtlCol="0" anchor="t">
            <a:spAutoFit/>
          </a:bodyPr>
          <a:lstStyle/>
          <a:p>
            <a:pPr algn="ctr">
              <a:lnSpc>
                <a:spcPts val="1996"/>
              </a:lnSpc>
              <a:spcBef>
                <a:spcPct val="0"/>
              </a:spcBef>
            </a:pPr>
            <a:r>
              <a:rPr lang="en-US" sz="1650" b="1" dirty="0">
                <a:solidFill>
                  <a:srgbClr val="0066A1"/>
                </a:solidFill>
                <a:latin typeface="Poppins"/>
              </a:rPr>
              <a:t>Project title: </a:t>
            </a:r>
            <a:r>
              <a:rPr lang="en-US" sz="1700" dirty="0">
                <a:solidFill>
                  <a:srgbClr val="0066A1"/>
                </a:solidFill>
                <a:latin typeface="Poppins"/>
              </a:rPr>
              <a:t>Trends of Email Marketing in India </a:t>
            </a:r>
          </a:p>
        </p:txBody>
      </p:sp>
      <p:sp>
        <p:nvSpPr>
          <p:cNvPr id="9" name="Rectangle 8">
            <a:extLst>
              <a:ext uri="{FF2B5EF4-FFF2-40B4-BE49-F238E27FC236}">
                <a16:creationId xmlns:a16="http://schemas.microsoft.com/office/drawing/2014/main" id="{FDB7102B-8B29-4B88-A0D8-4E762631B01C}"/>
              </a:ext>
            </a:extLst>
          </p:cNvPr>
          <p:cNvSpPr/>
          <p:nvPr/>
        </p:nvSpPr>
        <p:spPr>
          <a:xfrm>
            <a:off x="0" y="4036028"/>
            <a:ext cx="12192000" cy="270939"/>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18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862B24E2-836A-4FC5-ABC0-C534E4091358}"/>
              </a:ext>
            </a:extLst>
          </p:cNvPr>
          <p:cNvSpPr/>
          <p:nvPr/>
        </p:nvSpPr>
        <p:spPr>
          <a:xfrm flipV="1">
            <a:off x="0" y="3497309"/>
            <a:ext cx="6096000" cy="3360691"/>
          </a:xfrm>
          <a:prstGeom prst="flowChartDocumen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0E96DAED-821F-478F-AAE5-BD6BCDD5F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636" y="3620821"/>
            <a:ext cx="3818507" cy="2543126"/>
          </a:xfrm>
          <a:prstGeom prst="rect">
            <a:avLst/>
          </a:prstGeom>
        </p:spPr>
      </p:pic>
      <p:sp>
        <p:nvSpPr>
          <p:cNvPr id="9" name="TextBox 9"/>
          <p:cNvSpPr txBox="1"/>
          <p:nvPr/>
        </p:nvSpPr>
        <p:spPr>
          <a:xfrm>
            <a:off x="103173" y="161940"/>
            <a:ext cx="358835" cy="244298"/>
          </a:xfrm>
          <a:prstGeom prst="rect">
            <a:avLst/>
          </a:prstGeom>
        </p:spPr>
        <p:txBody>
          <a:bodyPr lIns="0" tIns="0" rIns="0" bIns="0" rtlCol="0" anchor="t">
            <a:spAutoFit/>
          </a:bodyPr>
          <a:lstStyle/>
          <a:p>
            <a:pPr algn="ctr">
              <a:lnSpc>
                <a:spcPts val="1919"/>
              </a:lnSpc>
            </a:pPr>
            <a:r>
              <a:rPr lang="en-US" sz="1600" spc="49">
                <a:solidFill>
                  <a:srgbClr val="EEEEEE"/>
                </a:solidFill>
                <a:latin typeface="Poppins Medium"/>
              </a:rPr>
              <a:t>V</a:t>
            </a:r>
          </a:p>
        </p:txBody>
      </p:sp>
      <p:sp>
        <p:nvSpPr>
          <p:cNvPr id="19" name="TextBox 18">
            <a:extLst>
              <a:ext uri="{FF2B5EF4-FFF2-40B4-BE49-F238E27FC236}">
                <a16:creationId xmlns:a16="http://schemas.microsoft.com/office/drawing/2014/main" id="{74164796-80C5-44A3-81C7-1EA4ECD78F82}"/>
              </a:ext>
            </a:extLst>
          </p:cNvPr>
          <p:cNvSpPr txBox="1"/>
          <p:nvPr/>
        </p:nvSpPr>
        <p:spPr>
          <a:xfrm>
            <a:off x="351635" y="606290"/>
            <a:ext cx="7776365" cy="646331"/>
          </a:xfrm>
          <a:prstGeom prst="rect">
            <a:avLst/>
          </a:prstGeom>
          <a:noFill/>
        </p:spPr>
        <p:txBody>
          <a:bodyPr wrap="square" rtlCol="0">
            <a:spAutoFit/>
          </a:bodyPr>
          <a:lstStyle/>
          <a:p>
            <a:r>
              <a:rPr lang="en-US" sz="3600" b="1" dirty="0">
                <a:solidFill>
                  <a:schemeClr val="bg2">
                    <a:lumMod val="10000"/>
                  </a:schemeClr>
                </a:solidFill>
                <a:latin typeface="Arial" panose="020B0604020202020204" pitchFamily="34" charset="0"/>
                <a:cs typeface="Arial" panose="020B0604020202020204" pitchFamily="34" charset="0"/>
              </a:rPr>
              <a:t>Problem Statement</a:t>
            </a:r>
            <a:endParaRPr lang="en-IN" sz="3600" b="1" dirty="0">
              <a:solidFill>
                <a:schemeClr val="bg2">
                  <a:lumMod val="10000"/>
                </a:schemeClr>
              </a:solidFill>
              <a:latin typeface="Arial" panose="020B0604020202020204" pitchFamily="34" charset="0"/>
              <a:cs typeface="Arial" panose="020B0604020202020204" pitchFamily="34" charset="0"/>
            </a:endParaRPr>
          </a:p>
        </p:txBody>
      </p:sp>
      <p:pic>
        <p:nvPicPr>
          <p:cNvPr id="38" name="Graphic 37" descr="Arrow Rotate right">
            <a:extLst>
              <a:ext uri="{FF2B5EF4-FFF2-40B4-BE49-F238E27FC236}">
                <a16:creationId xmlns:a16="http://schemas.microsoft.com/office/drawing/2014/main" id="{F7802686-5659-4405-8E89-5BB24605B0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70234">
            <a:off x="6062810" y="3494499"/>
            <a:ext cx="914400" cy="914400"/>
          </a:xfrm>
          <a:prstGeom prst="rect">
            <a:avLst/>
          </a:prstGeom>
        </p:spPr>
      </p:pic>
      <p:sp>
        <p:nvSpPr>
          <p:cNvPr id="2" name="TextBox 1">
            <a:extLst>
              <a:ext uri="{FF2B5EF4-FFF2-40B4-BE49-F238E27FC236}">
                <a16:creationId xmlns:a16="http://schemas.microsoft.com/office/drawing/2014/main" id="{C03A9F13-9E7B-FD8F-AC8D-2383FE51364B}"/>
              </a:ext>
            </a:extLst>
          </p:cNvPr>
          <p:cNvSpPr txBox="1"/>
          <p:nvPr/>
        </p:nvSpPr>
        <p:spPr>
          <a:xfrm>
            <a:off x="135341" y="1452673"/>
            <a:ext cx="11577550" cy="923330"/>
          </a:xfrm>
          <a:prstGeom prst="rect">
            <a:avLst/>
          </a:prstGeom>
          <a:noFill/>
        </p:spPr>
        <p:txBody>
          <a:bodyPr wrap="square" rtlCol="0">
            <a:spAutoFit/>
          </a:bodyPr>
          <a:lstStyle/>
          <a:p>
            <a:r>
              <a:rPr lang="en-US" b="1" i="0" dirty="0">
                <a:solidFill>
                  <a:srgbClr val="FF0000"/>
                </a:solidFill>
                <a:effectLst/>
                <a:latin typeface="-apple-system"/>
              </a:rPr>
              <a:t>Email marketing is a form of direct marketing that uses email to promote products or services to a targeted audience. It can be an effective way to reach customers and build relationships with them. Some common strategies in email marketing include sending newsletters, promotional offers, and personalized messages.</a:t>
            </a:r>
            <a:endParaRPr lang="en-IN" b="1" dirty="0">
              <a:solidFill>
                <a:srgbClr val="FF0000"/>
              </a:solidFill>
            </a:endParaRPr>
          </a:p>
        </p:txBody>
      </p:sp>
      <p:sp>
        <p:nvSpPr>
          <p:cNvPr id="10" name="TextBox 9">
            <a:extLst>
              <a:ext uri="{FF2B5EF4-FFF2-40B4-BE49-F238E27FC236}">
                <a16:creationId xmlns:a16="http://schemas.microsoft.com/office/drawing/2014/main" id="{A923A243-C61A-6767-1EB9-942558C5FBF6}"/>
              </a:ext>
            </a:extLst>
          </p:cNvPr>
          <p:cNvSpPr txBox="1"/>
          <p:nvPr/>
        </p:nvSpPr>
        <p:spPr>
          <a:xfrm>
            <a:off x="168657" y="4409621"/>
            <a:ext cx="5132439" cy="2246769"/>
          </a:xfrm>
          <a:prstGeom prst="rect">
            <a:avLst/>
          </a:prstGeom>
          <a:noFill/>
        </p:spPr>
        <p:txBody>
          <a:bodyPr wrap="square" rtlCol="0">
            <a:spAutoFit/>
          </a:bodyPr>
          <a:lstStyle/>
          <a:p>
            <a:r>
              <a:rPr lang="en-US" sz="2000" b="1" dirty="0">
                <a:solidFill>
                  <a:schemeClr val="tx2"/>
                </a:solidFill>
              </a:rPr>
              <a:t>Accurately measuring the ROI email campaigns requires proper tracking and attribution for the vast country like India it is a big and difficult challenge considering various  norms and diversity like linguistic diversity cultural nuances and adhering to </a:t>
            </a:r>
            <a:r>
              <a:rPr lang="en-US" sz="2000" b="1" i="0" dirty="0">
                <a:solidFill>
                  <a:schemeClr val="tx2"/>
                </a:solidFill>
                <a:effectLst/>
                <a:latin typeface="Google Sans"/>
              </a:rPr>
              <a:t>GDPR and PDBP regulations </a:t>
            </a:r>
            <a:endParaRPr lang="en-IN" sz="2000" b="1" dirty="0">
              <a:solidFill>
                <a:schemeClr val="tx2"/>
              </a:solidFill>
            </a:endParaRPr>
          </a:p>
        </p:txBody>
      </p:sp>
    </p:spTree>
    <p:extLst>
      <p:ext uri="{BB962C8B-B14F-4D97-AF65-F5344CB8AC3E}">
        <p14:creationId xmlns:p14="http://schemas.microsoft.com/office/powerpoint/2010/main" val="402645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F6D373F-D0FE-47F0-AF11-EAF055A93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212" y="1782273"/>
            <a:ext cx="4994787" cy="4343224"/>
          </a:xfrm>
          <a:prstGeom prst="rect">
            <a:avLst/>
          </a:prstGeom>
        </p:spPr>
      </p:pic>
      <p:sp>
        <p:nvSpPr>
          <p:cNvPr id="16" name="Title 1">
            <a:extLst>
              <a:ext uri="{FF2B5EF4-FFF2-40B4-BE49-F238E27FC236}">
                <a16:creationId xmlns:a16="http://schemas.microsoft.com/office/drawing/2014/main" id="{5313B5BA-C7B4-0903-BD2A-BF5777F2E8BF}"/>
              </a:ext>
            </a:extLst>
          </p:cNvPr>
          <p:cNvSpPr txBox="1">
            <a:spLocks/>
          </p:cNvSpPr>
          <p:nvPr/>
        </p:nvSpPr>
        <p:spPr>
          <a:xfrm>
            <a:off x="351635" y="365841"/>
            <a:ext cx="13219118" cy="14164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ts val="3200"/>
              </a:lnSpc>
            </a:pPr>
            <a:endParaRPr lang="en-US" sz="2933">
              <a:solidFill>
                <a:srgbClr val="2D4263"/>
              </a:solidFill>
              <a:latin typeface="Poppins Medium"/>
            </a:endParaRPr>
          </a:p>
        </p:txBody>
      </p:sp>
      <p:sp>
        <p:nvSpPr>
          <p:cNvPr id="28" name="TextBox 27">
            <a:extLst>
              <a:ext uri="{FF2B5EF4-FFF2-40B4-BE49-F238E27FC236}">
                <a16:creationId xmlns:a16="http://schemas.microsoft.com/office/drawing/2014/main" id="{D12C59D9-5A8D-47A5-9FB8-D767503BA6D5}"/>
              </a:ext>
            </a:extLst>
          </p:cNvPr>
          <p:cNvSpPr txBox="1"/>
          <p:nvPr/>
        </p:nvSpPr>
        <p:spPr>
          <a:xfrm>
            <a:off x="351635" y="606290"/>
            <a:ext cx="6511213" cy="646331"/>
          </a:xfrm>
          <a:prstGeom prst="rect">
            <a:avLst/>
          </a:prstGeom>
          <a:noFill/>
        </p:spPr>
        <p:txBody>
          <a:bodyPr wrap="square" lIns="91440" tIns="45720" rIns="91440" bIns="45720" rtlCol="0" anchor="t">
            <a:spAutoFit/>
          </a:bodyPr>
          <a:lstStyle/>
          <a:p>
            <a:r>
              <a:rPr lang="en-US" sz="3600" b="1" dirty="0">
                <a:solidFill>
                  <a:schemeClr val="bg2">
                    <a:lumMod val="10000"/>
                  </a:schemeClr>
                </a:solidFill>
                <a:latin typeface="Arial"/>
                <a:cs typeface="Arial"/>
              </a:rPr>
              <a:t>Project Overview</a:t>
            </a:r>
            <a:endParaRPr lang="en-IN" sz="3600"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F3A348-09A5-87B8-9FE5-20DBFD5C9CB0}"/>
              </a:ext>
            </a:extLst>
          </p:cNvPr>
          <p:cNvSpPr txBox="1"/>
          <p:nvPr/>
        </p:nvSpPr>
        <p:spPr>
          <a:xfrm>
            <a:off x="351635" y="1929713"/>
            <a:ext cx="6845577" cy="3693319"/>
          </a:xfrm>
          <a:prstGeom prst="rect">
            <a:avLst/>
          </a:prstGeom>
          <a:noFill/>
        </p:spPr>
        <p:txBody>
          <a:bodyPr wrap="square" rtlCol="0">
            <a:spAutoFit/>
          </a:bodyPr>
          <a:lstStyle/>
          <a:p>
            <a:pPr marL="285750" indent="-285750">
              <a:buClr>
                <a:srgbClr val="7030A0"/>
              </a:buClr>
              <a:buFont typeface="Wingdings" panose="05000000000000000000" pitchFamily="2" charset="2"/>
              <a:buChar char="Ø"/>
            </a:pPr>
            <a:r>
              <a:rPr lang="en-US" b="0" i="0" dirty="0">
                <a:solidFill>
                  <a:schemeClr val="tx2"/>
                </a:solidFill>
                <a:effectLst/>
                <a:latin typeface="Söhne"/>
              </a:rPr>
              <a:t>By leveraging Power BI's data analysis and visualization capabilities, we can streamline the email marketing efforts in India. The platform enables us to gain valuable insights, track performance, and make data-driven decisions to enhance the effectiveness of your email marketing campaigns.</a:t>
            </a:r>
          </a:p>
          <a:p>
            <a:pPr>
              <a:buClr>
                <a:srgbClr val="7030A0"/>
              </a:buClr>
            </a:pPr>
            <a:endParaRPr lang="en-US" b="0" i="0" dirty="0">
              <a:solidFill>
                <a:schemeClr val="tx2"/>
              </a:solidFill>
              <a:effectLst/>
              <a:latin typeface="Söhne"/>
            </a:endParaRPr>
          </a:p>
          <a:p>
            <a:pPr marL="285750" indent="-285750">
              <a:buClr>
                <a:srgbClr val="7030A0"/>
              </a:buClr>
              <a:buFont typeface="Wingdings" panose="05000000000000000000" pitchFamily="2" charset="2"/>
              <a:buChar char="Ø"/>
            </a:pPr>
            <a:r>
              <a:rPr lang="en-US" b="0" i="0" dirty="0">
                <a:solidFill>
                  <a:schemeClr val="tx2"/>
                </a:solidFill>
                <a:effectLst/>
                <a:latin typeface="Söhne"/>
              </a:rPr>
              <a:t> </a:t>
            </a:r>
            <a:r>
              <a:rPr lang="en-US" b="1" i="0" dirty="0">
                <a:solidFill>
                  <a:schemeClr val="tx2"/>
                </a:solidFill>
                <a:effectLst/>
                <a:latin typeface="Söhne"/>
              </a:rPr>
              <a:t>Power BI visualization: </a:t>
            </a:r>
            <a:r>
              <a:rPr lang="en-US" b="0" i="0" dirty="0">
                <a:solidFill>
                  <a:schemeClr val="tx2"/>
                </a:solidFill>
                <a:effectLst/>
                <a:latin typeface="Söhne"/>
              </a:rPr>
              <a:t>We can </a:t>
            </a:r>
            <a:r>
              <a:rPr lang="en-US" dirty="0">
                <a:solidFill>
                  <a:schemeClr val="tx2"/>
                </a:solidFill>
                <a:latin typeface="Söhne"/>
              </a:rPr>
              <a:t>i</a:t>
            </a:r>
            <a:r>
              <a:rPr lang="en-US" b="0" i="0" dirty="0">
                <a:solidFill>
                  <a:schemeClr val="tx2"/>
                </a:solidFill>
                <a:effectLst/>
                <a:latin typeface="Söhne"/>
              </a:rPr>
              <a:t>dentify the key metrics and insights we want to derive from the email marketing data. For example, we can create visualizations to analyze email </a:t>
            </a:r>
            <a:r>
              <a:rPr lang="en-US" dirty="0">
                <a:solidFill>
                  <a:schemeClr val="tx2"/>
                </a:solidFill>
                <a:latin typeface="Söhne"/>
              </a:rPr>
              <a:t>users </a:t>
            </a:r>
            <a:r>
              <a:rPr lang="en-US" b="0" i="0" dirty="0">
                <a:solidFill>
                  <a:schemeClr val="tx2"/>
                </a:solidFill>
                <a:effectLst/>
                <a:latin typeface="Söhne"/>
              </a:rPr>
              <a:t>, click-through rates, conversion rates, and subscriber demographics.</a:t>
            </a:r>
          </a:p>
          <a:p>
            <a:pPr>
              <a:buClr>
                <a:srgbClr val="7030A0"/>
              </a:buClr>
            </a:pPr>
            <a:endParaRPr lang="en-US" b="0" i="0" dirty="0">
              <a:solidFill>
                <a:schemeClr val="tx2"/>
              </a:solidFill>
              <a:effectLst/>
              <a:latin typeface="Söhne"/>
            </a:endParaRPr>
          </a:p>
          <a:p>
            <a:pPr marL="285750" indent="-285750">
              <a:buClr>
                <a:srgbClr val="7030A0"/>
              </a:buClr>
              <a:buFont typeface="Wingdings" panose="05000000000000000000" pitchFamily="2" charset="2"/>
              <a:buChar char="Ø"/>
            </a:pPr>
            <a:r>
              <a:rPr lang="en-US" dirty="0">
                <a:solidFill>
                  <a:schemeClr val="tx2"/>
                </a:solidFill>
                <a:latin typeface="Söhne"/>
              </a:rPr>
              <a:t>So, in short by using power BI visualization to gain insights into segment-specific Trend’s.</a:t>
            </a:r>
            <a:endParaRPr lang="en-IN" dirty="0">
              <a:solidFill>
                <a:schemeClr val="tx2"/>
              </a:solidFill>
            </a:endParaRPr>
          </a:p>
        </p:txBody>
      </p:sp>
    </p:spTree>
    <p:extLst>
      <p:ext uri="{BB962C8B-B14F-4D97-AF65-F5344CB8AC3E}">
        <p14:creationId xmlns:p14="http://schemas.microsoft.com/office/powerpoint/2010/main" val="66322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1AB433-BD63-430C-95CA-63512AB4B4D3}"/>
              </a:ext>
            </a:extLst>
          </p:cNvPr>
          <p:cNvSpPr/>
          <p:nvPr/>
        </p:nvSpPr>
        <p:spPr>
          <a:xfrm>
            <a:off x="416041" y="679972"/>
            <a:ext cx="5857726" cy="5537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B754B39-D8A7-586A-E81F-296BBD35797B}"/>
              </a:ext>
            </a:extLst>
          </p:cNvPr>
          <p:cNvSpPr txBox="1"/>
          <p:nvPr/>
        </p:nvSpPr>
        <p:spPr>
          <a:xfrm>
            <a:off x="556561" y="1361884"/>
            <a:ext cx="5430267"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rgbClr val="002060"/>
              </a:buClr>
              <a:buFont typeface="Wingdings" panose="05000000000000000000" pitchFamily="2" charset="2"/>
              <a:buChar char="Ø"/>
            </a:pPr>
            <a:r>
              <a:rPr lang="en-US" b="1" i="0" dirty="0">
                <a:solidFill>
                  <a:srgbClr val="002060"/>
                </a:solidFill>
                <a:effectLst/>
                <a:latin typeface="Söhne"/>
              </a:rPr>
              <a:t>Clean and transform data: </a:t>
            </a:r>
            <a:r>
              <a:rPr lang="en-US" sz="1600" dirty="0">
                <a:solidFill>
                  <a:srgbClr val="374151"/>
                </a:solidFill>
              </a:rPr>
              <a:t>Once your data is imported, clean and transform it as needed. This may involve removing duplicates and applying transformations to make the data suitable for analysis. </a:t>
            </a:r>
          </a:p>
          <a:p>
            <a:pPr>
              <a:buClr>
                <a:srgbClr val="002060"/>
              </a:buClr>
            </a:pPr>
            <a:endParaRPr lang="en-US" sz="1600" dirty="0">
              <a:solidFill>
                <a:srgbClr val="374151"/>
              </a:solidFill>
            </a:endParaRPr>
          </a:p>
          <a:p>
            <a:pPr marL="285750" indent="-285750">
              <a:buClr>
                <a:srgbClr val="002060"/>
              </a:buClr>
              <a:buFont typeface="Wingdings" panose="05000000000000000000" pitchFamily="2" charset="2"/>
              <a:buChar char="Ø"/>
            </a:pPr>
            <a:r>
              <a:rPr lang="en-US" b="1" i="0" dirty="0">
                <a:solidFill>
                  <a:srgbClr val="002060"/>
                </a:solidFill>
                <a:effectLst/>
                <a:latin typeface="Söhne"/>
              </a:rPr>
              <a:t>Design visualizations</a:t>
            </a:r>
            <a:r>
              <a:rPr lang="en-US" sz="1600" i="0" dirty="0">
                <a:solidFill>
                  <a:srgbClr val="002060"/>
                </a:solidFill>
                <a:effectLst/>
              </a:rPr>
              <a:t>: </a:t>
            </a:r>
            <a:r>
              <a:rPr lang="en-US" sz="1600" i="0" dirty="0">
                <a:solidFill>
                  <a:srgbClr val="374151"/>
                </a:solidFill>
                <a:effectLst/>
              </a:rPr>
              <a:t>Use Power BI's visualization tools to design engaging and informative dashboards and reports. Choose the appropriate visualizations to represent your email marketing metrics effectively. For example, you can create line charts to track open rates over time, bar charts to compare click-through rates by different segments</a:t>
            </a:r>
            <a:r>
              <a:rPr lang="en-US" sz="1600" dirty="0">
                <a:solidFill>
                  <a:srgbClr val="374151"/>
                </a:solidFill>
              </a:rPr>
              <a:t>.</a:t>
            </a:r>
          </a:p>
          <a:p>
            <a:pPr>
              <a:buClr>
                <a:srgbClr val="002060"/>
              </a:buClr>
            </a:pPr>
            <a:endParaRPr lang="en-US" sz="1600" i="0" dirty="0">
              <a:solidFill>
                <a:srgbClr val="374151"/>
              </a:solidFill>
              <a:effectLst/>
            </a:endParaRPr>
          </a:p>
          <a:p>
            <a:pPr marL="285750" indent="-285750">
              <a:buClr>
                <a:srgbClr val="002060"/>
              </a:buClr>
              <a:buFont typeface="Wingdings" panose="05000000000000000000" pitchFamily="2" charset="2"/>
              <a:buChar char="Ø"/>
            </a:pPr>
            <a:r>
              <a:rPr lang="en-US" b="1" i="0" dirty="0">
                <a:solidFill>
                  <a:srgbClr val="243666"/>
                </a:solidFill>
                <a:effectLst/>
                <a:latin typeface="Söhne"/>
              </a:rPr>
              <a:t>Analyze performance: </a:t>
            </a:r>
            <a:r>
              <a:rPr lang="en-US" sz="1600" b="0" i="0" dirty="0">
                <a:solidFill>
                  <a:srgbClr val="374151"/>
                </a:solidFill>
                <a:effectLst/>
                <a:latin typeface="Söhne"/>
              </a:rPr>
              <a:t>Utilize Power BI's analytical capabilities to gain insights into your email marketing performance in India. Explore your data to identify trends </a:t>
            </a:r>
            <a:r>
              <a:rPr lang="en-US" sz="1600" dirty="0">
                <a:solidFill>
                  <a:srgbClr val="374151"/>
                </a:solidFill>
                <a:latin typeface="Söhne"/>
              </a:rPr>
              <a:t>and </a:t>
            </a:r>
            <a:r>
              <a:rPr lang="en-US" sz="1600" b="0" i="0" dirty="0">
                <a:solidFill>
                  <a:srgbClr val="374151"/>
                </a:solidFill>
                <a:effectLst/>
                <a:latin typeface="Söhne"/>
              </a:rPr>
              <a:t>patterns. </a:t>
            </a:r>
            <a:endParaRPr lang="en-US" sz="1600" i="0" dirty="0">
              <a:solidFill>
                <a:srgbClr val="374151"/>
              </a:solidFill>
              <a:effectLst/>
            </a:endParaRPr>
          </a:p>
        </p:txBody>
      </p:sp>
      <p:sp>
        <p:nvSpPr>
          <p:cNvPr id="7" name="Rectangle 6">
            <a:extLst>
              <a:ext uri="{FF2B5EF4-FFF2-40B4-BE49-F238E27FC236}">
                <a16:creationId xmlns:a16="http://schemas.microsoft.com/office/drawing/2014/main" id="{3F156F63-F281-4AA2-B669-D0ABE4EFA86A}"/>
              </a:ext>
            </a:extLst>
          </p:cNvPr>
          <p:cNvSpPr/>
          <p:nvPr/>
        </p:nvSpPr>
        <p:spPr>
          <a:xfrm>
            <a:off x="6273767" y="859624"/>
            <a:ext cx="5918233" cy="5177755"/>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50"/>
              </a:spcBef>
              <a:spcAft>
                <a:spcPts val="50"/>
              </a:spcAft>
              <a:buClr>
                <a:srgbClr val="C00000"/>
              </a:buClr>
            </a:pPr>
            <a:endParaRPr lang="en-US" dirty="0">
              <a:solidFill>
                <a:schemeClr val="bg1"/>
              </a:solidFill>
              <a:latin typeface="Söhne"/>
            </a:endParaRPr>
          </a:p>
          <a:p>
            <a:pPr algn="l">
              <a:spcBef>
                <a:spcPts val="50"/>
              </a:spcBef>
              <a:spcAft>
                <a:spcPts val="50"/>
              </a:spcAft>
              <a:buClr>
                <a:srgbClr val="C00000"/>
              </a:buClr>
            </a:pPr>
            <a:endParaRPr lang="en-US" b="0" i="0" dirty="0">
              <a:solidFill>
                <a:schemeClr val="bg1"/>
              </a:solidFill>
              <a:effectLst/>
              <a:latin typeface="Söhne"/>
            </a:endParaRPr>
          </a:p>
          <a:p>
            <a:pPr marL="285750" indent="-285750" algn="l">
              <a:spcBef>
                <a:spcPts val="50"/>
              </a:spcBef>
              <a:spcAft>
                <a:spcPts val="50"/>
              </a:spcAft>
              <a:buClr>
                <a:srgbClr val="FFE600"/>
              </a:buClr>
              <a:buFont typeface="Wingdings" panose="05000000000000000000" pitchFamily="2" charset="2"/>
              <a:buChar char="v"/>
            </a:pPr>
            <a:r>
              <a:rPr lang="en-US" b="0" i="0" dirty="0">
                <a:solidFill>
                  <a:srgbClr val="FFC000"/>
                </a:solidFill>
                <a:effectLst/>
                <a:latin typeface="Söhne"/>
              </a:rPr>
              <a:t>Data Integration: </a:t>
            </a:r>
            <a:r>
              <a:rPr lang="en-US" b="0" i="0" dirty="0">
                <a:solidFill>
                  <a:schemeClr val="bg1"/>
                </a:solidFill>
                <a:effectLst/>
                <a:latin typeface="Söhne"/>
              </a:rPr>
              <a:t>Seamlessly integrate email marketing platforms with Power BI for centralized data.</a:t>
            </a:r>
          </a:p>
          <a:p>
            <a:pPr algn="l">
              <a:spcBef>
                <a:spcPts val="50"/>
              </a:spcBef>
              <a:spcAft>
                <a:spcPts val="50"/>
              </a:spcAft>
              <a:buClr>
                <a:srgbClr val="FFE600"/>
              </a:buClr>
            </a:pPr>
            <a:endParaRPr lang="en-US" b="0" i="0" dirty="0">
              <a:solidFill>
                <a:schemeClr val="bg1"/>
              </a:solidFill>
              <a:effectLst/>
              <a:latin typeface="Söhne"/>
            </a:endParaRPr>
          </a:p>
          <a:p>
            <a:pPr marL="285750" indent="-285750" algn="l">
              <a:spcBef>
                <a:spcPts val="50"/>
              </a:spcBef>
              <a:spcAft>
                <a:spcPts val="50"/>
              </a:spcAft>
              <a:buClr>
                <a:srgbClr val="FFE600"/>
              </a:buClr>
              <a:buFont typeface="Wingdings" panose="05000000000000000000" pitchFamily="2" charset="2"/>
              <a:buChar char="v"/>
            </a:pPr>
            <a:r>
              <a:rPr lang="en-US" b="0" i="0" dirty="0">
                <a:solidFill>
                  <a:srgbClr val="FFC000"/>
                </a:solidFill>
                <a:effectLst/>
                <a:latin typeface="Söhne"/>
              </a:rPr>
              <a:t>Advanced Reporting and Visualization: </a:t>
            </a:r>
            <a:r>
              <a:rPr lang="en-US" b="0" i="0" dirty="0">
                <a:solidFill>
                  <a:schemeClr val="bg1"/>
                </a:solidFill>
                <a:effectLst/>
                <a:latin typeface="Söhne"/>
              </a:rPr>
              <a:t>Utilize interactive charts, graphs, and </a:t>
            </a:r>
            <a:r>
              <a:rPr lang="en-US" dirty="0">
                <a:solidFill>
                  <a:schemeClr val="bg1"/>
                </a:solidFill>
                <a:latin typeface="Söhne"/>
              </a:rPr>
              <a:t>cards</a:t>
            </a:r>
            <a:r>
              <a:rPr lang="en-US" b="0" i="0" dirty="0">
                <a:solidFill>
                  <a:schemeClr val="bg1"/>
                </a:solidFill>
                <a:effectLst/>
                <a:latin typeface="Söhne"/>
              </a:rPr>
              <a:t> in Power BI to analyze email marketing performance .</a:t>
            </a:r>
          </a:p>
          <a:p>
            <a:pPr algn="l">
              <a:spcBef>
                <a:spcPts val="50"/>
              </a:spcBef>
              <a:spcAft>
                <a:spcPts val="50"/>
              </a:spcAft>
              <a:buClr>
                <a:srgbClr val="FFE600"/>
              </a:buClr>
            </a:pPr>
            <a:endParaRPr lang="en-US" b="0" i="0" dirty="0">
              <a:solidFill>
                <a:schemeClr val="bg1"/>
              </a:solidFill>
              <a:effectLst/>
              <a:latin typeface="Söhne"/>
            </a:endParaRPr>
          </a:p>
          <a:p>
            <a:pPr marL="285750" indent="-285750" algn="l">
              <a:spcBef>
                <a:spcPts val="50"/>
              </a:spcBef>
              <a:spcAft>
                <a:spcPts val="50"/>
              </a:spcAft>
              <a:buClr>
                <a:srgbClr val="FFE600"/>
              </a:buClr>
              <a:buFont typeface="Wingdings" panose="05000000000000000000" pitchFamily="2" charset="2"/>
              <a:buChar char="v"/>
            </a:pPr>
            <a:r>
              <a:rPr lang="en-US" b="0" i="0" dirty="0">
                <a:solidFill>
                  <a:srgbClr val="FFC000"/>
                </a:solidFill>
                <a:effectLst/>
                <a:latin typeface="Söhne"/>
              </a:rPr>
              <a:t>Customized Dashboards and KPIs: </a:t>
            </a:r>
            <a:r>
              <a:rPr lang="en-US" b="0" i="0" dirty="0">
                <a:solidFill>
                  <a:schemeClr val="bg1"/>
                </a:solidFill>
                <a:effectLst/>
                <a:latin typeface="Söhne"/>
              </a:rPr>
              <a:t>Design personalized dashboards and define key performance indicators aligned with email marketing goals.</a:t>
            </a:r>
          </a:p>
          <a:p>
            <a:pPr algn="l">
              <a:spcBef>
                <a:spcPts val="50"/>
              </a:spcBef>
              <a:spcAft>
                <a:spcPts val="50"/>
              </a:spcAft>
              <a:buClr>
                <a:srgbClr val="FFE600"/>
              </a:buClr>
            </a:pPr>
            <a:endParaRPr lang="en-US" b="0" i="0" dirty="0">
              <a:solidFill>
                <a:schemeClr val="bg1"/>
              </a:solidFill>
              <a:effectLst/>
              <a:latin typeface="Söhne"/>
            </a:endParaRPr>
          </a:p>
          <a:p>
            <a:pPr marL="285750" indent="-285750" algn="l">
              <a:spcBef>
                <a:spcPts val="50"/>
              </a:spcBef>
              <a:spcAft>
                <a:spcPts val="50"/>
              </a:spcAft>
              <a:buClr>
                <a:srgbClr val="FFE600"/>
              </a:buClr>
              <a:buFont typeface="Wingdings" panose="05000000000000000000" pitchFamily="2" charset="2"/>
              <a:buChar char="v"/>
            </a:pPr>
            <a:r>
              <a:rPr lang="en-US" b="0" i="0" dirty="0">
                <a:solidFill>
                  <a:srgbClr val="FFC000"/>
                </a:solidFill>
                <a:effectLst/>
                <a:latin typeface="Söhne"/>
              </a:rPr>
              <a:t>Data-driven Optimization: </a:t>
            </a:r>
            <a:r>
              <a:rPr lang="en-US" b="0" i="0" dirty="0">
                <a:solidFill>
                  <a:schemeClr val="bg1"/>
                </a:solidFill>
                <a:effectLst/>
                <a:latin typeface="Söhne"/>
              </a:rPr>
              <a:t>Uncover actionable insights from email marketing data to optimize content, timing, targeting, and overall strategy.</a:t>
            </a:r>
          </a:p>
        </p:txBody>
      </p:sp>
      <p:sp>
        <p:nvSpPr>
          <p:cNvPr id="4" name="TextBox 3">
            <a:extLst>
              <a:ext uri="{FF2B5EF4-FFF2-40B4-BE49-F238E27FC236}">
                <a16:creationId xmlns:a16="http://schemas.microsoft.com/office/drawing/2014/main" id="{59D6362E-4E36-0B23-301F-8BED7BE76696}"/>
              </a:ext>
            </a:extLst>
          </p:cNvPr>
          <p:cNvSpPr txBox="1"/>
          <p:nvPr/>
        </p:nvSpPr>
        <p:spPr>
          <a:xfrm>
            <a:off x="6302479" y="1000273"/>
            <a:ext cx="53738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solidFill>
                <a:latin typeface="Arial"/>
                <a:cs typeface="Arial"/>
              </a:rPr>
              <a:t>Proposed Value Proposition</a:t>
            </a:r>
            <a:endParaRPr lang="en-US" sz="1500" dirty="0">
              <a:solidFill>
                <a:schemeClr val="bg1"/>
              </a:solidFill>
              <a:latin typeface="Arial"/>
              <a:cs typeface="Arial"/>
            </a:endParaRPr>
          </a:p>
        </p:txBody>
      </p:sp>
      <p:sp>
        <p:nvSpPr>
          <p:cNvPr id="8" name="Rectangle 7">
            <a:extLst>
              <a:ext uri="{FF2B5EF4-FFF2-40B4-BE49-F238E27FC236}">
                <a16:creationId xmlns:a16="http://schemas.microsoft.com/office/drawing/2014/main" id="{994E63E2-E0C2-4CED-973E-5006D0359A86}"/>
              </a:ext>
            </a:extLst>
          </p:cNvPr>
          <p:cNvSpPr/>
          <p:nvPr/>
        </p:nvSpPr>
        <p:spPr>
          <a:xfrm>
            <a:off x="0" y="679972"/>
            <a:ext cx="444753" cy="23626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CCFC5F-125D-93D3-32A9-74B5573CB7F9}"/>
              </a:ext>
            </a:extLst>
          </p:cNvPr>
          <p:cNvSpPr txBox="1"/>
          <p:nvPr/>
        </p:nvSpPr>
        <p:spPr>
          <a:xfrm>
            <a:off x="556561" y="815607"/>
            <a:ext cx="5147718" cy="523220"/>
          </a:xfrm>
          <a:prstGeom prst="rect">
            <a:avLst/>
          </a:prstGeom>
          <a:noFill/>
        </p:spPr>
        <p:txBody>
          <a:bodyPr wrap="square" rtlCol="0">
            <a:spAutoFit/>
          </a:bodyPr>
          <a:lstStyle/>
          <a:p>
            <a:r>
              <a:rPr lang="en-US" sz="2800" b="1" dirty="0"/>
              <a:t>Solution:</a:t>
            </a:r>
            <a:endParaRPr lang="en-IN" sz="2800" b="1" dirty="0"/>
          </a:p>
        </p:txBody>
      </p:sp>
    </p:spTree>
    <p:extLst>
      <p:ext uri="{BB962C8B-B14F-4D97-AF65-F5344CB8AC3E}">
        <p14:creationId xmlns:p14="http://schemas.microsoft.com/office/powerpoint/2010/main" val="17322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D6B07A1-DB96-3F92-6900-14FF2AD29FE0}"/>
              </a:ext>
            </a:extLst>
          </p:cNvPr>
          <p:cNvSpPr>
            <a:spLocks noGrp="1"/>
          </p:cNvSpPr>
          <p:nvPr>
            <p:ph type="title"/>
          </p:nvPr>
        </p:nvSpPr>
        <p:spPr>
          <a:xfrm>
            <a:off x="632819" y="1164944"/>
            <a:ext cx="3552712" cy="1722419"/>
          </a:xfrm>
        </p:spPr>
        <p:txBody>
          <a:bodyPr>
            <a:noAutofit/>
          </a:bodyPr>
          <a:lstStyle/>
          <a:p>
            <a:r>
              <a:rPr lang="en-US" sz="3600" b="1">
                <a:latin typeface="Arial Nova"/>
              </a:rPr>
              <a:t>THE WOW in your solution</a:t>
            </a:r>
            <a:endParaRPr lang="en-US" sz="3600" b="1" dirty="0">
              <a:latin typeface="Arial Nova"/>
            </a:endParaRPr>
          </a:p>
        </p:txBody>
      </p:sp>
      <p:sp>
        <p:nvSpPr>
          <p:cNvPr id="3" name="Text Placeholder 2">
            <a:extLst>
              <a:ext uri="{FF2B5EF4-FFF2-40B4-BE49-F238E27FC236}">
                <a16:creationId xmlns:a16="http://schemas.microsoft.com/office/drawing/2014/main" id="{BB5E39E2-AA83-2B41-9232-8EE5360CB6BD}"/>
              </a:ext>
            </a:extLst>
          </p:cNvPr>
          <p:cNvSpPr>
            <a:spLocks noGrp="1"/>
          </p:cNvSpPr>
          <p:nvPr>
            <p:ph type="body" sz="half" idx="2"/>
          </p:nvPr>
        </p:nvSpPr>
        <p:spPr/>
        <p:txBody>
          <a:bodyPr>
            <a:normAutofit fontScale="92500" lnSpcReduction="20000"/>
          </a:bodyPr>
          <a:lstStyle/>
          <a:p>
            <a:br>
              <a:rPr lang="en-US" dirty="0"/>
            </a:br>
            <a:r>
              <a:rPr lang="en-US" sz="1800" b="1" dirty="0">
                <a:solidFill>
                  <a:schemeClr val="bg1"/>
                </a:solidFill>
                <a:effectLst/>
              </a:rPr>
              <a:t>We have developed a model to classify users into two main categories </a:t>
            </a:r>
            <a:r>
              <a:rPr lang="en-US" sz="1800" b="1" dirty="0">
                <a:solidFill>
                  <a:srgbClr val="FF0000"/>
                </a:solidFill>
                <a:effectLst/>
              </a:rPr>
              <a:t>:-</a:t>
            </a:r>
            <a:r>
              <a:rPr lang="en-US" sz="1800" b="1" dirty="0">
                <a:solidFill>
                  <a:schemeClr val="bg1"/>
                </a:solidFill>
                <a:effectLst/>
              </a:rPr>
              <a:t> </a:t>
            </a:r>
            <a:r>
              <a:rPr lang="en-US" sz="1800" dirty="0">
                <a:solidFill>
                  <a:schemeClr val="bg1"/>
                </a:solidFill>
                <a:latin typeface="Söhne"/>
              </a:rPr>
              <a:t>T</a:t>
            </a:r>
            <a:r>
              <a:rPr lang="en-US" sz="1800" b="0" dirty="0">
                <a:solidFill>
                  <a:schemeClr val="bg1"/>
                </a:solidFill>
                <a:effectLst/>
                <a:latin typeface="Söhne"/>
              </a:rPr>
              <a:t>hose who have enrolled in the email advertising campaign and those who have not. Furthermore, these categories are subdivided based on factors such as marital status, active users, financial status, gender, and geographical location</a:t>
            </a:r>
            <a:r>
              <a:rPr lang="en-US" b="0" i="0" dirty="0">
                <a:solidFill>
                  <a:schemeClr val="bg1"/>
                </a:solidFill>
                <a:effectLst/>
                <a:latin typeface="Söhne"/>
              </a:rPr>
              <a:t>.</a:t>
            </a:r>
            <a:endParaRPr lang="en-US" dirty="0">
              <a:solidFill>
                <a:schemeClr val="bg1"/>
              </a:solidFill>
            </a:endParaRPr>
          </a:p>
        </p:txBody>
      </p:sp>
      <p:pic>
        <p:nvPicPr>
          <p:cNvPr id="2" name="Content Placeholder 3">
            <a:extLst>
              <a:ext uri="{FF2B5EF4-FFF2-40B4-BE49-F238E27FC236}">
                <a16:creationId xmlns:a16="http://schemas.microsoft.com/office/drawing/2014/main" id="{B947C92A-47FB-AD7F-005F-355C179B78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5550408" y="4144375"/>
            <a:ext cx="4553712" cy="2647712"/>
          </a:xfrm>
          <a:noFill/>
        </p:spPr>
      </p:pic>
      <p:pic>
        <p:nvPicPr>
          <p:cNvPr id="4" name="Picture 3">
            <a:extLst>
              <a:ext uri="{FF2B5EF4-FFF2-40B4-BE49-F238E27FC236}">
                <a16:creationId xmlns:a16="http://schemas.microsoft.com/office/drawing/2014/main" id="{4788FDF6-6298-6A0B-E419-9DCC34B97707}"/>
              </a:ext>
            </a:extLst>
          </p:cNvPr>
          <p:cNvPicPr>
            <a:picLocks noChangeAspect="1"/>
          </p:cNvPicPr>
          <p:nvPr/>
        </p:nvPicPr>
        <p:blipFill>
          <a:blip r:embed="rId3"/>
          <a:stretch>
            <a:fillRect/>
          </a:stretch>
        </p:blipFill>
        <p:spPr>
          <a:xfrm>
            <a:off x="4185532" y="649223"/>
            <a:ext cx="3820940" cy="3281714"/>
          </a:xfrm>
          <a:prstGeom prst="rect">
            <a:avLst/>
          </a:prstGeom>
        </p:spPr>
      </p:pic>
      <p:pic>
        <p:nvPicPr>
          <p:cNvPr id="5" name="Picture 4">
            <a:extLst>
              <a:ext uri="{FF2B5EF4-FFF2-40B4-BE49-F238E27FC236}">
                <a16:creationId xmlns:a16="http://schemas.microsoft.com/office/drawing/2014/main" id="{CE1B8017-EE6F-F9D8-6C25-6251C45B7E8D}"/>
              </a:ext>
            </a:extLst>
          </p:cNvPr>
          <p:cNvPicPr>
            <a:picLocks noChangeAspect="1"/>
          </p:cNvPicPr>
          <p:nvPr/>
        </p:nvPicPr>
        <p:blipFill>
          <a:blip r:embed="rId4"/>
          <a:stretch>
            <a:fillRect/>
          </a:stretch>
        </p:blipFill>
        <p:spPr>
          <a:xfrm>
            <a:off x="8006472" y="649223"/>
            <a:ext cx="4185528" cy="3281714"/>
          </a:xfrm>
          <a:prstGeom prst="rect">
            <a:avLst/>
          </a:prstGeom>
        </p:spPr>
      </p:pic>
    </p:spTree>
    <p:extLst>
      <p:ext uri="{BB962C8B-B14F-4D97-AF65-F5344CB8AC3E}">
        <p14:creationId xmlns:p14="http://schemas.microsoft.com/office/powerpoint/2010/main" val="107264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31-C6A5-33F0-F9A9-103CD38E0271}"/>
              </a:ext>
            </a:extLst>
          </p:cNvPr>
          <p:cNvSpPr>
            <a:spLocks noGrp="1"/>
          </p:cNvSpPr>
          <p:nvPr>
            <p:ph type="title"/>
          </p:nvPr>
        </p:nvSpPr>
        <p:spPr>
          <a:xfrm>
            <a:off x="454651" y="562900"/>
            <a:ext cx="11029616" cy="661313"/>
          </a:xfrm>
        </p:spPr>
        <p:txBody>
          <a:bodyPr anchor="b">
            <a:normAutofit/>
          </a:bodyPr>
          <a:lstStyle/>
          <a:p>
            <a:r>
              <a:rPr lang="en-US" dirty="0"/>
              <a:t>Modelling &amp; results</a:t>
            </a:r>
          </a:p>
        </p:txBody>
      </p:sp>
      <p:pic>
        <p:nvPicPr>
          <p:cNvPr id="4" name="Content Placeholder 3" descr="A picture containing text, screenshot, diagram, font&#10;&#10;Description automatically generated">
            <a:extLst>
              <a:ext uri="{FF2B5EF4-FFF2-40B4-BE49-F238E27FC236}">
                <a16:creationId xmlns:a16="http://schemas.microsoft.com/office/drawing/2014/main" id="{59F0BDC1-B209-C10C-B620-0979769DF5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3315" y="1224213"/>
            <a:ext cx="11029616" cy="4966273"/>
          </a:xfrm>
          <a:noFill/>
        </p:spPr>
      </p:pic>
    </p:spTree>
    <p:extLst>
      <p:ext uri="{BB962C8B-B14F-4D97-AF65-F5344CB8AC3E}">
        <p14:creationId xmlns:p14="http://schemas.microsoft.com/office/powerpoint/2010/main" val="38746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31-C6A5-33F0-F9A9-103CD38E0271}"/>
              </a:ext>
            </a:extLst>
          </p:cNvPr>
          <p:cNvSpPr>
            <a:spLocks noGrp="1"/>
          </p:cNvSpPr>
          <p:nvPr>
            <p:ph type="title"/>
          </p:nvPr>
        </p:nvSpPr>
        <p:spPr>
          <a:xfrm>
            <a:off x="471465" y="619931"/>
            <a:ext cx="11029616" cy="637026"/>
          </a:xfrm>
        </p:spPr>
        <p:txBody>
          <a:bodyPr vert="horz" lIns="91440" tIns="45720" rIns="91440" bIns="45720" rtlCol="0" anchor="b">
            <a:normAutofit/>
          </a:bodyPr>
          <a:lstStyle/>
          <a:p>
            <a:r>
              <a:rPr lang="en-US" b="0" kern="1200" cap="all" dirty="0">
                <a:latin typeface="+mj-lt"/>
                <a:ea typeface="+mj-ea"/>
                <a:cs typeface="+mj-cs"/>
              </a:rPr>
              <a:t>Modelling &amp; results</a:t>
            </a:r>
          </a:p>
        </p:txBody>
      </p:sp>
      <p:pic>
        <p:nvPicPr>
          <p:cNvPr id="4" name="Content Placeholder 3">
            <a:extLst>
              <a:ext uri="{FF2B5EF4-FFF2-40B4-BE49-F238E27FC236}">
                <a16:creationId xmlns:a16="http://schemas.microsoft.com/office/drawing/2014/main" id="{59F0BDC1-B209-C10C-B620-0979769DF5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90919" y="1256957"/>
            <a:ext cx="10810160" cy="4832947"/>
          </a:xfrm>
          <a:noFill/>
        </p:spPr>
      </p:pic>
    </p:spTree>
    <p:extLst>
      <p:ext uri="{BB962C8B-B14F-4D97-AF65-F5344CB8AC3E}">
        <p14:creationId xmlns:p14="http://schemas.microsoft.com/office/powerpoint/2010/main" val="351794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31-C6A5-33F0-F9A9-103CD38E0271}"/>
              </a:ext>
            </a:extLst>
          </p:cNvPr>
          <p:cNvSpPr>
            <a:spLocks noGrp="1"/>
          </p:cNvSpPr>
          <p:nvPr>
            <p:ph type="title"/>
          </p:nvPr>
        </p:nvSpPr>
        <p:spPr>
          <a:xfrm>
            <a:off x="420624" y="665651"/>
            <a:ext cx="11190184" cy="495637"/>
          </a:xfrm>
        </p:spPr>
        <p:txBody>
          <a:bodyPr vert="horz" lIns="91440" tIns="45720" rIns="91440" bIns="45720" rtlCol="0" anchor="b">
            <a:normAutofit fontScale="90000"/>
          </a:bodyPr>
          <a:lstStyle/>
          <a:p>
            <a:r>
              <a:rPr lang="en-US" b="0" kern="1200" cap="all" dirty="0">
                <a:latin typeface="+mj-lt"/>
                <a:ea typeface="+mj-ea"/>
                <a:cs typeface="+mj-cs"/>
              </a:rPr>
              <a:t>Modelling &amp; results</a:t>
            </a:r>
          </a:p>
        </p:txBody>
      </p:sp>
      <p:pic>
        <p:nvPicPr>
          <p:cNvPr id="3" name="Picture 2">
            <a:extLst>
              <a:ext uri="{FF2B5EF4-FFF2-40B4-BE49-F238E27FC236}">
                <a16:creationId xmlns:a16="http://schemas.microsoft.com/office/drawing/2014/main" id="{2C1F1732-56AA-B204-DAD2-4ADEAB9D858E}"/>
              </a:ext>
            </a:extLst>
          </p:cNvPr>
          <p:cNvPicPr>
            <a:picLocks noChangeAspect="1"/>
          </p:cNvPicPr>
          <p:nvPr/>
        </p:nvPicPr>
        <p:blipFill>
          <a:blip r:embed="rId2"/>
          <a:stretch>
            <a:fillRect/>
          </a:stretch>
        </p:blipFill>
        <p:spPr>
          <a:xfrm>
            <a:off x="420624" y="1161288"/>
            <a:ext cx="10460736" cy="4956049"/>
          </a:xfrm>
          <a:prstGeom prst="rect">
            <a:avLst/>
          </a:prstGeom>
        </p:spPr>
      </p:pic>
    </p:spTree>
    <p:extLst>
      <p:ext uri="{BB962C8B-B14F-4D97-AF65-F5344CB8AC3E}">
        <p14:creationId xmlns:p14="http://schemas.microsoft.com/office/powerpoint/2010/main" val="429841203"/>
      </p:ext>
    </p:extLst>
  </p:cSld>
  <p:clrMapOvr>
    <a:masterClrMapping/>
  </p:clrMapOvr>
</p:sld>
</file>

<file path=ppt/theme/theme1.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0C313B330FA34B9B48786FFD26C3BB" ma:contentTypeVersion="2" ma:contentTypeDescription="Create a new document." ma:contentTypeScope="" ma:versionID="912fa4e425bda146ce5316d76379f742">
  <xsd:schema xmlns:xsd="http://www.w3.org/2001/XMLSchema" xmlns:xs="http://www.w3.org/2001/XMLSchema" xmlns:p="http://schemas.microsoft.com/office/2006/metadata/properties" xmlns:ns3="e9aa3be3-3c67-4b5d-bf71-e34414647d1d" targetNamespace="http://schemas.microsoft.com/office/2006/metadata/properties" ma:root="true" ma:fieldsID="eda91ad22bac02656dc70ebb819e9254" ns3:_="">
    <xsd:import namespace="e9aa3be3-3c67-4b5d-bf71-e34414647d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a3be3-3c67-4b5d-bf71-e34414647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9B710E-17B3-4CC8-BC30-7DEE7EF08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aa3be3-3c67-4b5d-bf71-e34414647d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AB65B-11E0-40AA-9E8B-6506916F4019}">
  <ds:schemaRefs>
    <ds:schemaRef ds:uri="http://schemas.microsoft.com/sharepoint/v3/contenttype/forms"/>
  </ds:schemaRefs>
</ds:datastoreItem>
</file>

<file path=customXml/itemProps3.xml><?xml version="1.0" encoding="utf-8"?>
<ds:datastoreItem xmlns:ds="http://schemas.openxmlformats.org/officeDocument/2006/customXml" ds:itemID="{023EB616-1A15-4EBD-81C7-269FCBD3E8A2}">
  <ds:schemaRefs>
    <ds:schemaRef ds:uri="http://schemas.microsoft.com/office/2006/metadata/properties"/>
    <ds:schemaRef ds:uri="http://schemas.microsoft.com/office/infopath/2007/PartnerControls"/>
    <ds:schemaRef ds:uri="http://purl.org/dc/elements/1.1/"/>
    <ds:schemaRef ds:uri="http://purl.org/dc/dcmitype/"/>
    <ds:schemaRef ds:uri="e9aa3be3-3c67-4b5d-bf71-e34414647d1d"/>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3594</TotalTime>
  <Words>644</Words>
  <Application>Microsoft Office PowerPoint</Application>
  <PresentationFormat>Widescreen</PresentationFormat>
  <Paragraphs>53</Paragraphs>
  <Slides>11</Slides>
  <Notes>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vt:i4>
      </vt:variant>
    </vt:vector>
  </HeadingPairs>
  <TitlesOfParts>
    <vt:vector size="26" baseType="lpstr">
      <vt:lpstr>-apple-system</vt:lpstr>
      <vt:lpstr>Arial</vt:lpstr>
      <vt:lpstr>Arial Nova</vt:lpstr>
      <vt:lpstr>Calibri</vt:lpstr>
      <vt:lpstr>Franklin Gothic Book</vt:lpstr>
      <vt:lpstr>Franklin Gothic Demi</vt:lpstr>
      <vt:lpstr>Google Sans</vt:lpstr>
      <vt:lpstr>Poppins</vt:lpstr>
      <vt:lpstr>Poppins Medium</vt:lpstr>
      <vt:lpstr>Söhne</vt:lpstr>
      <vt:lpstr>Wingdings</vt:lpstr>
      <vt:lpstr>Wingdings 2</vt:lpstr>
      <vt:lpstr>Theme4</vt:lpstr>
      <vt:lpstr>Office Theme</vt:lpstr>
      <vt:lpstr>Theme4</vt:lpstr>
      <vt:lpstr>PowerPoint Presentation</vt:lpstr>
      <vt:lpstr>PowerPoint Presentation</vt:lpstr>
      <vt:lpstr>PowerPoint Presentation</vt:lpstr>
      <vt:lpstr>PowerPoint Presentation</vt:lpstr>
      <vt:lpstr>PowerPoint Presentation</vt:lpstr>
      <vt:lpstr>THE WOW in your solution</vt:lpstr>
      <vt:lpstr>Modelling &amp; results</vt:lpstr>
      <vt:lpstr>Modelling &amp; results</vt:lpstr>
      <vt:lpstr>Modelling &amp; results</vt:lpstr>
      <vt:lpstr>Meet our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suraj agarwal</cp:lastModifiedBy>
  <cp:revision>59</cp:revision>
  <dcterms:created xsi:type="dcterms:W3CDTF">2023-03-03T03:50:49Z</dcterms:created>
  <dcterms:modified xsi:type="dcterms:W3CDTF">2023-06-18T18:09:42Z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0x010100F90C313B330FA34B9B48786FFD26C3BB</vt:lpwstr>
  </property>
  <property fmtid="{D5CDD505-2E9C-101B-9397-08002B2CF9AE}" pid="3" name="MSIP_Label_defa4170-0d19-0005-0004-bc88714345d2_Enabled">
    <vt:lpwstr>true</vt:lpwstr>
  </property>
  <property fmtid="{D5CDD505-2E9C-101B-9397-08002B2CF9AE}" pid="4" name="MSIP_Label_defa4170-0d19-0005-0004-bc88714345d2_SetDate">
    <vt:lpwstr>2023-06-18T18:09:42Z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80472c78-cb15-41f1-b92e-bdb371d38542</vt:lpwstr>
  </property>
  <property fmtid="{D5CDD505-2E9C-101B-9397-08002B2CF9AE}" pid="8" name="MSIP_Label_defa4170-0d19-0005-0004-bc88714345d2_ActionId">
    <vt:lpwstr>6f8df26f-b15c-44c8-9f3b-d5b27ca68d2a</vt:lpwstr>
  </property>
  <property fmtid="{D5CDD505-2E9C-101B-9397-08002B2CF9AE}" pid="9" name="MSIP_Label_defa4170-0d19-0005-0004-bc88714345d2_ContentBits">
    <vt:lpwstr>0</vt:lpwstr>
  </property>
</Properties>
</file>