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33"/>
  </p:notesMasterIdLst>
  <p:sldIdLst>
    <p:sldId id="265" r:id="rId2"/>
    <p:sldId id="259" r:id="rId3"/>
    <p:sldId id="262" r:id="rId4"/>
    <p:sldId id="260" r:id="rId5"/>
    <p:sldId id="261" r:id="rId6"/>
    <p:sldId id="294" r:id="rId7"/>
    <p:sldId id="283" r:id="rId8"/>
    <p:sldId id="269" r:id="rId9"/>
    <p:sldId id="281" r:id="rId10"/>
    <p:sldId id="284" r:id="rId11"/>
    <p:sldId id="270" r:id="rId12"/>
    <p:sldId id="279" r:id="rId13"/>
    <p:sldId id="285" r:id="rId14"/>
    <p:sldId id="271" r:id="rId15"/>
    <p:sldId id="280" r:id="rId16"/>
    <p:sldId id="286" r:id="rId17"/>
    <p:sldId id="272" r:id="rId18"/>
    <p:sldId id="277" r:id="rId19"/>
    <p:sldId id="287" r:id="rId20"/>
    <p:sldId id="273" r:id="rId21"/>
    <p:sldId id="278" r:id="rId22"/>
    <p:sldId id="288" r:id="rId23"/>
    <p:sldId id="274" r:id="rId24"/>
    <p:sldId id="282" r:id="rId25"/>
    <p:sldId id="289" r:id="rId26"/>
    <p:sldId id="290" r:id="rId27"/>
    <p:sldId id="291" r:id="rId28"/>
    <p:sldId id="292" r:id="rId29"/>
    <p:sldId id="293" r:id="rId30"/>
    <p:sldId id="296" r:id="rId31"/>
    <p:sldId id="295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86" autoAdjust="0"/>
    <p:restoredTop sz="93457" autoAdjust="0"/>
  </p:normalViewPr>
  <p:slideViewPr>
    <p:cSldViewPr snapToGrid="0">
      <p:cViewPr varScale="1">
        <p:scale>
          <a:sx n="59" d="100"/>
          <a:sy n="59" d="100"/>
        </p:scale>
        <p:origin x="83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047D68-6B8A-4DD3-97B6-9C5313D00CA8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2F2C19-CC10-4B76-81BA-3C1546966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8669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2F2C19-CC10-4B76-81BA-3C15469669F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0504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2F2C19-CC10-4B76-81BA-3C15469669F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3717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06CDD-4285-48B8-9136-9D8C45C25646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7BE55-F439-4E0A-B1A3-F25446D57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025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06CDD-4285-48B8-9136-9D8C45C25646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7BE55-F439-4E0A-B1A3-F25446D57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690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06CDD-4285-48B8-9136-9D8C45C25646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7BE55-F439-4E0A-B1A3-F25446D57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9383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06CDD-4285-48B8-9136-9D8C45C25646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7BE55-F439-4E0A-B1A3-F25446D578E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979913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06CDD-4285-48B8-9136-9D8C45C25646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7BE55-F439-4E0A-B1A3-F25446D57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5458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06CDD-4285-48B8-9136-9D8C45C25646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7BE55-F439-4E0A-B1A3-F25446D57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9263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06CDD-4285-48B8-9136-9D8C45C25646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7BE55-F439-4E0A-B1A3-F25446D57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5681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06CDD-4285-48B8-9136-9D8C45C25646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7BE55-F439-4E0A-B1A3-F25446D57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3089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06CDD-4285-48B8-9136-9D8C45C25646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7BE55-F439-4E0A-B1A3-F25446D57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91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06CDD-4285-48B8-9136-9D8C45C25646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7BE55-F439-4E0A-B1A3-F25446D57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226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06CDD-4285-48B8-9136-9D8C45C25646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7BE55-F439-4E0A-B1A3-F25446D57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398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06CDD-4285-48B8-9136-9D8C45C25646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7BE55-F439-4E0A-B1A3-F25446D57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76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06CDD-4285-48B8-9136-9D8C45C25646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7BE55-F439-4E0A-B1A3-F25446D57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003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06CDD-4285-48B8-9136-9D8C45C25646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7BE55-F439-4E0A-B1A3-F25446D57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42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06CDD-4285-48B8-9136-9D8C45C25646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7BE55-F439-4E0A-B1A3-F25446D57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617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06CDD-4285-48B8-9136-9D8C45C25646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7BE55-F439-4E0A-B1A3-F25446D57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974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06CDD-4285-48B8-9136-9D8C45C25646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7BE55-F439-4E0A-B1A3-F25446D57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686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1C06CDD-4285-48B8-9136-9D8C45C25646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C7BE55-F439-4E0A-B1A3-F25446D57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4097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fi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fi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fif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fif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fif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f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495977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31235-9864-464E-AD9F-06B8820BD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6917" y="2146765"/>
            <a:ext cx="9518166" cy="1703340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4400" b="1" u="sng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SINE FUNCTION </a:t>
            </a:r>
            <a:br>
              <a:rPr lang="en-US" sz="4400" b="1" u="sng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400" b="1" u="sng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GRAPH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3625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5">
            <a:extLst>
              <a:ext uri="{FF2B5EF4-FFF2-40B4-BE49-F238E27FC236}">
                <a16:creationId xmlns:a16="http://schemas.microsoft.com/office/drawing/2014/main" id="{D7097751-9A0E-4354-9E37-627A68DDC6A6}"/>
              </a:ext>
            </a:extLst>
          </p:cNvPr>
          <p:cNvSpPr/>
          <p:nvPr/>
        </p:nvSpPr>
        <p:spPr>
          <a:xfrm>
            <a:off x="2231455" y="406665"/>
            <a:ext cx="3041581" cy="70825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 SineFunctionGraph</a:t>
            </a:r>
          </a:p>
        </p:txBody>
      </p:sp>
      <p:sp>
        <p:nvSpPr>
          <p:cNvPr id="3" name="Parallelogram 2">
            <a:extLst>
              <a:ext uri="{FF2B5EF4-FFF2-40B4-BE49-F238E27FC236}">
                <a16:creationId xmlns:a16="http://schemas.microsoft.com/office/drawing/2014/main" id="{217548D5-3ABD-4DD1-96D0-B7BCBF6AE2D5}"/>
              </a:ext>
            </a:extLst>
          </p:cNvPr>
          <p:cNvSpPr/>
          <p:nvPr/>
        </p:nvSpPr>
        <p:spPr>
          <a:xfrm>
            <a:off x="3024338" y="1516876"/>
            <a:ext cx="1340315" cy="812273"/>
          </a:xfrm>
          <a:prstGeom prst="parallelogram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1C465C9-D6D7-4F99-8AC8-A1070C5FF74C}"/>
              </a:ext>
            </a:extLst>
          </p:cNvPr>
          <p:cNvSpPr/>
          <p:nvPr/>
        </p:nvSpPr>
        <p:spPr>
          <a:xfrm>
            <a:off x="2075844" y="2723652"/>
            <a:ext cx="3372047" cy="70534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l-PL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 = np.arange(0, (2 * np.pi), 0.1)</a:t>
            </a:r>
            <a:endParaRPr 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8A77B67-C988-441E-B5B6-2FE180CA164C}"/>
              </a:ext>
            </a:extLst>
          </p:cNvPr>
          <p:cNvSpPr/>
          <p:nvPr/>
        </p:nvSpPr>
        <p:spPr>
          <a:xfrm>
            <a:off x="7635236" y="714165"/>
            <a:ext cx="1954721" cy="88308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 = np.sin(u) </a:t>
            </a:r>
          </a:p>
        </p:txBody>
      </p:sp>
      <p:sp>
        <p:nvSpPr>
          <p:cNvPr id="10" name="Rounded Rectangle 29">
            <a:extLst>
              <a:ext uri="{FF2B5EF4-FFF2-40B4-BE49-F238E27FC236}">
                <a16:creationId xmlns:a16="http://schemas.microsoft.com/office/drawing/2014/main" id="{6BC209C1-FECA-4C92-BC83-104BA1C0C5FF}"/>
              </a:ext>
            </a:extLst>
          </p:cNvPr>
          <p:cNvSpPr/>
          <p:nvPr/>
        </p:nvSpPr>
        <p:spPr>
          <a:xfrm>
            <a:off x="7078572" y="3315099"/>
            <a:ext cx="3037563" cy="90076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 Sine Function Graph</a:t>
            </a:r>
          </a:p>
        </p:txBody>
      </p:sp>
      <p:sp>
        <p:nvSpPr>
          <p:cNvPr id="11" name="Flowchart: Predefined Process 10">
            <a:extLst>
              <a:ext uri="{FF2B5EF4-FFF2-40B4-BE49-F238E27FC236}">
                <a16:creationId xmlns:a16="http://schemas.microsoft.com/office/drawing/2014/main" id="{AB717A2C-83A9-4D76-9EEC-A4D04E32328D}"/>
              </a:ext>
            </a:extLst>
          </p:cNvPr>
          <p:cNvSpPr/>
          <p:nvPr/>
        </p:nvSpPr>
        <p:spPr>
          <a:xfrm>
            <a:off x="1879325" y="3738910"/>
            <a:ext cx="3886207" cy="660734"/>
          </a:xfrm>
          <a:prstGeom prst="flowChartPredefined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plt.title('Sine Function Graph')</a:t>
            </a:r>
          </a:p>
        </p:txBody>
      </p:sp>
      <p:sp>
        <p:nvSpPr>
          <p:cNvPr id="12" name="Flowchart: Predefined Process 11">
            <a:extLst>
              <a:ext uri="{FF2B5EF4-FFF2-40B4-BE49-F238E27FC236}">
                <a16:creationId xmlns:a16="http://schemas.microsoft.com/office/drawing/2014/main" id="{A37120A2-D53E-4D16-B5CE-23C18B48586A}"/>
              </a:ext>
            </a:extLst>
          </p:cNvPr>
          <p:cNvSpPr/>
          <p:nvPr/>
        </p:nvSpPr>
        <p:spPr>
          <a:xfrm>
            <a:off x="2033337" y="4864368"/>
            <a:ext cx="3732195" cy="779752"/>
          </a:xfrm>
          <a:prstGeom prst="flowChartPredefined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plt.plot(u, v</a:t>
            </a: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3" name="Flowchart: Predefined Process 12">
            <a:extLst>
              <a:ext uri="{FF2B5EF4-FFF2-40B4-BE49-F238E27FC236}">
                <a16:creationId xmlns:a16="http://schemas.microsoft.com/office/drawing/2014/main" id="{8F3E90A9-E291-41EE-BBD7-1A1FC3F58B12}"/>
              </a:ext>
            </a:extLst>
          </p:cNvPr>
          <p:cNvSpPr/>
          <p:nvPr/>
        </p:nvSpPr>
        <p:spPr>
          <a:xfrm>
            <a:off x="7078572" y="2050037"/>
            <a:ext cx="3013499" cy="812273"/>
          </a:xfrm>
          <a:prstGeom prst="flowChartPredefined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plt.show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336B51F-7D30-4A22-819F-73B2FE7B6A15}"/>
              </a:ext>
            </a:extLst>
          </p:cNvPr>
          <p:cNvCxnSpPr>
            <a:cxnSpLocks/>
          </p:cNvCxnSpPr>
          <p:nvPr/>
        </p:nvCxnSpPr>
        <p:spPr>
          <a:xfrm flipH="1">
            <a:off x="3694496" y="1146703"/>
            <a:ext cx="3209" cy="3380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221E0CE-3474-421C-84D1-10836CAF47D9}"/>
              </a:ext>
            </a:extLst>
          </p:cNvPr>
          <p:cNvCxnSpPr>
            <a:cxnSpLocks/>
          </p:cNvCxnSpPr>
          <p:nvPr/>
        </p:nvCxnSpPr>
        <p:spPr>
          <a:xfrm>
            <a:off x="3694495" y="2341181"/>
            <a:ext cx="12031" cy="3621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58BBDEE-11A4-45B8-A237-589BE3A53E0E}"/>
              </a:ext>
            </a:extLst>
          </p:cNvPr>
          <p:cNvCxnSpPr>
            <a:cxnSpLocks/>
          </p:cNvCxnSpPr>
          <p:nvPr/>
        </p:nvCxnSpPr>
        <p:spPr>
          <a:xfrm>
            <a:off x="3706526" y="3428999"/>
            <a:ext cx="0" cy="3056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F0AF102-51AA-468A-B94A-83312D58074A}"/>
              </a:ext>
            </a:extLst>
          </p:cNvPr>
          <p:cNvCxnSpPr/>
          <p:nvPr/>
        </p:nvCxnSpPr>
        <p:spPr>
          <a:xfrm>
            <a:off x="3731388" y="4461110"/>
            <a:ext cx="0" cy="4032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380F351-06B5-439E-8C89-B9B5C519F553}"/>
              </a:ext>
            </a:extLst>
          </p:cNvPr>
          <p:cNvCxnSpPr>
            <a:cxnSpLocks/>
          </p:cNvCxnSpPr>
          <p:nvPr/>
        </p:nvCxnSpPr>
        <p:spPr>
          <a:xfrm>
            <a:off x="8612597" y="1622009"/>
            <a:ext cx="0" cy="4280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D2DDA75-5386-4516-835B-9E3CBA20CAA0}"/>
              </a:ext>
            </a:extLst>
          </p:cNvPr>
          <p:cNvCxnSpPr>
            <a:cxnSpLocks/>
          </p:cNvCxnSpPr>
          <p:nvPr/>
        </p:nvCxnSpPr>
        <p:spPr>
          <a:xfrm>
            <a:off x="8654303" y="2948934"/>
            <a:ext cx="0" cy="3661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B534A298-D2E6-444F-AFE0-C7FA794ECB08}"/>
              </a:ext>
            </a:extLst>
          </p:cNvPr>
          <p:cNvCxnSpPr>
            <a:stCxn id="7" idx="0"/>
            <a:endCxn id="12" idx="2"/>
          </p:cNvCxnSpPr>
          <p:nvPr/>
        </p:nvCxnSpPr>
        <p:spPr>
          <a:xfrm rot="16200000" flipH="1" flipV="1">
            <a:off x="3791038" y="822561"/>
            <a:ext cx="4929955" cy="4713162"/>
          </a:xfrm>
          <a:prstGeom prst="bentConnector5">
            <a:avLst>
              <a:gd name="adj1" fmla="val -4637"/>
              <a:gd name="adj2" fmla="val 40572"/>
              <a:gd name="adj3" fmla="val 104637"/>
            </a:avLst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999731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916BB4E-F2BB-42FF-BFB8-624DDAB51F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1313" y="1214207"/>
            <a:ext cx="6009373" cy="5157111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BBAEA33E-A780-419B-AF21-396A878417A8}"/>
              </a:ext>
            </a:extLst>
          </p:cNvPr>
          <p:cNvSpPr/>
          <p:nvPr/>
        </p:nvSpPr>
        <p:spPr>
          <a:xfrm>
            <a:off x="4023360" y="154003"/>
            <a:ext cx="3715352" cy="847023"/>
          </a:xfrm>
          <a:prstGeom prst="flowChart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3351727405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565BA-8AB0-4A52-962B-436C6605A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1753" y="2117888"/>
            <a:ext cx="9681796" cy="2040225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4000" b="1" u="sng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COSINE FUNCTION </a:t>
            </a:r>
            <a:br>
              <a:rPr lang="en-US" sz="4000" b="1" u="sng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b="1" u="sng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GRAPH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4095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9C28AC02-D2B6-4EA2-80A5-BC1110D52701}"/>
              </a:ext>
            </a:extLst>
          </p:cNvPr>
          <p:cNvSpPr/>
          <p:nvPr/>
        </p:nvSpPr>
        <p:spPr>
          <a:xfrm>
            <a:off x="1630677" y="173255"/>
            <a:ext cx="3188372" cy="70464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 Cosine Function Graph</a:t>
            </a:r>
          </a:p>
        </p:txBody>
      </p:sp>
      <p:sp>
        <p:nvSpPr>
          <p:cNvPr id="3" name="Parallelogram 2">
            <a:extLst>
              <a:ext uri="{FF2B5EF4-FFF2-40B4-BE49-F238E27FC236}">
                <a16:creationId xmlns:a16="http://schemas.microsoft.com/office/drawing/2014/main" id="{92F0FF72-9FC5-460A-B41F-285E33A10FEF}"/>
              </a:ext>
            </a:extLst>
          </p:cNvPr>
          <p:cNvSpPr/>
          <p:nvPr/>
        </p:nvSpPr>
        <p:spPr>
          <a:xfrm>
            <a:off x="2413129" y="1264419"/>
            <a:ext cx="1614637" cy="802703"/>
          </a:xfrm>
          <a:prstGeom prst="parallelogram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A31B440-BE8A-4539-BAFA-7DCE30907C88}"/>
              </a:ext>
            </a:extLst>
          </p:cNvPr>
          <p:cNvSpPr/>
          <p:nvPr/>
        </p:nvSpPr>
        <p:spPr>
          <a:xfrm>
            <a:off x="1506376" y="2444513"/>
            <a:ext cx="3862918" cy="98949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l-PL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 = np.arange(0, (2 * np.pi), 0.1) </a:t>
            </a:r>
            <a:endParaRPr 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59A2F00-2A69-4035-84F5-AD3A246D050E}"/>
              </a:ext>
            </a:extLst>
          </p:cNvPr>
          <p:cNvSpPr/>
          <p:nvPr/>
        </p:nvSpPr>
        <p:spPr>
          <a:xfrm>
            <a:off x="6868828" y="510139"/>
            <a:ext cx="1876119" cy="91419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 = np.cos(z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</p:txBody>
      </p:sp>
      <p:sp>
        <p:nvSpPr>
          <p:cNvPr id="7" name="Rounded Rectangle 18">
            <a:extLst>
              <a:ext uri="{FF2B5EF4-FFF2-40B4-BE49-F238E27FC236}">
                <a16:creationId xmlns:a16="http://schemas.microsoft.com/office/drawing/2014/main" id="{2C4F20A7-2474-4B2C-8366-CA87655A3887}"/>
              </a:ext>
            </a:extLst>
          </p:cNvPr>
          <p:cNvSpPr/>
          <p:nvPr/>
        </p:nvSpPr>
        <p:spPr>
          <a:xfrm>
            <a:off x="6533949" y="2717732"/>
            <a:ext cx="2975811" cy="80331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 Cosine Function Graph</a:t>
            </a:r>
          </a:p>
        </p:txBody>
      </p:sp>
      <p:sp>
        <p:nvSpPr>
          <p:cNvPr id="8" name="Flowchart: Predefined Process 7">
            <a:extLst>
              <a:ext uri="{FF2B5EF4-FFF2-40B4-BE49-F238E27FC236}">
                <a16:creationId xmlns:a16="http://schemas.microsoft.com/office/drawing/2014/main" id="{D87F7C86-AA27-4D60-81FB-BE67ED79679C}"/>
              </a:ext>
            </a:extLst>
          </p:cNvPr>
          <p:cNvSpPr/>
          <p:nvPr/>
        </p:nvSpPr>
        <p:spPr>
          <a:xfrm>
            <a:off x="1723321" y="3739361"/>
            <a:ext cx="3095724" cy="1062092"/>
          </a:xfrm>
          <a:prstGeom prst="flowChartPredefined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plt.title('Cosine Function Graph') </a:t>
            </a:r>
          </a:p>
        </p:txBody>
      </p:sp>
      <p:sp>
        <p:nvSpPr>
          <p:cNvPr id="9" name="Flowchart: Predefined Process 8">
            <a:extLst>
              <a:ext uri="{FF2B5EF4-FFF2-40B4-BE49-F238E27FC236}">
                <a16:creationId xmlns:a16="http://schemas.microsoft.com/office/drawing/2014/main" id="{C7C4FBB4-85A9-4013-AF6E-81DDFCBCF799}"/>
              </a:ext>
            </a:extLst>
          </p:cNvPr>
          <p:cNvSpPr/>
          <p:nvPr/>
        </p:nvSpPr>
        <p:spPr>
          <a:xfrm>
            <a:off x="1770242" y="5184704"/>
            <a:ext cx="3048803" cy="817753"/>
          </a:xfrm>
          <a:prstGeom prst="flowChartPredefined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plt.plot(z, v) 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Flowchart: Predefined Process 9">
            <a:extLst>
              <a:ext uri="{FF2B5EF4-FFF2-40B4-BE49-F238E27FC236}">
                <a16:creationId xmlns:a16="http://schemas.microsoft.com/office/drawing/2014/main" id="{AE92FB3A-3A33-4CD1-B919-0504BFD017C7}"/>
              </a:ext>
            </a:extLst>
          </p:cNvPr>
          <p:cNvSpPr/>
          <p:nvPr/>
        </p:nvSpPr>
        <p:spPr>
          <a:xfrm>
            <a:off x="6408821" y="1811955"/>
            <a:ext cx="3052813" cy="533400"/>
          </a:xfrm>
          <a:prstGeom prst="flowChartPredefined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plt.show()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537F08B-813A-49C3-873A-795109073265}"/>
              </a:ext>
            </a:extLst>
          </p:cNvPr>
          <p:cNvCxnSpPr>
            <a:cxnSpLocks/>
            <a:stCxn id="2" idx="2"/>
            <a:endCxn id="3" idx="0"/>
          </p:cNvCxnSpPr>
          <p:nvPr/>
        </p:nvCxnSpPr>
        <p:spPr>
          <a:xfrm flipH="1">
            <a:off x="3220448" y="877903"/>
            <a:ext cx="4415" cy="3865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C5EC65C-A313-4D18-9BCE-B52D4C2A4679}"/>
              </a:ext>
            </a:extLst>
          </p:cNvPr>
          <p:cNvCxnSpPr>
            <a:cxnSpLocks/>
            <a:stCxn id="3" idx="4"/>
          </p:cNvCxnSpPr>
          <p:nvPr/>
        </p:nvCxnSpPr>
        <p:spPr>
          <a:xfrm>
            <a:off x="3220448" y="2067122"/>
            <a:ext cx="0" cy="3424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06751AC-E95C-4959-BAFD-3B645C37FDC0}"/>
              </a:ext>
            </a:extLst>
          </p:cNvPr>
          <p:cNvCxnSpPr>
            <a:cxnSpLocks/>
          </p:cNvCxnSpPr>
          <p:nvPr/>
        </p:nvCxnSpPr>
        <p:spPr>
          <a:xfrm>
            <a:off x="3243707" y="3435616"/>
            <a:ext cx="0" cy="2887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A642B51-D8E7-46C8-9076-4F1977225C18}"/>
              </a:ext>
            </a:extLst>
          </p:cNvPr>
          <p:cNvCxnSpPr>
            <a:cxnSpLocks/>
          </p:cNvCxnSpPr>
          <p:nvPr/>
        </p:nvCxnSpPr>
        <p:spPr>
          <a:xfrm>
            <a:off x="3242101" y="4801453"/>
            <a:ext cx="0" cy="3723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11E4DCD-71C4-47EF-AA6A-F8BFE0596168}"/>
              </a:ext>
            </a:extLst>
          </p:cNvPr>
          <p:cNvCxnSpPr>
            <a:cxnSpLocks/>
          </p:cNvCxnSpPr>
          <p:nvPr/>
        </p:nvCxnSpPr>
        <p:spPr>
          <a:xfrm>
            <a:off x="7777213" y="1424336"/>
            <a:ext cx="0" cy="3876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4329E83-1F33-4C10-8E44-0F1E452E61D1}"/>
              </a:ext>
            </a:extLst>
          </p:cNvPr>
          <p:cNvCxnSpPr/>
          <p:nvPr/>
        </p:nvCxnSpPr>
        <p:spPr>
          <a:xfrm>
            <a:off x="7777213" y="2345355"/>
            <a:ext cx="0" cy="3723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C72A634A-A48B-4E6A-9D9B-15975C5C7C71}"/>
              </a:ext>
            </a:extLst>
          </p:cNvPr>
          <p:cNvCxnSpPr>
            <a:stCxn id="6" idx="0"/>
            <a:endCxn id="9" idx="2"/>
          </p:cNvCxnSpPr>
          <p:nvPr/>
        </p:nvCxnSpPr>
        <p:spPr>
          <a:xfrm rot="16200000" flipH="1" flipV="1">
            <a:off x="2804607" y="1000176"/>
            <a:ext cx="5492318" cy="4512244"/>
          </a:xfrm>
          <a:prstGeom prst="bentConnector5">
            <a:avLst>
              <a:gd name="adj1" fmla="val -4162"/>
              <a:gd name="adj2" fmla="val 43503"/>
              <a:gd name="adj3" fmla="val 104162"/>
            </a:avLst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2212703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B742589-B14D-4843-876C-B83AEB7D64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8105" y="1318368"/>
            <a:ext cx="6015790" cy="5118097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AAB1AF70-A729-4D76-8E2E-38C78F617B50}"/>
              </a:ext>
            </a:extLst>
          </p:cNvPr>
          <p:cNvSpPr/>
          <p:nvPr/>
        </p:nvSpPr>
        <p:spPr>
          <a:xfrm>
            <a:off x="3830856" y="211756"/>
            <a:ext cx="4300888" cy="741145"/>
          </a:xfrm>
          <a:prstGeom prst="flowChart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3078449060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98B95-C22A-498F-A8E1-822E57283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0136" y="2728735"/>
            <a:ext cx="9404723" cy="1400530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4400" b="1" u="sng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QUDRATIC EQUATION</a:t>
            </a:r>
            <a:br>
              <a:rPr lang="en-US" sz="4400" b="1" u="sng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400" b="1" u="sng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GRAPH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75985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607025C7-7BB0-4DBD-B13A-C95999ACAFA4}"/>
              </a:ext>
            </a:extLst>
          </p:cNvPr>
          <p:cNvSpPr/>
          <p:nvPr/>
        </p:nvSpPr>
        <p:spPr>
          <a:xfrm>
            <a:off x="840582" y="110134"/>
            <a:ext cx="3718282" cy="76430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 quadratic equation graph</a:t>
            </a:r>
          </a:p>
        </p:txBody>
      </p:sp>
      <p:sp>
        <p:nvSpPr>
          <p:cNvPr id="3" name="Parallelogram 2">
            <a:extLst>
              <a:ext uri="{FF2B5EF4-FFF2-40B4-BE49-F238E27FC236}">
                <a16:creationId xmlns:a16="http://schemas.microsoft.com/office/drawing/2014/main" id="{DEDA32D8-4893-404A-A942-037337480249}"/>
              </a:ext>
            </a:extLst>
          </p:cNvPr>
          <p:cNvSpPr/>
          <p:nvPr/>
        </p:nvSpPr>
        <p:spPr>
          <a:xfrm>
            <a:off x="1772988" y="1148787"/>
            <a:ext cx="1403283" cy="783657"/>
          </a:xfrm>
          <a:prstGeom prst="parallelogram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input: a, b, c 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7CA67D-7DBC-4315-A476-854E1007953D}"/>
              </a:ext>
            </a:extLst>
          </p:cNvPr>
          <p:cNvSpPr/>
          <p:nvPr/>
        </p:nvSpPr>
        <p:spPr>
          <a:xfrm>
            <a:off x="840582" y="2206793"/>
            <a:ext cx="3268097" cy="55594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= list(range((- 5), 5))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1BE5B0A-54A2-4659-8456-39B3C5AE438E}"/>
              </a:ext>
            </a:extLst>
          </p:cNvPr>
          <p:cNvSpPr/>
          <p:nvPr/>
        </p:nvSpPr>
        <p:spPr>
          <a:xfrm>
            <a:off x="1027433" y="4736817"/>
            <a:ext cx="2894397" cy="90445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 = [(((a * (i ** 2)) + (b * i)) + c) for i in x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940ED65-BC39-4E2C-B29E-61E01E34C1B0}"/>
              </a:ext>
            </a:extLst>
          </p:cNvPr>
          <p:cNvSpPr/>
          <p:nvPr/>
        </p:nvSpPr>
        <p:spPr>
          <a:xfrm>
            <a:off x="5816889" y="1709530"/>
            <a:ext cx="2740794" cy="77523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= int(input('Enter the coefficient of x^2:'))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9D96173-2A31-41C1-9243-E6FED54FB360}"/>
              </a:ext>
            </a:extLst>
          </p:cNvPr>
          <p:cNvSpPr/>
          <p:nvPr/>
        </p:nvSpPr>
        <p:spPr>
          <a:xfrm>
            <a:off x="5815688" y="3813870"/>
            <a:ext cx="2743199" cy="8473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 = int(input('Enter the constant:'))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560FCFC-53E1-4E30-A45D-1A3EA6C9EA18}"/>
              </a:ext>
            </a:extLst>
          </p:cNvPr>
          <p:cNvSpPr/>
          <p:nvPr/>
        </p:nvSpPr>
        <p:spPr>
          <a:xfrm>
            <a:off x="5622176" y="5016586"/>
            <a:ext cx="3130223" cy="59714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 = int(input('Enter the coefficient of x:')) </a:t>
            </a:r>
          </a:p>
        </p:txBody>
      </p:sp>
      <p:sp>
        <p:nvSpPr>
          <p:cNvPr id="15" name="Rounded Rectangle 18">
            <a:extLst>
              <a:ext uri="{FF2B5EF4-FFF2-40B4-BE49-F238E27FC236}">
                <a16:creationId xmlns:a16="http://schemas.microsoft.com/office/drawing/2014/main" id="{E984CDA8-2C22-42CB-92B8-CF56D59BFEEE}"/>
              </a:ext>
            </a:extLst>
          </p:cNvPr>
          <p:cNvSpPr/>
          <p:nvPr/>
        </p:nvSpPr>
        <p:spPr>
          <a:xfrm>
            <a:off x="5777886" y="5915238"/>
            <a:ext cx="2818799" cy="66678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 quadratic equation graph</a:t>
            </a:r>
          </a:p>
        </p:txBody>
      </p:sp>
      <p:sp>
        <p:nvSpPr>
          <p:cNvPr id="16" name="Flowchart: Predefined Process 15">
            <a:extLst>
              <a:ext uri="{FF2B5EF4-FFF2-40B4-BE49-F238E27FC236}">
                <a16:creationId xmlns:a16="http://schemas.microsoft.com/office/drawing/2014/main" id="{3F2346E1-0277-4F4D-8132-016672E97974}"/>
              </a:ext>
            </a:extLst>
          </p:cNvPr>
          <p:cNvSpPr/>
          <p:nvPr/>
        </p:nvSpPr>
        <p:spPr>
          <a:xfrm>
            <a:off x="1175967" y="3123291"/>
            <a:ext cx="2575560" cy="498892"/>
          </a:xfrm>
          <a:prstGeom prst="flowChartPredefined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plt.xlabel('x-axis') </a:t>
            </a:r>
          </a:p>
        </p:txBody>
      </p:sp>
      <p:sp>
        <p:nvSpPr>
          <p:cNvPr id="17" name="Flowchart: Predefined Process 16">
            <a:extLst>
              <a:ext uri="{FF2B5EF4-FFF2-40B4-BE49-F238E27FC236}">
                <a16:creationId xmlns:a16="http://schemas.microsoft.com/office/drawing/2014/main" id="{D9ED517F-577A-41B7-AF44-091DE73FCAAC}"/>
              </a:ext>
            </a:extLst>
          </p:cNvPr>
          <p:cNvSpPr/>
          <p:nvPr/>
        </p:nvSpPr>
        <p:spPr>
          <a:xfrm>
            <a:off x="1175967" y="3834511"/>
            <a:ext cx="2575560" cy="627957"/>
          </a:xfrm>
          <a:prstGeom prst="flowChartPredefined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plt.plot(x, y, marker='o') </a:t>
            </a:r>
          </a:p>
        </p:txBody>
      </p:sp>
      <p:sp>
        <p:nvSpPr>
          <p:cNvPr id="18" name="Flowchart: Predefined Process 17">
            <a:extLst>
              <a:ext uri="{FF2B5EF4-FFF2-40B4-BE49-F238E27FC236}">
                <a16:creationId xmlns:a16="http://schemas.microsoft.com/office/drawing/2014/main" id="{FAB0D358-FFE0-45E4-AFC2-E2533CBD4C69}"/>
              </a:ext>
            </a:extLst>
          </p:cNvPr>
          <p:cNvSpPr/>
          <p:nvPr/>
        </p:nvSpPr>
        <p:spPr>
          <a:xfrm>
            <a:off x="1175967" y="5950997"/>
            <a:ext cx="2579959" cy="609600"/>
          </a:xfrm>
          <a:prstGeom prst="flowChartPredefined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plt.ylabel('y-axis') </a:t>
            </a:r>
          </a:p>
        </p:txBody>
      </p:sp>
      <p:sp>
        <p:nvSpPr>
          <p:cNvPr id="19" name="Flowchart: Predefined Process 18">
            <a:extLst>
              <a:ext uri="{FF2B5EF4-FFF2-40B4-BE49-F238E27FC236}">
                <a16:creationId xmlns:a16="http://schemas.microsoft.com/office/drawing/2014/main" id="{ED7AED2A-85AB-455C-BB7E-8822527D50FF}"/>
              </a:ext>
            </a:extLst>
          </p:cNvPr>
          <p:cNvSpPr/>
          <p:nvPr/>
        </p:nvSpPr>
        <p:spPr>
          <a:xfrm>
            <a:off x="5976100" y="437444"/>
            <a:ext cx="2422372" cy="915785"/>
          </a:xfrm>
          <a:prstGeom prst="flowChartPredefined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plt.title(Quadric Equation Graph') </a:t>
            </a:r>
          </a:p>
        </p:txBody>
      </p:sp>
      <p:sp>
        <p:nvSpPr>
          <p:cNvPr id="20" name="Flowchart: Predefined Process 19">
            <a:extLst>
              <a:ext uri="{FF2B5EF4-FFF2-40B4-BE49-F238E27FC236}">
                <a16:creationId xmlns:a16="http://schemas.microsoft.com/office/drawing/2014/main" id="{FEF7053E-E7D5-4684-8197-3A60805A5B39}"/>
              </a:ext>
            </a:extLst>
          </p:cNvPr>
          <p:cNvSpPr/>
          <p:nvPr/>
        </p:nvSpPr>
        <p:spPr>
          <a:xfrm>
            <a:off x="5772566" y="2794495"/>
            <a:ext cx="2829440" cy="709644"/>
          </a:xfrm>
          <a:prstGeom prst="flowChartPredefined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plt.ylabel('y-axis') 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A75B4E4-CCFD-4457-84E5-09D170D5DA2E}"/>
              </a:ext>
            </a:extLst>
          </p:cNvPr>
          <p:cNvCxnSpPr>
            <a:cxnSpLocks/>
          </p:cNvCxnSpPr>
          <p:nvPr/>
        </p:nvCxnSpPr>
        <p:spPr>
          <a:xfrm>
            <a:off x="2496522" y="912321"/>
            <a:ext cx="0" cy="2364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83957E4-1F2F-401F-A617-C85C0869BBC6}"/>
              </a:ext>
            </a:extLst>
          </p:cNvPr>
          <p:cNvCxnSpPr>
            <a:cxnSpLocks/>
          </p:cNvCxnSpPr>
          <p:nvPr/>
        </p:nvCxnSpPr>
        <p:spPr>
          <a:xfrm>
            <a:off x="2474630" y="1970327"/>
            <a:ext cx="0" cy="2364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A231648-F6E5-430E-90C4-EADC2F332E3C}"/>
              </a:ext>
            </a:extLst>
          </p:cNvPr>
          <p:cNvCxnSpPr>
            <a:cxnSpLocks/>
            <a:endCxn id="16" idx="0"/>
          </p:cNvCxnSpPr>
          <p:nvPr/>
        </p:nvCxnSpPr>
        <p:spPr>
          <a:xfrm flipH="1">
            <a:off x="2463747" y="2794495"/>
            <a:ext cx="10884" cy="3287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63862C8-14F0-4C1D-9951-91AC88BAC85F}"/>
              </a:ext>
            </a:extLst>
          </p:cNvPr>
          <p:cNvCxnSpPr>
            <a:stCxn id="16" idx="2"/>
            <a:endCxn id="17" idx="0"/>
          </p:cNvCxnSpPr>
          <p:nvPr/>
        </p:nvCxnSpPr>
        <p:spPr>
          <a:xfrm>
            <a:off x="2463747" y="3622183"/>
            <a:ext cx="0" cy="2123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1F73697-DED8-474D-93E1-69046B924C5C}"/>
              </a:ext>
            </a:extLst>
          </p:cNvPr>
          <p:cNvCxnSpPr>
            <a:cxnSpLocks/>
            <a:stCxn id="17" idx="2"/>
            <a:endCxn id="7" idx="0"/>
          </p:cNvCxnSpPr>
          <p:nvPr/>
        </p:nvCxnSpPr>
        <p:spPr>
          <a:xfrm>
            <a:off x="2463747" y="4462468"/>
            <a:ext cx="10885" cy="2743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FA0FBB2-0C7E-4B25-B1A8-1EA9C61F87D7}"/>
              </a:ext>
            </a:extLst>
          </p:cNvPr>
          <p:cNvCxnSpPr>
            <a:stCxn id="7" idx="2"/>
            <a:endCxn id="18" idx="0"/>
          </p:cNvCxnSpPr>
          <p:nvPr/>
        </p:nvCxnSpPr>
        <p:spPr>
          <a:xfrm flipH="1">
            <a:off x="2465947" y="5641267"/>
            <a:ext cx="8685" cy="3097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2B3E4827-632A-4F84-9458-F198FA40A899}"/>
              </a:ext>
            </a:extLst>
          </p:cNvPr>
          <p:cNvCxnSpPr>
            <a:stCxn id="19" idx="0"/>
            <a:endCxn id="18" idx="2"/>
          </p:cNvCxnSpPr>
          <p:nvPr/>
        </p:nvCxnSpPr>
        <p:spPr>
          <a:xfrm rot="16200000" flipH="1" flipV="1">
            <a:off x="1765040" y="1138350"/>
            <a:ext cx="6123153" cy="4721339"/>
          </a:xfrm>
          <a:prstGeom prst="bentConnector5">
            <a:avLst>
              <a:gd name="adj1" fmla="val -3733"/>
              <a:gd name="adj2" fmla="val 49166"/>
              <a:gd name="adj3" fmla="val 103733"/>
            </a:avLst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2B32D2E-9D5E-4C99-89E8-9F9B145D0CE2}"/>
              </a:ext>
            </a:extLst>
          </p:cNvPr>
          <p:cNvCxnSpPr>
            <a:stCxn id="19" idx="2"/>
            <a:endCxn id="11" idx="0"/>
          </p:cNvCxnSpPr>
          <p:nvPr/>
        </p:nvCxnSpPr>
        <p:spPr>
          <a:xfrm>
            <a:off x="7187286" y="1353229"/>
            <a:ext cx="0" cy="3563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940E0A9-E39C-4E46-A5AA-CA413C2F99E1}"/>
              </a:ext>
            </a:extLst>
          </p:cNvPr>
          <p:cNvCxnSpPr>
            <a:stCxn id="11" idx="2"/>
            <a:endCxn id="20" idx="0"/>
          </p:cNvCxnSpPr>
          <p:nvPr/>
        </p:nvCxnSpPr>
        <p:spPr>
          <a:xfrm>
            <a:off x="7187286" y="2484764"/>
            <a:ext cx="0" cy="3097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B82075F-890C-4726-AAEB-5D2CFAE8A841}"/>
              </a:ext>
            </a:extLst>
          </p:cNvPr>
          <p:cNvCxnSpPr>
            <a:stCxn id="20" idx="2"/>
            <a:endCxn id="13" idx="0"/>
          </p:cNvCxnSpPr>
          <p:nvPr/>
        </p:nvCxnSpPr>
        <p:spPr>
          <a:xfrm>
            <a:off x="7187286" y="3504139"/>
            <a:ext cx="2" cy="3097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E4AA6BE4-A1A1-45ED-91ED-B48AB91A6979}"/>
              </a:ext>
            </a:extLst>
          </p:cNvPr>
          <p:cNvCxnSpPr>
            <a:stCxn id="13" idx="2"/>
            <a:endCxn id="14" idx="0"/>
          </p:cNvCxnSpPr>
          <p:nvPr/>
        </p:nvCxnSpPr>
        <p:spPr>
          <a:xfrm>
            <a:off x="7187288" y="4661198"/>
            <a:ext cx="0" cy="3553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9808FE13-7337-4AED-8A39-A1F8FDF5D317}"/>
              </a:ext>
            </a:extLst>
          </p:cNvPr>
          <p:cNvCxnSpPr>
            <a:stCxn id="14" idx="2"/>
            <a:endCxn id="15" idx="0"/>
          </p:cNvCxnSpPr>
          <p:nvPr/>
        </p:nvCxnSpPr>
        <p:spPr>
          <a:xfrm flipH="1">
            <a:off x="7187286" y="5613728"/>
            <a:ext cx="2" cy="3015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7449999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A308BE4-861E-4204-A8EC-171F3D0E5D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5706" y="1141477"/>
            <a:ext cx="5881036" cy="5042624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6DA9AE6A-B83A-4DB9-9306-83ED27F59B1E}"/>
              </a:ext>
            </a:extLst>
          </p:cNvPr>
          <p:cNvSpPr/>
          <p:nvPr/>
        </p:nvSpPr>
        <p:spPr>
          <a:xfrm>
            <a:off x="3378467" y="348605"/>
            <a:ext cx="4196615" cy="631338"/>
          </a:xfrm>
          <a:prstGeom prst="flowChart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</p:txBody>
      </p:sp>
    </p:spTree>
    <p:extLst>
      <p:ext uri="{BB962C8B-B14F-4D97-AF65-F5344CB8AC3E}">
        <p14:creationId xmlns:p14="http://schemas.microsoft.com/office/powerpoint/2010/main" val="564879332"/>
      </p:ext>
    </p:extLst>
  </p:cSld>
  <p:clrMapOvr>
    <a:masterClrMapping/>
  </p:clrMapOvr>
  <p:transition spd="slow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952B3-3156-4FDA-AE86-3E8B524F9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2878" y="2502899"/>
            <a:ext cx="9404723" cy="1400530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4000" b="1" u="sng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EXPONENTIAL CURVE</a:t>
            </a:r>
            <a:br>
              <a:rPr lang="en-US" sz="4000" b="1" u="sng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b="1" u="sng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GRAPH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35373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31220-71DB-429C-9928-E9A2102C8048}"/>
              </a:ext>
            </a:extLst>
          </p:cNvPr>
          <p:cNvSpPr txBox="1">
            <a:spLocks/>
          </p:cNvSpPr>
          <p:nvPr/>
        </p:nvSpPr>
        <p:spPr>
          <a:xfrm>
            <a:off x="755650" y="2210230"/>
            <a:ext cx="10515600" cy="1524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800" b="1" u="sng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FINAL PROJECT OF PROGRAMMING FUNDAMENTALS  </a:t>
            </a:r>
          </a:p>
        </p:txBody>
      </p:sp>
    </p:spTree>
    <p:extLst>
      <p:ext uri="{BB962C8B-B14F-4D97-AF65-F5344CB8AC3E}">
        <p14:creationId xmlns:p14="http://schemas.microsoft.com/office/powerpoint/2010/main" val="1899650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Terminator 1">
            <a:extLst>
              <a:ext uri="{FF2B5EF4-FFF2-40B4-BE49-F238E27FC236}">
                <a16:creationId xmlns:a16="http://schemas.microsoft.com/office/drawing/2014/main" id="{867850FC-3F04-4481-9BC0-DBBF59009884}"/>
              </a:ext>
            </a:extLst>
          </p:cNvPr>
          <p:cNvSpPr/>
          <p:nvPr/>
        </p:nvSpPr>
        <p:spPr>
          <a:xfrm>
            <a:off x="2187338" y="269492"/>
            <a:ext cx="2500165" cy="726720"/>
          </a:xfrm>
          <a:prstGeom prst="flowChartTermina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 Exponential Curve graph</a:t>
            </a:r>
          </a:p>
        </p:txBody>
      </p:sp>
      <p:sp>
        <p:nvSpPr>
          <p:cNvPr id="3" name="Parallelogram 2">
            <a:extLst>
              <a:ext uri="{FF2B5EF4-FFF2-40B4-BE49-F238E27FC236}">
                <a16:creationId xmlns:a16="http://schemas.microsoft.com/office/drawing/2014/main" id="{E511887D-2B7D-4651-94FE-02884FCBA3C0}"/>
              </a:ext>
            </a:extLst>
          </p:cNvPr>
          <p:cNvSpPr/>
          <p:nvPr/>
        </p:nvSpPr>
        <p:spPr>
          <a:xfrm>
            <a:off x="2467673" y="1335503"/>
            <a:ext cx="1939493" cy="748362"/>
          </a:xfrm>
          <a:prstGeom prst="parallelogram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input: value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8E3C97F-5D8B-48A0-9CFF-283CB0B2FC86}"/>
              </a:ext>
            </a:extLst>
          </p:cNvPr>
          <p:cNvSpPr/>
          <p:nvPr/>
        </p:nvSpPr>
        <p:spPr>
          <a:xfrm>
            <a:off x="1953928" y="2346164"/>
            <a:ext cx="2979019" cy="74836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 = np.arrange ((- 2), 4, 0.001)</a:t>
            </a:r>
          </a:p>
        </p:txBody>
      </p:sp>
      <p:sp>
        <p:nvSpPr>
          <p:cNvPr id="6" name="Flowchart: Predefined Process 5">
            <a:extLst>
              <a:ext uri="{FF2B5EF4-FFF2-40B4-BE49-F238E27FC236}">
                <a16:creationId xmlns:a16="http://schemas.microsoft.com/office/drawing/2014/main" id="{F99B19B3-CA22-45B0-BD78-1AA43D0F63FE}"/>
              </a:ext>
            </a:extLst>
          </p:cNvPr>
          <p:cNvSpPr/>
          <p:nvPr/>
        </p:nvSpPr>
        <p:spPr>
          <a:xfrm>
            <a:off x="1781872" y="5612779"/>
            <a:ext cx="3311092" cy="748363"/>
          </a:xfrm>
          <a:prstGeom prst="flowChartPredefined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plt.xlabel('x-axis')</a:t>
            </a:r>
          </a:p>
        </p:txBody>
      </p:sp>
      <p:sp>
        <p:nvSpPr>
          <p:cNvPr id="7" name="Flowchart: Predefined Process 6">
            <a:extLst>
              <a:ext uri="{FF2B5EF4-FFF2-40B4-BE49-F238E27FC236}">
                <a16:creationId xmlns:a16="http://schemas.microsoft.com/office/drawing/2014/main" id="{CD24C2CD-A09E-4171-BCB5-796C35348846}"/>
              </a:ext>
            </a:extLst>
          </p:cNvPr>
          <p:cNvSpPr/>
          <p:nvPr/>
        </p:nvSpPr>
        <p:spPr>
          <a:xfrm>
            <a:off x="6417641" y="269492"/>
            <a:ext cx="3419378" cy="726720"/>
          </a:xfrm>
          <a:prstGeom prst="flowChartPredefined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plt.ylabel('y-axis')</a:t>
            </a:r>
          </a:p>
        </p:txBody>
      </p:sp>
      <p:sp>
        <p:nvSpPr>
          <p:cNvPr id="8" name="Flowchart: Predefined Process 7">
            <a:extLst>
              <a:ext uri="{FF2B5EF4-FFF2-40B4-BE49-F238E27FC236}">
                <a16:creationId xmlns:a16="http://schemas.microsoft.com/office/drawing/2014/main" id="{A60BE6C7-E7A0-4285-9F26-2445A6F3A996}"/>
              </a:ext>
            </a:extLst>
          </p:cNvPr>
          <p:cNvSpPr/>
          <p:nvPr/>
        </p:nvSpPr>
        <p:spPr>
          <a:xfrm>
            <a:off x="6666695" y="1397464"/>
            <a:ext cx="2921269" cy="686401"/>
          </a:xfrm>
          <a:prstGeom prst="flowChartPredefined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plt.title('Exponential Graph')</a:t>
            </a:r>
          </a:p>
        </p:txBody>
      </p:sp>
      <p:sp>
        <p:nvSpPr>
          <p:cNvPr id="9" name="Flowchart: Predefined Process 8">
            <a:extLst>
              <a:ext uri="{FF2B5EF4-FFF2-40B4-BE49-F238E27FC236}">
                <a16:creationId xmlns:a16="http://schemas.microsoft.com/office/drawing/2014/main" id="{353D2F11-274E-46B8-BC08-C8CDA509C79B}"/>
              </a:ext>
            </a:extLst>
          </p:cNvPr>
          <p:cNvSpPr/>
          <p:nvPr/>
        </p:nvSpPr>
        <p:spPr>
          <a:xfrm>
            <a:off x="6868827" y="2485117"/>
            <a:ext cx="2517004" cy="647295"/>
          </a:xfrm>
          <a:prstGeom prst="flowChartPredefined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plt.grid()</a:t>
            </a:r>
          </a:p>
        </p:txBody>
      </p:sp>
      <p:sp>
        <p:nvSpPr>
          <p:cNvPr id="10" name="Flowchart: Predefined Process 9">
            <a:extLst>
              <a:ext uri="{FF2B5EF4-FFF2-40B4-BE49-F238E27FC236}">
                <a16:creationId xmlns:a16="http://schemas.microsoft.com/office/drawing/2014/main" id="{74A30329-894A-4BF0-8D44-BE8D53498D2A}"/>
              </a:ext>
            </a:extLst>
          </p:cNvPr>
          <p:cNvSpPr/>
          <p:nvPr/>
        </p:nvSpPr>
        <p:spPr>
          <a:xfrm>
            <a:off x="2046567" y="4538958"/>
            <a:ext cx="2781703" cy="748363"/>
          </a:xfrm>
          <a:prstGeom prst="flowChartPredefined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plt.plot(value, amplitude)</a:t>
            </a:r>
            <a:endParaRPr lang="en-US" sz="2000" b="1" dirty="0"/>
          </a:p>
        </p:txBody>
      </p:sp>
      <p:sp>
        <p:nvSpPr>
          <p:cNvPr id="11" name="Flowchart: Predefined Process 10">
            <a:extLst>
              <a:ext uri="{FF2B5EF4-FFF2-40B4-BE49-F238E27FC236}">
                <a16:creationId xmlns:a16="http://schemas.microsoft.com/office/drawing/2014/main" id="{69CFDA32-7C58-4764-9B54-2A76454950ED}"/>
              </a:ext>
            </a:extLst>
          </p:cNvPr>
          <p:cNvSpPr/>
          <p:nvPr/>
        </p:nvSpPr>
        <p:spPr>
          <a:xfrm>
            <a:off x="6786209" y="3469326"/>
            <a:ext cx="2682240" cy="647295"/>
          </a:xfrm>
          <a:prstGeom prst="flowChartPredefined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plt.show()</a:t>
            </a:r>
          </a:p>
        </p:txBody>
      </p:sp>
      <p:sp>
        <p:nvSpPr>
          <p:cNvPr id="12" name="Flowchart: Process 11">
            <a:extLst>
              <a:ext uri="{FF2B5EF4-FFF2-40B4-BE49-F238E27FC236}">
                <a16:creationId xmlns:a16="http://schemas.microsoft.com/office/drawing/2014/main" id="{34E33456-49E6-4CFE-B710-017C188F86FC}"/>
              </a:ext>
            </a:extLst>
          </p:cNvPr>
          <p:cNvSpPr/>
          <p:nvPr/>
        </p:nvSpPr>
        <p:spPr>
          <a:xfrm>
            <a:off x="1953928" y="3465137"/>
            <a:ext cx="2979019" cy="748363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amplitude = np.exp(value)</a:t>
            </a:r>
          </a:p>
        </p:txBody>
      </p:sp>
      <p:sp>
        <p:nvSpPr>
          <p:cNvPr id="13" name="Flowchart: Terminator 12">
            <a:extLst>
              <a:ext uri="{FF2B5EF4-FFF2-40B4-BE49-F238E27FC236}">
                <a16:creationId xmlns:a16="http://schemas.microsoft.com/office/drawing/2014/main" id="{80B5DC60-19A7-45BE-A8D9-31E5A0C687F0}"/>
              </a:ext>
            </a:extLst>
          </p:cNvPr>
          <p:cNvSpPr/>
          <p:nvPr/>
        </p:nvSpPr>
        <p:spPr>
          <a:xfrm>
            <a:off x="6474992" y="4505871"/>
            <a:ext cx="3304673" cy="784473"/>
          </a:xfrm>
          <a:prstGeom prst="flowChartTermina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 Exponential Curve Graph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E13A875-5927-4348-B9FA-5062E5464EA9}"/>
              </a:ext>
            </a:extLst>
          </p:cNvPr>
          <p:cNvCxnSpPr>
            <a:stCxn id="2" idx="2"/>
          </p:cNvCxnSpPr>
          <p:nvPr/>
        </p:nvCxnSpPr>
        <p:spPr>
          <a:xfrm flipH="1">
            <a:off x="3437420" y="996212"/>
            <a:ext cx="1" cy="3230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1DC37CA-CC3C-4EB7-8D89-28C4B21BC06D}"/>
              </a:ext>
            </a:extLst>
          </p:cNvPr>
          <p:cNvCxnSpPr>
            <a:cxnSpLocks/>
            <a:stCxn id="3" idx="4"/>
          </p:cNvCxnSpPr>
          <p:nvPr/>
        </p:nvCxnSpPr>
        <p:spPr>
          <a:xfrm flipH="1">
            <a:off x="3437419" y="2083865"/>
            <a:ext cx="1" cy="2490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C4EC38C-0322-4631-9818-5704326EBACB}"/>
              </a:ext>
            </a:extLst>
          </p:cNvPr>
          <p:cNvCxnSpPr>
            <a:stCxn id="4" idx="2"/>
          </p:cNvCxnSpPr>
          <p:nvPr/>
        </p:nvCxnSpPr>
        <p:spPr>
          <a:xfrm flipH="1">
            <a:off x="3443437" y="3094527"/>
            <a:ext cx="1" cy="3477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0BC8BC2-4DA8-4FE0-9409-AE87373CF096}"/>
              </a:ext>
            </a:extLst>
          </p:cNvPr>
          <p:cNvCxnSpPr>
            <a:stCxn id="12" idx="2"/>
            <a:endCxn id="10" idx="0"/>
          </p:cNvCxnSpPr>
          <p:nvPr/>
        </p:nvCxnSpPr>
        <p:spPr>
          <a:xfrm flipH="1">
            <a:off x="3437419" y="4213500"/>
            <a:ext cx="6019" cy="3254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05BD3CF-E945-4F4B-8E7A-C69CBAA2A003}"/>
              </a:ext>
            </a:extLst>
          </p:cNvPr>
          <p:cNvCxnSpPr>
            <a:stCxn id="10" idx="2"/>
            <a:endCxn id="6" idx="0"/>
          </p:cNvCxnSpPr>
          <p:nvPr/>
        </p:nvCxnSpPr>
        <p:spPr>
          <a:xfrm flipH="1">
            <a:off x="3437418" y="5287321"/>
            <a:ext cx="1" cy="3254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949EED2-ACC7-4CE7-A14B-1D9BC980A54A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8127330" y="996212"/>
            <a:ext cx="0" cy="4012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1D69295-203B-4808-85BE-F120D2E91FD3}"/>
              </a:ext>
            </a:extLst>
          </p:cNvPr>
          <p:cNvCxnSpPr>
            <a:stCxn id="8" idx="2"/>
            <a:endCxn id="9" idx="0"/>
          </p:cNvCxnSpPr>
          <p:nvPr/>
        </p:nvCxnSpPr>
        <p:spPr>
          <a:xfrm flipH="1">
            <a:off x="8127329" y="2083865"/>
            <a:ext cx="1" cy="4012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168C262-4408-43A2-804F-2AFF2B69D816}"/>
              </a:ext>
            </a:extLst>
          </p:cNvPr>
          <p:cNvCxnSpPr>
            <a:stCxn id="9" idx="2"/>
            <a:endCxn id="11" idx="0"/>
          </p:cNvCxnSpPr>
          <p:nvPr/>
        </p:nvCxnSpPr>
        <p:spPr>
          <a:xfrm>
            <a:off x="8127329" y="3132412"/>
            <a:ext cx="0" cy="3369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4FD242F-D237-4722-8B47-142E3F56F777}"/>
              </a:ext>
            </a:extLst>
          </p:cNvPr>
          <p:cNvCxnSpPr>
            <a:stCxn id="11" idx="2"/>
            <a:endCxn id="13" idx="0"/>
          </p:cNvCxnSpPr>
          <p:nvPr/>
        </p:nvCxnSpPr>
        <p:spPr>
          <a:xfrm>
            <a:off x="8127329" y="4116621"/>
            <a:ext cx="0" cy="3892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A53962BE-5481-4261-B335-81D4308DB756}"/>
              </a:ext>
            </a:extLst>
          </p:cNvPr>
          <p:cNvCxnSpPr>
            <a:stCxn id="6" idx="2"/>
            <a:endCxn id="7" idx="0"/>
          </p:cNvCxnSpPr>
          <p:nvPr/>
        </p:nvCxnSpPr>
        <p:spPr>
          <a:xfrm rot="5400000" flipH="1" flipV="1">
            <a:off x="2736549" y="970361"/>
            <a:ext cx="6091650" cy="4689912"/>
          </a:xfrm>
          <a:prstGeom prst="bentConnector5">
            <a:avLst>
              <a:gd name="adj1" fmla="val -3753"/>
              <a:gd name="adj2" fmla="val 49423"/>
              <a:gd name="adj3" fmla="val 103753"/>
            </a:avLst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5844091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B792EB4-3044-4395-9AA8-476532979A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2056" y="1269241"/>
            <a:ext cx="6232198" cy="5309626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1FB031A2-83CC-401D-8D43-880EA1B0F996}"/>
              </a:ext>
            </a:extLst>
          </p:cNvPr>
          <p:cNvSpPr/>
          <p:nvPr/>
        </p:nvSpPr>
        <p:spPr>
          <a:xfrm>
            <a:off x="3465094" y="279133"/>
            <a:ext cx="4331369" cy="731520"/>
          </a:xfrm>
          <a:prstGeom prst="flowChart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</p:txBody>
      </p:sp>
    </p:spTree>
    <p:extLst>
      <p:ext uri="{BB962C8B-B14F-4D97-AF65-F5344CB8AC3E}">
        <p14:creationId xmlns:p14="http://schemas.microsoft.com/office/powerpoint/2010/main" val="763326560"/>
      </p:ext>
    </p:extLst>
  </p:cSld>
  <p:clrMapOvr>
    <a:masterClrMapping/>
  </p:clrMapOvr>
  <p:transition spd="slow"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012F6-73BC-4225-AC27-A802FDE6C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638" y="2589526"/>
            <a:ext cx="9404723" cy="1400530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4400" b="1" u="sng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POLYNOMIAL CURVE</a:t>
            </a:r>
            <a:br>
              <a:rPr lang="en-US" sz="4400" b="1" u="sng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400" b="1" u="sng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GRAPH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75238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Terminator 1">
            <a:extLst>
              <a:ext uri="{FF2B5EF4-FFF2-40B4-BE49-F238E27FC236}">
                <a16:creationId xmlns:a16="http://schemas.microsoft.com/office/drawing/2014/main" id="{95D9CFFB-6C13-44C1-8FA7-336B2BD03F14}"/>
              </a:ext>
            </a:extLst>
          </p:cNvPr>
          <p:cNvSpPr/>
          <p:nvPr/>
        </p:nvSpPr>
        <p:spPr>
          <a:xfrm>
            <a:off x="952901" y="433137"/>
            <a:ext cx="2377440" cy="823260"/>
          </a:xfrm>
          <a:prstGeom prst="flowChartTermina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 polynomial Equation Generator</a:t>
            </a:r>
          </a:p>
        </p:txBody>
      </p:sp>
      <p:sp>
        <p:nvSpPr>
          <p:cNvPr id="3" name="Parallelogram 2">
            <a:extLst>
              <a:ext uri="{FF2B5EF4-FFF2-40B4-BE49-F238E27FC236}">
                <a16:creationId xmlns:a16="http://schemas.microsoft.com/office/drawing/2014/main" id="{5ECE6912-9B48-48AF-A3C9-11E29054061E}"/>
              </a:ext>
            </a:extLst>
          </p:cNvPr>
          <p:cNvSpPr/>
          <p:nvPr/>
        </p:nvSpPr>
        <p:spPr>
          <a:xfrm>
            <a:off x="1342724" y="1786674"/>
            <a:ext cx="1424539" cy="712270"/>
          </a:xfrm>
          <a:prstGeom prst="parallelogram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C4B6595-6D51-4572-9D39-92C03600D6AC}"/>
              </a:ext>
            </a:extLst>
          </p:cNvPr>
          <p:cNvSpPr/>
          <p:nvPr/>
        </p:nvSpPr>
        <p:spPr>
          <a:xfrm>
            <a:off x="1010652" y="3136929"/>
            <a:ext cx="2112746" cy="72069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= np.linspace((- 100), 100, 10000)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E207191-43A3-42C4-B124-5F16113F9A5F}"/>
              </a:ext>
            </a:extLst>
          </p:cNvPr>
          <p:cNvSpPr/>
          <p:nvPr/>
        </p:nvSpPr>
        <p:spPr>
          <a:xfrm>
            <a:off x="770021" y="4307909"/>
            <a:ext cx="2589196" cy="12389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order = int(input('Enter the order of polynomial: '))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F89548E-00F3-431F-88F7-500C4D37F523}"/>
              </a:ext>
            </a:extLst>
          </p:cNvPr>
          <p:cNvSpPr/>
          <p:nvPr/>
        </p:nvSpPr>
        <p:spPr>
          <a:xfrm>
            <a:off x="5035213" y="518861"/>
            <a:ext cx="2772076" cy="53901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coefficients = []</a:t>
            </a:r>
          </a:p>
        </p:txBody>
      </p:sp>
      <p:sp>
        <p:nvSpPr>
          <p:cNvPr id="7" name="Flowchart: Decision 6">
            <a:extLst>
              <a:ext uri="{FF2B5EF4-FFF2-40B4-BE49-F238E27FC236}">
                <a16:creationId xmlns:a16="http://schemas.microsoft.com/office/drawing/2014/main" id="{4ADDCDA2-F081-4B0C-A159-3B710441947B}"/>
              </a:ext>
            </a:extLst>
          </p:cNvPr>
          <p:cNvSpPr/>
          <p:nvPr/>
        </p:nvSpPr>
        <p:spPr>
          <a:xfrm>
            <a:off x="5324871" y="1399258"/>
            <a:ext cx="2174110" cy="1578544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i in range(( order + 1)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0531FF9-E54B-46EB-A23D-ED31EBD39101}"/>
              </a:ext>
            </a:extLst>
          </p:cNvPr>
          <p:cNvSpPr/>
          <p:nvPr/>
        </p:nvSpPr>
        <p:spPr>
          <a:xfrm>
            <a:off x="4867371" y="3303263"/>
            <a:ext cx="3107760" cy="110871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coefficient = int(input('Enter coefficient of x^{}: '.format((order - i))))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E6E96F5-6267-4F33-9DFF-1B721EE1D58E}"/>
              </a:ext>
            </a:extLst>
          </p:cNvPr>
          <p:cNvSpPr/>
          <p:nvPr/>
        </p:nvSpPr>
        <p:spPr>
          <a:xfrm>
            <a:off x="9030100" y="1799315"/>
            <a:ext cx="1299410" cy="699629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 f</a:t>
            </a:r>
          </a:p>
        </p:txBody>
      </p:sp>
      <p:sp>
        <p:nvSpPr>
          <p:cNvPr id="11" name="Parallelogram 10">
            <a:extLst>
              <a:ext uri="{FF2B5EF4-FFF2-40B4-BE49-F238E27FC236}">
                <a16:creationId xmlns:a16="http://schemas.microsoft.com/office/drawing/2014/main" id="{CFA016D3-8FE6-4DC0-BA26-A6511D3630F2}"/>
              </a:ext>
            </a:extLst>
          </p:cNvPr>
          <p:cNvSpPr/>
          <p:nvPr/>
        </p:nvSpPr>
        <p:spPr>
          <a:xfrm>
            <a:off x="8967539" y="2804858"/>
            <a:ext cx="1299410" cy="512545"/>
          </a:xfrm>
          <a:prstGeom prst="parallelogram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input: x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870EA20-350B-407D-B0DE-D782A3007A9C}"/>
              </a:ext>
            </a:extLst>
          </p:cNvPr>
          <p:cNvSpPr/>
          <p:nvPr/>
        </p:nvSpPr>
        <p:spPr>
          <a:xfrm>
            <a:off x="8787863" y="3609771"/>
            <a:ext cx="1674797" cy="51254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 = 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B28886D-1260-4764-9316-C7032E943057}"/>
              </a:ext>
            </a:extLst>
          </p:cNvPr>
          <p:cNvSpPr/>
          <p:nvPr/>
        </p:nvSpPr>
        <p:spPr>
          <a:xfrm>
            <a:off x="8527980" y="4441285"/>
            <a:ext cx="2194561" cy="156380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 += (coefficients[i] * (x ** (order - i))) while i in range((order + 1))</a:t>
            </a:r>
          </a:p>
        </p:txBody>
      </p:sp>
      <p:sp>
        <p:nvSpPr>
          <p:cNvPr id="15" name="Flowchart: Predefined Process 14">
            <a:extLst>
              <a:ext uri="{FF2B5EF4-FFF2-40B4-BE49-F238E27FC236}">
                <a16:creationId xmlns:a16="http://schemas.microsoft.com/office/drawing/2014/main" id="{51BC5986-9FF3-47F9-9EE1-07CD6D4AA461}"/>
              </a:ext>
            </a:extLst>
          </p:cNvPr>
          <p:cNvSpPr/>
          <p:nvPr/>
        </p:nvSpPr>
        <p:spPr>
          <a:xfrm>
            <a:off x="5271632" y="4778543"/>
            <a:ext cx="2299238" cy="889292"/>
          </a:xfrm>
          <a:prstGeom prst="flowChartPredefined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Coefficients. append(coefficient</a:t>
            </a:r>
            <a:r>
              <a:rPr lang="en-US" sz="2000" b="1" dirty="0"/>
              <a:t>)</a:t>
            </a:r>
          </a:p>
        </p:txBody>
      </p:sp>
      <p:sp>
        <p:nvSpPr>
          <p:cNvPr id="16" name="Flowchart: Terminator 15">
            <a:extLst>
              <a:ext uri="{FF2B5EF4-FFF2-40B4-BE49-F238E27FC236}">
                <a16:creationId xmlns:a16="http://schemas.microsoft.com/office/drawing/2014/main" id="{247F6928-8C0F-49A6-AF7D-53F1ECD3B149}"/>
              </a:ext>
            </a:extLst>
          </p:cNvPr>
          <p:cNvSpPr/>
          <p:nvPr/>
        </p:nvSpPr>
        <p:spPr>
          <a:xfrm>
            <a:off x="8527980" y="6232358"/>
            <a:ext cx="2218622" cy="625642"/>
          </a:xfrm>
          <a:prstGeom prst="flowChartTermina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 function return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29A20F3-3C92-4900-BDAD-E6B3447011F6}"/>
              </a:ext>
            </a:extLst>
          </p:cNvPr>
          <p:cNvCxnSpPr>
            <a:cxnSpLocks/>
          </p:cNvCxnSpPr>
          <p:nvPr/>
        </p:nvCxnSpPr>
        <p:spPr>
          <a:xfrm>
            <a:off x="2064619" y="1256397"/>
            <a:ext cx="2406" cy="5302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32960BD-5D70-47AB-A6EB-A9AD12CCAB15}"/>
              </a:ext>
            </a:extLst>
          </p:cNvPr>
          <p:cNvCxnSpPr>
            <a:stCxn id="3" idx="4"/>
            <a:endCxn id="4" idx="0"/>
          </p:cNvCxnSpPr>
          <p:nvPr/>
        </p:nvCxnSpPr>
        <p:spPr>
          <a:xfrm>
            <a:off x="2054994" y="2498944"/>
            <a:ext cx="12031" cy="6379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DD96A00-4D24-4606-89BC-6F98085622D2}"/>
              </a:ext>
            </a:extLst>
          </p:cNvPr>
          <p:cNvCxnSpPr>
            <a:stCxn id="4" idx="2"/>
          </p:cNvCxnSpPr>
          <p:nvPr/>
        </p:nvCxnSpPr>
        <p:spPr>
          <a:xfrm flipH="1">
            <a:off x="2064619" y="3857620"/>
            <a:ext cx="2406" cy="4502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497D6B8-DD0B-4D5A-94F8-83AB8DFDB9C8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6402601" y="1057876"/>
            <a:ext cx="9325" cy="3413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70AC2C7-B1E6-42EE-B008-217606F42C80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6411926" y="2977802"/>
            <a:ext cx="9325" cy="3254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1768382-746D-4A31-B555-C22FB897B8E4}"/>
              </a:ext>
            </a:extLst>
          </p:cNvPr>
          <p:cNvCxnSpPr>
            <a:stCxn id="8" idx="2"/>
            <a:endCxn id="15" idx="0"/>
          </p:cNvCxnSpPr>
          <p:nvPr/>
        </p:nvCxnSpPr>
        <p:spPr>
          <a:xfrm>
            <a:off x="6421251" y="4411976"/>
            <a:ext cx="0" cy="3665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6E5CB2BE-E1C5-466B-BEAC-B238518C7A84}"/>
              </a:ext>
            </a:extLst>
          </p:cNvPr>
          <p:cNvCxnSpPr>
            <a:stCxn id="6" idx="1"/>
            <a:endCxn id="15" idx="1"/>
          </p:cNvCxnSpPr>
          <p:nvPr/>
        </p:nvCxnSpPr>
        <p:spPr>
          <a:xfrm rot="10800000" flipH="1" flipV="1">
            <a:off x="5035212" y="788369"/>
            <a:ext cx="236419" cy="4434820"/>
          </a:xfrm>
          <a:prstGeom prst="bentConnector3">
            <a:avLst>
              <a:gd name="adj1" fmla="val -96693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86EDBF9-4D0A-431B-889B-36406F4E8795}"/>
              </a:ext>
            </a:extLst>
          </p:cNvPr>
          <p:cNvCxnSpPr>
            <a:stCxn id="7" idx="3"/>
            <a:endCxn id="10" idx="2"/>
          </p:cNvCxnSpPr>
          <p:nvPr/>
        </p:nvCxnSpPr>
        <p:spPr>
          <a:xfrm flipV="1">
            <a:off x="7498981" y="2149130"/>
            <a:ext cx="1531119" cy="394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A48853D-3DF2-4B89-8291-FA2C5BA3CB5B}"/>
              </a:ext>
            </a:extLst>
          </p:cNvPr>
          <p:cNvCxnSpPr>
            <a:stCxn id="10" idx="4"/>
            <a:endCxn id="11" idx="1"/>
          </p:cNvCxnSpPr>
          <p:nvPr/>
        </p:nvCxnSpPr>
        <p:spPr>
          <a:xfrm>
            <a:off x="9679805" y="2498944"/>
            <a:ext cx="1507" cy="3059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2F8782B-66A1-470B-91CE-9BA4EE7F9D52}"/>
              </a:ext>
            </a:extLst>
          </p:cNvPr>
          <p:cNvCxnSpPr>
            <a:stCxn id="11" idx="4"/>
            <a:endCxn id="12" idx="0"/>
          </p:cNvCxnSpPr>
          <p:nvPr/>
        </p:nvCxnSpPr>
        <p:spPr>
          <a:xfrm>
            <a:off x="9617244" y="3317403"/>
            <a:ext cx="8018" cy="2923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9688343-080D-4B55-9B54-BDC174894672}"/>
              </a:ext>
            </a:extLst>
          </p:cNvPr>
          <p:cNvCxnSpPr>
            <a:cxnSpLocks/>
          </p:cNvCxnSpPr>
          <p:nvPr/>
        </p:nvCxnSpPr>
        <p:spPr>
          <a:xfrm flipH="1">
            <a:off x="9609223" y="4132761"/>
            <a:ext cx="8018" cy="2896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9B1EE52-B908-4FCB-938D-3C021DB43736}"/>
              </a:ext>
            </a:extLst>
          </p:cNvPr>
          <p:cNvCxnSpPr>
            <a:stCxn id="14" idx="2"/>
            <a:endCxn id="16" idx="0"/>
          </p:cNvCxnSpPr>
          <p:nvPr/>
        </p:nvCxnSpPr>
        <p:spPr>
          <a:xfrm>
            <a:off x="9625261" y="6005093"/>
            <a:ext cx="12030" cy="2272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0F80FB6D-3FE0-48F8-B9DC-472F28F4097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704165" y="854547"/>
            <a:ext cx="5028004" cy="4356632"/>
          </a:xfrm>
          <a:prstGeom prst="bentConnector5">
            <a:avLst>
              <a:gd name="adj1" fmla="val -4547"/>
              <a:gd name="adj2" fmla="val 48951"/>
              <a:gd name="adj3" fmla="val 104547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2056566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CEC8764-AB4D-47D7-A2A0-28FC0AE499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450" y="1262651"/>
            <a:ext cx="6436329" cy="5479846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4489885A-7B14-4E58-B14A-49D827A0E52F}"/>
              </a:ext>
            </a:extLst>
          </p:cNvPr>
          <p:cNvSpPr/>
          <p:nvPr/>
        </p:nvSpPr>
        <p:spPr>
          <a:xfrm>
            <a:off x="3984860" y="254989"/>
            <a:ext cx="3830855" cy="847023"/>
          </a:xfrm>
          <a:prstGeom prst="flowChart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814654865"/>
      </p:ext>
    </p:extLst>
  </p:cSld>
  <p:clrMapOvr>
    <a:masterClrMapping/>
  </p:clrMapOvr>
  <p:transition spd="slow">
    <p:wip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DB084-5FDC-415B-A626-49C9CF5D6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1378" y="2728735"/>
            <a:ext cx="9404723" cy="1400530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4800" b="1" u="sng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MENU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425381806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Terminator 1">
            <a:extLst>
              <a:ext uri="{FF2B5EF4-FFF2-40B4-BE49-F238E27FC236}">
                <a16:creationId xmlns:a16="http://schemas.microsoft.com/office/drawing/2014/main" id="{78F22937-8443-4256-A86D-513928718C78}"/>
              </a:ext>
            </a:extLst>
          </p:cNvPr>
          <p:cNvSpPr/>
          <p:nvPr/>
        </p:nvSpPr>
        <p:spPr>
          <a:xfrm>
            <a:off x="2135206" y="125129"/>
            <a:ext cx="2417543" cy="616016"/>
          </a:xfrm>
          <a:prstGeom prst="flowChartTermina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 menu</a:t>
            </a:r>
          </a:p>
        </p:txBody>
      </p:sp>
      <p:sp>
        <p:nvSpPr>
          <p:cNvPr id="3" name="Parallelogram 2">
            <a:extLst>
              <a:ext uri="{FF2B5EF4-FFF2-40B4-BE49-F238E27FC236}">
                <a16:creationId xmlns:a16="http://schemas.microsoft.com/office/drawing/2014/main" id="{9DCC32B6-D371-4B62-B16C-E9C552AEDCA9}"/>
              </a:ext>
            </a:extLst>
          </p:cNvPr>
          <p:cNvSpPr/>
          <p:nvPr/>
        </p:nvSpPr>
        <p:spPr>
          <a:xfrm>
            <a:off x="2135206" y="1060583"/>
            <a:ext cx="2284392" cy="905978"/>
          </a:xfrm>
          <a:prstGeom prst="parallelogram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en-US" dirty="0"/>
              <a:t>:</a:t>
            </a:r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C082D975-9221-421E-9191-C9C2B4AB83D7}"/>
              </a:ext>
            </a:extLst>
          </p:cNvPr>
          <p:cNvSpPr/>
          <p:nvPr/>
        </p:nvSpPr>
        <p:spPr>
          <a:xfrm>
            <a:off x="1084445" y="2313673"/>
            <a:ext cx="4385913" cy="683394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choice = int(input('Please enter your desired key:'))</a:t>
            </a:r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7C8235B9-F97C-4D30-817E-62B1850F96EC}"/>
              </a:ext>
            </a:extLst>
          </p:cNvPr>
          <p:cNvSpPr/>
          <p:nvPr/>
        </p:nvSpPr>
        <p:spPr>
          <a:xfrm>
            <a:off x="1189924" y="3296662"/>
            <a:ext cx="4174956" cy="650302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Straight line Graph() if (choice == 1)</a:t>
            </a:r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509FCCE7-807F-4C27-A043-DC7E4153F533}"/>
              </a:ext>
            </a:extLst>
          </p:cNvPr>
          <p:cNvSpPr/>
          <p:nvPr/>
        </p:nvSpPr>
        <p:spPr>
          <a:xfrm>
            <a:off x="1418924" y="5388955"/>
            <a:ext cx="3716952" cy="652111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Polynomial Caller() if (choice = = 3)</a:t>
            </a:r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21482B33-145E-4FA1-B28E-399E96FB6B40}"/>
              </a:ext>
            </a:extLst>
          </p:cNvPr>
          <p:cNvSpPr/>
          <p:nvPr/>
        </p:nvSpPr>
        <p:spPr>
          <a:xfrm>
            <a:off x="1068403" y="4356039"/>
            <a:ext cx="4417995" cy="683394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Quadric eq(1, 1, 1) if (choice == 2)</a:t>
            </a:r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5113EF0A-66A5-47DD-BF91-2F74923482B3}"/>
              </a:ext>
            </a:extLst>
          </p:cNvPr>
          <p:cNvSpPr/>
          <p:nvPr/>
        </p:nvSpPr>
        <p:spPr>
          <a:xfrm>
            <a:off x="6370718" y="1295195"/>
            <a:ext cx="4417995" cy="652111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Exponential Curve(1) if (choice = = 4)</a:t>
            </a:r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3DEF60D0-F88E-4FC1-872D-31A4B9BBF40E}"/>
              </a:ext>
            </a:extLst>
          </p:cNvPr>
          <p:cNvSpPr/>
          <p:nvPr/>
        </p:nvSpPr>
        <p:spPr>
          <a:xfrm>
            <a:off x="6370718" y="2286000"/>
            <a:ext cx="4417995" cy="73874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Sine Function Graph() if (choice = = 5)</a:t>
            </a:r>
          </a:p>
        </p:txBody>
      </p:sp>
      <p:sp>
        <p:nvSpPr>
          <p:cNvPr id="10" name="Flowchart: Terminator 9">
            <a:extLst>
              <a:ext uri="{FF2B5EF4-FFF2-40B4-BE49-F238E27FC236}">
                <a16:creationId xmlns:a16="http://schemas.microsoft.com/office/drawing/2014/main" id="{86B9C3D2-F2A4-44D0-B514-46CC2891FF90}"/>
              </a:ext>
            </a:extLst>
          </p:cNvPr>
          <p:cNvSpPr/>
          <p:nvPr/>
        </p:nvSpPr>
        <p:spPr>
          <a:xfrm>
            <a:off x="7094218" y="5428660"/>
            <a:ext cx="2970998" cy="654517"/>
          </a:xfrm>
          <a:prstGeom prst="flowChartTermina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 menu</a:t>
            </a:r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A3039222-F92A-498E-9040-F0E99986D9CC}"/>
              </a:ext>
            </a:extLst>
          </p:cNvPr>
          <p:cNvSpPr/>
          <p:nvPr/>
        </p:nvSpPr>
        <p:spPr>
          <a:xfrm>
            <a:off x="6370718" y="3429000"/>
            <a:ext cx="4417995" cy="652111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Cosine Function Graph() if (choice == 6)</a:t>
            </a:r>
          </a:p>
        </p:txBody>
      </p:sp>
      <p:sp>
        <p:nvSpPr>
          <p:cNvPr id="12" name="Flowchart: Process 11">
            <a:extLst>
              <a:ext uri="{FF2B5EF4-FFF2-40B4-BE49-F238E27FC236}">
                <a16:creationId xmlns:a16="http://schemas.microsoft.com/office/drawing/2014/main" id="{CC4CFF35-22CD-49D9-9F16-C0D4A30139D4}"/>
              </a:ext>
            </a:extLst>
          </p:cNvPr>
          <p:cNvSpPr/>
          <p:nvPr/>
        </p:nvSpPr>
        <p:spPr>
          <a:xfrm>
            <a:off x="6269051" y="4369268"/>
            <a:ext cx="4621332" cy="694819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print('Thank You For Using Our Program!') if (choice == 7)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EA069741-ABBE-4281-A285-0843F7DB7EAD}"/>
              </a:ext>
            </a:extLst>
          </p:cNvPr>
          <p:cNvCxnSpPr>
            <a:stCxn id="8" idx="0"/>
            <a:endCxn id="6" idx="2"/>
          </p:cNvCxnSpPr>
          <p:nvPr/>
        </p:nvCxnSpPr>
        <p:spPr>
          <a:xfrm rot="16200000" flipH="1" flipV="1">
            <a:off x="3555622" y="1016972"/>
            <a:ext cx="4745871" cy="5302316"/>
          </a:xfrm>
          <a:prstGeom prst="bentConnector5">
            <a:avLst>
              <a:gd name="adj1" fmla="val -4817"/>
              <a:gd name="adj2" fmla="val 53305"/>
              <a:gd name="adj3" fmla="val 104817"/>
            </a:avLst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7ACFEC3-B05A-45F7-BAB3-AC9775914598}"/>
              </a:ext>
            </a:extLst>
          </p:cNvPr>
          <p:cNvCxnSpPr>
            <a:cxnSpLocks/>
          </p:cNvCxnSpPr>
          <p:nvPr/>
        </p:nvCxnSpPr>
        <p:spPr>
          <a:xfrm>
            <a:off x="3291037" y="741145"/>
            <a:ext cx="0" cy="2869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2C8214F-30A9-4CA3-9C14-0941AA4F4480}"/>
              </a:ext>
            </a:extLst>
          </p:cNvPr>
          <p:cNvCxnSpPr>
            <a:cxnSpLocks/>
          </p:cNvCxnSpPr>
          <p:nvPr/>
        </p:nvCxnSpPr>
        <p:spPr>
          <a:xfrm>
            <a:off x="3277401" y="1966561"/>
            <a:ext cx="0" cy="3471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CB5DF2A-3472-48B9-9644-0C4161FC3D7B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3277402" y="2997067"/>
            <a:ext cx="0" cy="2995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62F1257-C650-4103-A067-E9BF2C37EC45}"/>
              </a:ext>
            </a:extLst>
          </p:cNvPr>
          <p:cNvCxnSpPr>
            <a:stCxn id="5" idx="2"/>
            <a:endCxn id="7" idx="0"/>
          </p:cNvCxnSpPr>
          <p:nvPr/>
        </p:nvCxnSpPr>
        <p:spPr>
          <a:xfrm flipH="1">
            <a:off x="3277401" y="3946964"/>
            <a:ext cx="1" cy="4090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BB9723F-2C9C-4682-8418-2E56AB8AA56D}"/>
              </a:ext>
            </a:extLst>
          </p:cNvPr>
          <p:cNvCxnSpPr>
            <a:stCxn id="7" idx="2"/>
            <a:endCxn id="6" idx="0"/>
          </p:cNvCxnSpPr>
          <p:nvPr/>
        </p:nvCxnSpPr>
        <p:spPr>
          <a:xfrm flipH="1">
            <a:off x="3277400" y="5039433"/>
            <a:ext cx="1" cy="3495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2FAB9F7-70C8-4680-A8E3-87EA6A7A772C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8579716" y="1947306"/>
            <a:ext cx="0" cy="3386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1516440-8C36-4116-A719-75318C3517BB}"/>
              </a:ext>
            </a:extLst>
          </p:cNvPr>
          <p:cNvCxnSpPr>
            <a:stCxn id="9" idx="2"/>
            <a:endCxn id="11" idx="0"/>
          </p:cNvCxnSpPr>
          <p:nvPr/>
        </p:nvCxnSpPr>
        <p:spPr>
          <a:xfrm>
            <a:off x="8579716" y="3024740"/>
            <a:ext cx="0" cy="4042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F82B308-749C-47DB-833F-CE2EA7182AF6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>
            <a:off x="8579716" y="4081111"/>
            <a:ext cx="1" cy="2881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4DFA8FD-ED86-4969-A9C9-543C78AB29C3}"/>
              </a:ext>
            </a:extLst>
          </p:cNvPr>
          <p:cNvCxnSpPr>
            <a:stCxn id="12" idx="2"/>
            <a:endCxn id="10" idx="0"/>
          </p:cNvCxnSpPr>
          <p:nvPr/>
        </p:nvCxnSpPr>
        <p:spPr>
          <a:xfrm>
            <a:off x="8579717" y="5064087"/>
            <a:ext cx="0" cy="3645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1452086"/>
      </p:ext>
    </p:extLst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5B4649A-3D66-439C-AE3A-D0742998EE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502" y="2834380"/>
            <a:ext cx="11598996" cy="3407865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AFEA812C-02E7-465A-B9F9-DD04F71BD8CE}"/>
              </a:ext>
            </a:extLst>
          </p:cNvPr>
          <p:cNvSpPr/>
          <p:nvPr/>
        </p:nvSpPr>
        <p:spPr>
          <a:xfrm>
            <a:off x="3291840" y="1193532"/>
            <a:ext cx="4793381" cy="1126156"/>
          </a:xfrm>
          <a:prstGeom prst="flowChart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</p:txBody>
      </p:sp>
    </p:spTree>
    <p:extLst>
      <p:ext uri="{BB962C8B-B14F-4D97-AF65-F5344CB8AC3E}">
        <p14:creationId xmlns:p14="http://schemas.microsoft.com/office/powerpoint/2010/main" val="1805856700"/>
      </p:ext>
    </p:extLst>
  </p:cSld>
  <p:clrMapOvr>
    <a:masterClrMapping/>
  </p:clrMapOvr>
  <p:transition spd="slow">
    <p:wip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D1A7B-F81E-496C-8FB4-0867DBAF0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4120" y="471968"/>
            <a:ext cx="9404723" cy="1400530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1" u="sng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ADVANTAGES: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33E277-3061-49BA-ABD2-F9A6A1311A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9551854" cy="4675141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 fontScale="92500" lnSpcReduction="10000"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marL="0" indent="0">
              <a:buNone/>
            </a:pP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graph facilitates a user the see the data in pictorial way.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Its advantages is that it displays a lot of information in an understandable way.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using this project, a user can plot the graph of any equation according to their choice. 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seems very helpful to those persons whom have to handle large data and sort them and make it effective.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user can easily equate the graph of equations such as polynomial equation, quadratic equation…. and many more.</a:t>
            </a:r>
          </a:p>
          <a:p>
            <a:pPr marL="0" indent="0">
              <a:buNone/>
            </a:pPr>
            <a:endParaRPr lang="en-US" b="1" dirty="0">
              <a:ln/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12691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737E5-F0FE-4D20-B92B-494B1DAD6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7117" y="491219"/>
            <a:ext cx="9404723" cy="1400530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1" u="sng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1FC09D-F290-4552-8A4C-E7D6243BA2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9089842" cy="4434509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26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 is common that disadvantages are linked with advantages in every case, Similarly the disadvantages in this project are mentioned below:</a:t>
            </a:r>
            <a:endParaRPr lang="en-US" sz="26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6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This code is very efficient but not completely optimized, we can add further more advanced level things.</a:t>
            </a:r>
            <a:endParaRPr lang="en-US" sz="26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6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 only provide graphs of generalized equations of some functions as it was to be written in fundamental manner.</a:t>
            </a:r>
            <a:endParaRPr lang="en-US" sz="26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26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Since it is not a robust code it can not provide mean and average of the values as compared to human measurement therefore accurate frequency is not achieved.</a:t>
            </a:r>
            <a:endParaRPr lang="en-US" sz="26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1215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9791F-FF22-4F5B-8C63-275045A1A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468" y="718457"/>
            <a:ext cx="8825659" cy="990600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b="1" u="sng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GROUP MEMBERS: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F6C506-F07F-46D6-BE31-B556D8BFD9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4068" y="2373086"/>
            <a:ext cx="8825659" cy="3374571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SHAHZEB ABRO (CT-034)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SYED SUMAM ZAIDI (CT-038)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MUHAMMAD UMAIR SHAIKH (CT-048)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MUHAMMAD ABDUL RAFAY SHAIKH (CT-035)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ROHAN AHMED SIDDIQUI (CT-050)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MUHAMMAD MUSTAFA SHEIKH (CT-049)</a:t>
            </a:r>
          </a:p>
        </p:txBody>
      </p:sp>
    </p:spTree>
    <p:extLst>
      <p:ext uri="{BB962C8B-B14F-4D97-AF65-F5344CB8AC3E}">
        <p14:creationId xmlns:p14="http://schemas.microsoft.com/office/powerpoint/2010/main" val="191100905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8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8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8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8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7568D24-E7FA-4ECE-97D6-BFEE3E58E6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682" y="1164770"/>
            <a:ext cx="8882743" cy="4996543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94862855"/>
      </p:ext>
    </p:extLst>
  </p:cSld>
  <p:clrMapOvr>
    <a:masterClrMapping/>
  </p:clrMapOvr>
  <p:transition spd="slow"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CE3CC-5727-45B5-BD0B-6D5CE9FD5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495" y="2098637"/>
            <a:ext cx="9710671" cy="2040225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1" u="sng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195506404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BA1EE-F158-49F1-8987-DDEB35513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638" y="2235298"/>
            <a:ext cx="9404723" cy="1585587"/>
          </a:xfr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4800" b="1" u="sng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+mj-lt"/>
                <a:cs typeface="Times New Roman" panose="02020603050405020304" pitchFamily="18" charset="0"/>
              </a:rPr>
              <a:t>GRAPH PLOTTING CLI APPLICATION</a:t>
            </a:r>
          </a:p>
        </p:txBody>
      </p:sp>
    </p:spTree>
    <p:extLst>
      <p:ext uri="{BB962C8B-B14F-4D97-AF65-F5344CB8AC3E}">
        <p14:creationId xmlns:p14="http://schemas.microsoft.com/office/powerpoint/2010/main" val="1698281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et&amp;#39;s start text Stock Photo by ©Ai825 53302063">
            <a:extLst>
              <a:ext uri="{FF2B5EF4-FFF2-40B4-BE49-F238E27FC236}">
                <a16:creationId xmlns:a16="http://schemas.microsoft.com/office/drawing/2014/main" id="{6686EBCB-5471-4D31-BED4-F1D2A5170E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8353" y="1266594"/>
            <a:ext cx="7715293" cy="4992692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56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8B063-F231-4D6A-B0EF-A7087C2DAF83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INTRODUCTION: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2E12D-924D-44B0-9ACD-359E1E05313B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lvl="0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Visualizing data is a tedious task in number form. </a:t>
            </a:r>
          </a:p>
          <a:p>
            <a:pPr lvl="0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 in pictorial (graphical) form things get easy to view and manage.</a:t>
            </a:r>
          </a:p>
          <a:p>
            <a:pPr lvl="0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present our Project which does the same.</a:t>
            </a:r>
          </a:p>
          <a:p>
            <a:pPr lvl="0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Changes raw data into graphical form.</a:t>
            </a:r>
          </a:p>
          <a:p>
            <a:pPr lvl="0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achieved this by using a very popular library ‘matplotlib’.</a:t>
            </a:r>
          </a:p>
          <a:p>
            <a:pPr lvl="0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Supported some basic graphs like polynomial, sine, cosine, exponential, straight line and quadratic. </a:t>
            </a:r>
          </a:p>
          <a:p>
            <a:pPr lvl="0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Easy to use and user friendly.</a:t>
            </a:r>
          </a:p>
          <a:p>
            <a:pPr marL="0" indent="0">
              <a:buNone/>
            </a:pPr>
            <a:endParaRPr lang="en-US" sz="28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8075846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5BA41-2EDA-4259-A845-8C303E38B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146434"/>
            <a:ext cx="9740766" cy="2261937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5400" b="1" u="sng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STRAIGHT LINE </a:t>
            </a:r>
            <a:br>
              <a:rPr lang="en-US" sz="5400" b="1" u="sng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5400" b="1" u="sng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GRAPH</a:t>
            </a:r>
          </a:p>
        </p:txBody>
      </p:sp>
    </p:spTree>
    <p:extLst>
      <p:ext uri="{BB962C8B-B14F-4D97-AF65-F5344CB8AC3E}">
        <p14:creationId xmlns:p14="http://schemas.microsoft.com/office/powerpoint/2010/main" val="7966585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9A01D87-408A-4330-8FF7-DD4E8AF8C0D4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2481464" y="1031316"/>
            <a:ext cx="0" cy="2985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Parallelogram 5">
            <a:extLst>
              <a:ext uri="{FF2B5EF4-FFF2-40B4-BE49-F238E27FC236}">
                <a16:creationId xmlns:a16="http://schemas.microsoft.com/office/drawing/2014/main" id="{BF324D1A-BADE-43E5-B0C0-073F6327FEB0}"/>
              </a:ext>
            </a:extLst>
          </p:cNvPr>
          <p:cNvSpPr/>
          <p:nvPr/>
        </p:nvSpPr>
        <p:spPr>
          <a:xfrm>
            <a:off x="1905733" y="1329907"/>
            <a:ext cx="1151462" cy="863600"/>
          </a:xfrm>
          <a:prstGeom prst="parallelogram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endParaRPr lang="en-US" sz="2000" b="1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3D44B90A-EFE2-4528-977A-077C439742B5}"/>
              </a:ext>
            </a:extLst>
          </p:cNvPr>
          <p:cNvSpPr/>
          <p:nvPr/>
        </p:nvSpPr>
        <p:spPr>
          <a:xfrm>
            <a:off x="2022751" y="2500205"/>
            <a:ext cx="855132" cy="753534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X=0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170640C-A6C8-467F-A2FC-A9C52FA53480}"/>
              </a:ext>
            </a:extLst>
          </p:cNvPr>
          <p:cNvCxnSpPr>
            <a:stCxn id="6" idx="4"/>
          </p:cNvCxnSpPr>
          <p:nvPr/>
        </p:nvCxnSpPr>
        <p:spPr>
          <a:xfrm>
            <a:off x="2481464" y="2193507"/>
            <a:ext cx="0" cy="3008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3236303-690D-4E45-8770-67C68BB5AF0D}"/>
              </a:ext>
            </a:extLst>
          </p:cNvPr>
          <p:cNvCxnSpPr>
            <a:cxnSpLocks/>
          </p:cNvCxnSpPr>
          <p:nvPr/>
        </p:nvCxnSpPr>
        <p:spPr>
          <a:xfrm>
            <a:off x="2481464" y="3304888"/>
            <a:ext cx="0" cy="2896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Flowchart: Terminator 13">
            <a:extLst>
              <a:ext uri="{FF2B5EF4-FFF2-40B4-BE49-F238E27FC236}">
                <a16:creationId xmlns:a16="http://schemas.microsoft.com/office/drawing/2014/main" id="{8897A95C-3866-4774-BC63-53E13C8A8433}"/>
              </a:ext>
            </a:extLst>
          </p:cNvPr>
          <p:cNvSpPr/>
          <p:nvPr/>
        </p:nvSpPr>
        <p:spPr>
          <a:xfrm>
            <a:off x="1558597" y="527659"/>
            <a:ext cx="1845733" cy="495550"/>
          </a:xfrm>
          <a:prstGeom prst="flowChartTermina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 straight line graph</a:t>
            </a:r>
          </a:p>
        </p:txBody>
      </p:sp>
      <p:sp>
        <p:nvSpPr>
          <p:cNvPr id="17" name="Flowchart: Process 16">
            <a:extLst>
              <a:ext uri="{FF2B5EF4-FFF2-40B4-BE49-F238E27FC236}">
                <a16:creationId xmlns:a16="http://schemas.microsoft.com/office/drawing/2014/main" id="{4793C638-3393-4070-B641-B21F85D3C62C}"/>
              </a:ext>
            </a:extLst>
          </p:cNvPr>
          <p:cNvSpPr/>
          <p:nvPr/>
        </p:nvSpPr>
        <p:spPr>
          <a:xfrm>
            <a:off x="2022751" y="3588371"/>
            <a:ext cx="922864" cy="626534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y=0</a:t>
            </a:r>
          </a:p>
        </p:txBody>
      </p:sp>
      <p:sp>
        <p:nvSpPr>
          <p:cNvPr id="18" name="Flowchart: Process 17">
            <a:extLst>
              <a:ext uri="{FF2B5EF4-FFF2-40B4-BE49-F238E27FC236}">
                <a16:creationId xmlns:a16="http://schemas.microsoft.com/office/drawing/2014/main" id="{FF6F609A-4277-47EA-87E7-C9644F74A8D4}"/>
              </a:ext>
            </a:extLst>
          </p:cNvPr>
          <p:cNvSpPr/>
          <p:nvPr/>
        </p:nvSpPr>
        <p:spPr>
          <a:xfrm>
            <a:off x="761895" y="4505386"/>
            <a:ext cx="4050098" cy="943362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occurs = int(input('Enter how many coordinates you want to add:'))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CE02E89-DD30-493F-A1E9-74002FC77E75}"/>
              </a:ext>
            </a:extLst>
          </p:cNvPr>
          <p:cNvCxnSpPr>
            <a:cxnSpLocks/>
          </p:cNvCxnSpPr>
          <p:nvPr/>
        </p:nvCxnSpPr>
        <p:spPr>
          <a:xfrm>
            <a:off x="2484183" y="4276786"/>
            <a:ext cx="0" cy="2286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Flowchart: Decision 42">
            <a:extLst>
              <a:ext uri="{FF2B5EF4-FFF2-40B4-BE49-F238E27FC236}">
                <a16:creationId xmlns:a16="http://schemas.microsoft.com/office/drawing/2014/main" id="{A70D1105-4A31-4C45-9DBF-76D5910BF18E}"/>
              </a:ext>
            </a:extLst>
          </p:cNvPr>
          <p:cNvSpPr/>
          <p:nvPr/>
        </p:nvSpPr>
        <p:spPr>
          <a:xfrm>
            <a:off x="5226460" y="424084"/>
            <a:ext cx="2502540" cy="955728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i in range(0, occurs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648F2B9-E040-4632-8793-D62F538CDADA}"/>
              </a:ext>
            </a:extLst>
          </p:cNvPr>
          <p:cNvCxnSpPr>
            <a:stCxn id="43" idx="2"/>
          </p:cNvCxnSpPr>
          <p:nvPr/>
        </p:nvCxnSpPr>
        <p:spPr>
          <a:xfrm flipH="1">
            <a:off x="6477725" y="1379812"/>
            <a:ext cx="5" cy="3046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6" name="Flowchart: Predefined Process 45">
            <a:extLst>
              <a:ext uri="{FF2B5EF4-FFF2-40B4-BE49-F238E27FC236}">
                <a16:creationId xmlns:a16="http://schemas.microsoft.com/office/drawing/2014/main" id="{8C262F4E-4C50-4E91-9659-ACAEE6D1DD2A}"/>
              </a:ext>
            </a:extLst>
          </p:cNvPr>
          <p:cNvSpPr/>
          <p:nvPr/>
        </p:nvSpPr>
        <p:spPr>
          <a:xfrm>
            <a:off x="5415410" y="1676494"/>
            <a:ext cx="2281813" cy="1104028"/>
          </a:xfrm>
          <a:prstGeom prst="flowChartPredefined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x.insert(i, input('Enter the x coordinate:’))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E694F49-82BD-4420-9C3B-70083900FBB7}"/>
              </a:ext>
            </a:extLst>
          </p:cNvPr>
          <p:cNvCxnSpPr>
            <a:cxnSpLocks/>
          </p:cNvCxnSpPr>
          <p:nvPr/>
        </p:nvCxnSpPr>
        <p:spPr>
          <a:xfrm flipH="1">
            <a:off x="6516176" y="2852159"/>
            <a:ext cx="1" cy="2687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Flowchart: Predefined Process 48">
            <a:extLst>
              <a:ext uri="{FF2B5EF4-FFF2-40B4-BE49-F238E27FC236}">
                <a16:creationId xmlns:a16="http://schemas.microsoft.com/office/drawing/2014/main" id="{DF30F33C-CEA5-42C9-BD7B-B8B097B6432D}"/>
              </a:ext>
            </a:extLst>
          </p:cNvPr>
          <p:cNvSpPr/>
          <p:nvPr/>
        </p:nvSpPr>
        <p:spPr>
          <a:xfrm>
            <a:off x="5585112" y="3085131"/>
            <a:ext cx="2112111" cy="1175170"/>
          </a:xfrm>
          <a:prstGeom prst="flowChartPredefined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y.insert(i, input('Enter the y coordinate:'))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A77E530-6DA5-42B8-8E75-24ECCF99128A}"/>
              </a:ext>
            </a:extLst>
          </p:cNvPr>
          <p:cNvCxnSpPr>
            <a:cxnSpLocks/>
          </p:cNvCxnSpPr>
          <p:nvPr/>
        </p:nvCxnSpPr>
        <p:spPr>
          <a:xfrm>
            <a:off x="6556316" y="4328355"/>
            <a:ext cx="0" cy="4213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3" name="Flowchart: Predefined Process 52">
            <a:extLst>
              <a:ext uri="{FF2B5EF4-FFF2-40B4-BE49-F238E27FC236}">
                <a16:creationId xmlns:a16="http://schemas.microsoft.com/office/drawing/2014/main" id="{5978907C-17A0-4594-8CA7-063DF4D381C5}"/>
              </a:ext>
            </a:extLst>
          </p:cNvPr>
          <p:cNvSpPr/>
          <p:nvPr/>
        </p:nvSpPr>
        <p:spPr>
          <a:xfrm>
            <a:off x="5632004" y="4749696"/>
            <a:ext cx="2018328" cy="728492"/>
          </a:xfrm>
          <a:prstGeom prst="flowChartPredefined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continue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B10FD63-2F19-47FC-B957-9273439A7237}"/>
              </a:ext>
            </a:extLst>
          </p:cNvPr>
          <p:cNvCxnSpPr>
            <a:cxnSpLocks/>
            <a:stCxn id="43" idx="3"/>
          </p:cNvCxnSpPr>
          <p:nvPr/>
        </p:nvCxnSpPr>
        <p:spPr>
          <a:xfrm>
            <a:off x="7729000" y="901948"/>
            <a:ext cx="69308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6" name="Flowchart: Process 55">
            <a:extLst>
              <a:ext uri="{FF2B5EF4-FFF2-40B4-BE49-F238E27FC236}">
                <a16:creationId xmlns:a16="http://schemas.microsoft.com/office/drawing/2014/main" id="{21A611E2-69F0-432E-9D9C-88A50A17EE6E}"/>
              </a:ext>
            </a:extLst>
          </p:cNvPr>
          <p:cNvSpPr/>
          <p:nvPr/>
        </p:nvSpPr>
        <p:spPr>
          <a:xfrm>
            <a:off x="6516176" y="1395376"/>
            <a:ext cx="587208" cy="154577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yes</a:t>
            </a:r>
          </a:p>
        </p:txBody>
      </p:sp>
      <p:sp>
        <p:nvSpPr>
          <p:cNvPr id="60" name="Flowchart: Predefined Process 59">
            <a:extLst>
              <a:ext uri="{FF2B5EF4-FFF2-40B4-BE49-F238E27FC236}">
                <a16:creationId xmlns:a16="http://schemas.microsoft.com/office/drawing/2014/main" id="{56B2049F-D85D-4FBF-A197-71C15354C370}"/>
              </a:ext>
            </a:extLst>
          </p:cNvPr>
          <p:cNvSpPr/>
          <p:nvPr/>
        </p:nvSpPr>
        <p:spPr>
          <a:xfrm>
            <a:off x="8468256" y="189309"/>
            <a:ext cx="1533150" cy="1081717"/>
          </a:xfrm>
          <a:prstGeom prst="flowChartPredefined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s-E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plt.plot(x, y, marker='o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Flowchart: Predefined Process 60">
            <a:extLst>
              <a:ext uri="{FF2B5EF4-FFF2-40B4-BE49-F238E27FC236}">
                <a16:creationId xmlns:a16="http://schemas.microsoft.com/office/drawing/2014/main" id="{D77DFE6D-C807-4366-A944-5AB6AE2D47A5}"/>
              </a:ext>
            </a:extLst>
          </p:cNvPr>
          <p:cNvSpPr/>
          <p:nvPr/>
        </p:nvSpPr>
        <p:spPr>
          <a:xfrm>
            <a:off x="8303989" y="2252387"/>
            <a:ext cx="1803127" cy="564491"/>
          </a:xfrm>
          <a:prstGeom prst="flowChartPredefined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plt.ylabel('y - axis')</a:t>
            </a:r>
          </a:p>
        </p:txBody>
      </p:sp>
      <p:sp>
        <p:nvSpPr>
          <p:cNvPr id="62" name="Flowchart: Predefined Process 61">
            <a:extLst>
              <a:ext uri="{FF2B5EF4-FFF2-40B4-BE49-F238E27FC236}">
                <a16:creationId xmlns:a16="http://schemas.microsoft.com/office/drawing/2014/main" id="{71E1A120-C0D9-49E1-87BD-B32509EE656F}"/>
              </a:ext>
            </a:extLst>
          </p:cNvPr>
          <p:cNvSpPr/>
          <p:nvPr/>
        </p:nvSpPr>
        <p:spPr>
          <a:xfrm>
            <a:off x="8075543" y="3167449"/>
            <a:ext cx="2592431" cy="564488"/>
          </a:xfrm>
          <a:prstGeom prst="flowChartPredefined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plt.title ('Straight Line Graph')</a:t>
            </a:r>
          </a:p>
        </p:txBody>
      </p:sp>
      <p:sp>
        <p:nvSpPr>
          <p:cNvPr id="63" name="Flowchart: Predefined Process 62">
            <a:extLst>
              <a:ext uri="{FF2B5EF4-FFF2-40B4-BE49-F238E27FC236}">
                <a16:creationId xmlns:a16="http://schemas.microsoft.com/office/drawing/2014/main" id="{6A39F45F-ED3F-4B42-B83A-EF96B094D942}"/>
              </a:ext>
            </a:extLst>
          </p:cNvPr>
          <p:cNvSpPr/>
          <p:nvPr/>
        </p:nvSpPr>
        <p:spPr>
          <a:xfrm>
            <a:off x="8069788" y="4125587"/>
            <a:ext cx="2559347" cy="530997"/>
          </a:xfrm>
          <a:prstGeom prst="flowChartPredefined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plt. show()</a:t>
            </a:r>
          </a:p>
        </p:txBody>
      </p:sp>
      <p:sp>
        <p:nvSpPr>
          <p:cNvPr id="64" name="Flowchart: Predefined Process 63">
            <a:extLst>
              <a:ext uri="{FF2B5EF4-FFF2-40B4-BE49-F238E27FC236}">
                <a16:creationId xmlns:a16="http://schemas.microsoft.com/office/drawing/2014/main" id="{E9316A2F-31A2-47A3-AEF8-25D3E5EBD8A4}"/>
              </a:ext>
            </a:extLst>
          </p:cNvPr>
          <p:cNvSpPr/>
          <p:nvPr/>
        </p:nvSpPr>
        <p:spPr>
          <a:xfrm>
            <a:off x="7957986" y="1533921"/>
            <a:ext cx="2415927" cy="455573"/>
          </a:xfrm>
          <a:prstGeom prst="flowChartPredefined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plt.xlabel('x - axis')</a:t>
            </a:r>
          </a:p>
        </p:txBody>
      </p:sp>
      <p:sp>
        <p:nvSpPr>
          <p:cNvPr id="65" name="Flowchart: Terminator 64">
            <a:extLst>
              <a:ext uri="{FF2B5EF4-FFF2-40B4-BE49-F238E27FC236}">
                <a16:creationId xmlns:a16="http://schemas.microsoft.com/office/drawing/2014/main" id="{D326AAB9-A645-4E0F-AFC0-A5778830B400}"/>
              </a:ext>
            </a:extLst>
          </p:cNvPr>
          <p:cNvSpPr/>
          <p:nvPr/>
        </p:nvSpPr>
        <p:spPr>
          <a:xfrm>
            <a:off x="8108621" y="4943955"/>
            <a:ext cx="2569981" cy="508708"/>
          </a:xfrm>
          <a:prstGeom prst="flowChartTermina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 Straight line Graph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BD589A47-524D-433B-A6BB-41A29470A61F}"/>
              </a:ext>
            </a:extLst>
          </p:cNvPr>
          <p:cNvCxnSpPr>
            <a:cxnSpLocks/>
          </p:cNvCxnSpPr>
          <p:nvPr/>
        </p:nvCxnSpPr>
        <p:spPr>
          <a:xfrm flipH="1">
            <a:off x="9205552" y="1299341"/>
            <a:ext cx="1478" cy="2336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7026FEA3-E75E-4B0B-A93D-8FBD48FCEA10}"/>
              </a:ext>
            </a:extLst>
          </p:cNvPr>
          <p:cNvCxnSpPr>
            <a:cxnSpLocks/>
          </p:cNvCxnSpPr>
          <p:nvPr/>
        </p:nvCxnSpPr>
        <p:spPr>
          <a:xfrm>
            <a:off x="9227624" y="1993141"/>
            <a:ext cx="0" cy="2661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0E8F75B2-A3A5-4ADC-A714-31EA610948A9}"/>
              </a:ext>
            </a:extLst>
          </p:cNvPr>
          <p:cNvCxnSpPr>
            <a:cxnSpLocks/>
          </p:cNvCxnSpPr>
          <p:nvPr/>
        </p:nvCxnSpPr>
        <p:spPr>
          <a:xfrm>
            <a:off x="9240233" y="2852159"/>
            <a:ext cx="0" cy="2714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C2CAFABC-E624-43E5-B1BB-3440A7DC5BC5}"/>
              </a:ext>
            </a:extLst>
          </p:cNvPr>
          <p:cNvCxnSpPr>
            <a:cxnSpLocks/>
          </p:cNvCxnSpPr>
          <p:nvPr/>
        </p:nvCxnSpPr>
        <p:spPr>
          <a:xfrm flipH="1">
            <a:off x="9263291" y="3766947"/>
            <a:ext cx="12609" cy="3586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79F7B9EA-9105-4025-A112-67C8F92FB175}"/>
              </a:ext>
            </a:extLst>
          </p:cNvPr>
          <p:cNvCxnSpPr/>
          <p:nvPr/>
        </p:nvCxnSpPr>
        <p:spPr>
          <a:xfrm>
            <a:off x="9323917" y="4674573"/>
            <a:ext cx="0" cy="2693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9" name="Flowchart: Process 88">
            <a:extLst>
              <a:ext uri="{FF2B5EF4-FFF2-40B4-BE49-F238E27FC236}">
                <a16:creationId xmlns:a16="http://schemas.microsoft.com/office/drawing/2014/main" id="{36450816-961C-46E5-8B52-6A191EC6B8CC}"/>
              </a:ext>
            </a:extLst>
          </p:cNvPr>
          <p:cNvSpPr/>
          <p:nvPr/>
        </p:nvSpPr>
        <p:spPr>
          <a:xfrm>
            <a:off x="7611984" y="582273"/>
            <a:ext cx="692005" cy="394049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no</a:t>
            </a:r>
          </a:p>
        </p:txBody>
      </p:sp>
      <p:cxnSp>
        <p:nvCxnSpPr>
          <p:cNvPr id="121" name="Connector: Elbow 120">
            <a:extLst>
              <a:ext uri="{FF2B5EF4-FFF2-40B4-BE49-F238E27FC236}">
                <a16:creationId xmlns:a16="http://schemas.microsoft.com/office/drawing/2014/main" id="{C87F4F74-C516-4076-BB6E-84C83D7B208D}"/>
              </a:ext>
            </a:extLst>
          </p:cNvPr>
          <p:cNvCxnSpPr>
            <a:stCxn id="43" idx="0"/>
            <a:endCxn id="18" idx="2"/>
          </p:cNvCxnSpPr>
          <p:nvPr/>
        </p:nvCxnSpPr>
        <p:spPr>
          <a:xfrm rot="16200000" flipH="1" flipV="1">
            <a:off x="2120005" y="1091023"/>
            <a:ext cx="5024664" cy="3690786"/>
          </a:xfrm>
          <a:prstGeom prst="bentConnector5">
            <a:avLst>
              <a:gd name="adj1" fmla="val -4550"/>
              <a:gd name="adj2" fmla="val 39517"/>
              <a:gd name="adj3" fmla="val 104550"/>
            </a:avLst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9428132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D8CE3E4-FB75-445D-8109-8508E6DCB5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0952" y="1309810"/>
            <a:ext cx="6176625" cy="5259432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37614E15-ADBF-4244-A89E-211A9F02CDBA}"/>
              </a:ext>
            </a:extLst>
          </p:cNvPr>
          <p:cNvSpPr/>
          <p:nvPr/>
        </p:nvSpPr>
        <p:spPr>
          <a:xfrm>
            <a:off x="4013735" y="288758"/>
            <a:ext cx="3869356" cy="779646"/>
          </a:xfrm>
          <a:prstGeom prst="flowChart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502975743"/>
      </p:ext>
    </p:extLst>
  </p:cSld>
  <p:clrMapOvr>
    <a:masterClrMapping/>
  </p:clrMapOvr>
  <p:transition spd="slow">
    <p:wip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469</TotalTime>
  <Words>960</Words>
  <Application>Microsoft Office PowerPoint</Application>
  <PresentationFormat>Widescreen</PresentationFormat>
  <Paragraphs>128</Paragraphs>
  <Slides>31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Century Gothic</vt:lpstr>
      <vt:lpstr>Times New Roman</vt:lpstr>
      <vt:lpstr>Wingdings 3</vt:lpstr>
      <vt:lpstr>Ion</vt:lpstr>
      <vt:lpstr>PowerPoint Presentation</vt:lpstr>
      <vt:lpstr>PowerPoint Presentation</vt:lpstr>
      <vt:lpstr>GROUP MEMBERS:</vt:lpstr>
      <vt:lpstr>GRAPH PLOTTING CLI APPLICATION</vt:lpstr>
      <vt:lpstr>PowerPoint Presentation</vt:lpstr>
      <vt:lpstr>INTRODUCTION:</vt:lpstr>
      <vt:lpstr>STRAIGHT LINE  GRAPH</vt:lpstr>
      <vt:lpstr>PowerPoint Presentation</vt:lpstr>
      <vt:lpstr>PowerPoint Presentation</vt:lpstr>
      <vt:lpstr>SINE FUNCTION  GRAPH</vt:lpstr>
      <vt:lpstr>PowerPoint Presentation</vt:lpstr>
      <vt:lpstr>PowerPoint Presentation</vt:lpstr>
      <vt:lpstr>COSINE FUNCTION  GRAPH</vt:lpstr>
      <vt:lpstr>PowerPoint Presentation</vt:lpstr>
      <vt:lpstr>PowerPoint Presentation</vt:lpstr>
      <vt:lpstr>QUDRATIC EQUATION GRAPH</vt:lpstr>
      <vt:lpstr>PowerPoint Presentation</vt:lpstr>
      <vt:lpstr>PowerPoint Presentation</vt:lpstr>
      <vt:lpstr>EXPONENTIAL CURVE GRAPH</vt:lpstr>
      <vt:lpstr>PowerPoint Presentation</vt:lpstr>
      <vt:lpstr>PowerPoint Presentation</vt:lpstr>
      <vt:lpstr>POLYNOMIAL CURVE GRAPH</vt:lpstr>
      <vt:lpstr>PowerPoint Presentation</vt:lpstr>
      <vt:lpstr>PowerPoint Presentation</vt:lpstr>
      <vt:lpstr>MENU</vt:lpstr>
      <vt:lpstr>PowerPoint Presentation</vt:lpstr>
      <vt:lpstr>PowerPoint Presentation</vt:lpstr>
      <vt:lpstr>ADVANTAGES:</vt:lpstr>
      <vt:lpstr>DISADVANTAGES:</vt:lpstr>
      <vt:lpstr>PowerPoint Presentation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CC</dc:creator>
  <cp:lastModifiedBy>CC</cp:lastModifiedBy>
  <cp:revision>9</cp:revision>
  <dcterms:created xsi:type="dcterms:W3CDTF">2022-02-22T20:02:52Z</dcterms:created>
  <dcterms:modified xsi:type="dcterms:W3CDTF">2022-02-27T16:12:24Z</dcterms:modified>
</cp:coreProperties>
</file>